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2.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64.jp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811" r:id="rId2"/>
    <p:sldId id="274" r:id="rId3"/>
    <p:sldId id="548" r:id="rId4"/>
    <p:sldId id="371" r:id="rId5"/>
    <p:sldId id="372" r:id="rId6"/>
    <p:sldId id="373" r:id="rId7"/>
    <p:sldId id="375" r:id="rId8"/>
    <p:sldId id="376" r:id="rId9"/>
    <p:sldId id="377" r:id="rId10"/>
    <p:sldId id="378" r:id="rId11"/>
    <p:sldId id="380" r:id="rId12"/>
    <p:sldId id="381" r:id="rId13"/>
    <p:sldId id="382" r:id="rId14"/>
    <p:sldId id="258" r:id="rId15"/>
    <p:sldId id="260" r:id="rId16"/>
    <p:sldId id="262" r:id="rId17"/>
    <p:sldId id="265" r:id="rId18"/>
    <p:sldId id="267" r:id="rId19"/>
    <p:sldId id="270" r:id="rId20"/>
    <p:sldId id="821" r:id="rId21"/>
    <p:sldId id="822" r:id="rId22"/>
    <p:sldId id="823" r:id="rId23"/>
    <p:sldId id="824" r:id="rId24"/>
    <p:sldId id="277" r:id="rId25"/>
    <p:sldId id="670" r:id="rId26"/>
    <p:sldId id="674" r:id="rId27"/>
    <p:sldId id="676" r:id="rId28"/>
    <p:sldId id="677" r:id="rId29"/>
    <p:sldId id="679" r:id="rId30"/>
    <p:sldId id="831" r:id="rId31"/>
    <p:sldId id="833" r:id="rId32"/>
    <p:sldId id="834" r:id="rId33"/>
    <p:sldId id="683" r:id="rId34"/>
    <p:sldId id="685" r:id="rId35"/>
    <p:sldId id="686" r:id="rId36"/>
    <p:sldId id="687" r:id="rId37"/>
    <p:sldId id="688" r:id="rId38"/>
    <p:sldId id="689" r:id="rId39"/>
    <p:sldId id="691" r:id="rId40"/>
    <p:sldId id="692" r:id="rId41"/>
    <p:sldId id="702" r:id="rId42"/>
    <p:sldId id="703" r:id="rId43"/>
    <p:sldId id="835" r:id="rId44"/>
    <p:sldId id="704" r:id="rId45"/>
    <p:sldId id="705" r:id="rId46"/>
    <p:sldId id="707" r:id="rId47"/>
    <p:sldId id="693" r:id="rId48"/>
    <p:sldId id="694" r:id="rId49"/>
    <p:sldId id="788" r:id="rId50"/>
    <p:sldId id="697" r:id="rId51"/>
    <p:sldId id="698" r:id="rId52"/>
    <p:sldId id="699" r:id="rId53"/>
    <p:sldId id="700" r:id="rId54"/>
    <p:sldId id="701" r:id="rId55"/>
    <p:sldId id="825" r:id="rId56"/>
    <p:sldId id="826" r:id="rId57"/>
    <p:sldId id="829" r:id="rId58"/>
    <p:sldId id="830" r:id="rId59"/>
    <p:sldId id="828" r:id="rId60"/>
    <p:sldId id="827" r:id="rId61"/>
    <p:sldId id="708" r:id="rId62"/>
    <p:sldId id="753" r:id="rId63"/>
    <p:sldId id="754" r:id="rId64"/>
    <p:sldId id="709" r:id="rId65"/>
    <p:sldId id="711" r:id="rId66"/>
    <p:sldId id="712" r:id="rId67"/>
    <p:sldId id="713" r:id="rId68"/>
    <p:sldId id="715" r:id="rId69"/>
    <p:sldId id="716" r:id="rId70"/>
    <p:sldId id="737" r:id="rId71"/>
    <p:sldId id="741" r:id="rId72"/>
    <p:sldId id="750" r:id="rId73"/>
    <p:sldId id="751" r:id="rId74"/>
    <p:sldId id="752" r:id="rId75"/>
    <p:sldId id="717" r:id="rId76"/>
    <p:sldId id="738" r:id="rId77"/>
    <p:sldId id="718" r:id="rId78"/>
    <p:sldId id="739" r:id="rId79"/>
    <p:sldId id="740" r:id="rId80"/>
    <p:sldId id="719" r:id="rId81"/>
    <p:sldId id="720" r:id="rId82"/>
    <p:sldId id="721" r:id="rId83"/>
    <p:sldId id="722" r:id="rId84"/>
    <p:sldId id="723" r:id="rId85"/>
    <p:sldId id="755" r:id="rId86"/>
    <p:sldId id="756" r:id="rId87"/>
    <p:sldId id="758" r:id="rId88"/>
    <p:sldId id="757" r:id="rId89"/>
    <p:sldId id="759" r:id="rId90"/>
    <p:sldId id="760" r:id="rId91"/>
    <p:sldId id="742" r:id="rId92"/>
    <p:sldId id="732" r:id="rId93"/>
    <p:sldId id="733" r:id="rId94"/>
    <p:sldId id="734" r:id="rId95"/>
    <p:sldId id="743" r:id="rId96"/>
    <p:sldId id="745" r:id="rId97"/>
    <p:sldId id="747" r:id="rId98"/>
    <p:sldId id="748" r:id="rId99"/>
    <p:sldId id="749" r:id="rId100"/>
    <p:sldId id="786" r:id="rId101"/>
    <p:sldId id="787" r:id="rId102"/>
    <p:sldId id="761" r:id="rId103"/>
    <p:sldId id="762" r:id="rId104"/>
    <p:sldId id="763" r:id="rId105"/>
    <p:sldId id="764" r:id="rId106"/>
    <p:sldId id="765" r:id="rId107"/>
    <p:sldId id="766" r:id="rId108"/>
    <p:sldId id="767" r:id="rId109"/>
    <p:sldId id="768" r:id="rId110"/>
    <p:sldId id="769" r:id="rId111"/>
    <p:sldId id="770" r:id="rId112"/>
    <p:sldId id="771" r:id="rId113"/>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6" autoAdjust="0"/>
    <p:restoredTop sz="89228" autoAdjust="0"/>
  </p:normalViewPr>
  <p:slideViewPr>
    <p:cSldViewPr snapToGrid="0">
      <p:cViewPr varScale="1">
        <p:scale>
          <a:sx n="66" d="100"/>
          <a:sy n="66" d="100"/>
        </p:scale>
        <p:origin x="876" y="96"/>
      </p:cViewPr>
      <p:guideLst>
        <p:guide orient="horz" pos="2160"/>
        <p:guide pos="3840"/>
      </p:guideLst>
    </p:cSldViewPr>
  </p:slideViewPr>
  <p:notesTextViewPr>
    <p:cViewPr>
      <p:scale>
        <a:sx n="1" d="1"/>
        <a:sy n="1" d="1"/>
      </p:scale>
      <p:origin x="0" y="0"/>
    </p:cViewPr>
  </p:notesTextViewPr>
  <p:sorterViewPr>
    <p:cViewPr>
      <p:scale>
        <a:sx n="66" d="100"/>
        <a:sy n="66" d="100"/>
      </p:scale>
      <p:origin x="0" y="-51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983CC93D-42EF-45A9-A0F4-2095F0883B60}" type="datetimeFigureOut">
              <a:rPr lang="en-US" smtClean="0"/>
              <a:t>9/12/2022</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26FA6FCF-BE0E-430D-B50B-37538DF12A78}" type="slidenum">
              <a:rPr lang="en-US" smtClean="0"/>
              <a:t>‹#›</a:t>
            </a:fld>
            <a:endParaRPr lang="en-US"/>
          </a:p>
        </p:txBody>
      </p:sp>
    </p:spTree>
    <p:extLst>
      <p:ext uri="{BB962C8B-B14F-4D97-AF65-F5344CB8AC3E}">
        <p14:creationId xmlns:p14="http://schemas.microsoft.com/office/powerpoint/2010/main" val="649061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9AC8EEBB-4EAD-4059-97B2-37FABEC3E101}" type="datetimeFigureOut">
              <a:rPr lang="en-US" smtClean="0"/>
              <a:pPr/>
              <a:t>9/12/2022</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0A12B019-E139-4CC5-9DF6-56AB4F418472}" type="slidenum">
              <a:rPr lang="en-US" smtClean="0"/>
              <a:pPr/>
              <a:t>‹#›</a:t>
            </a:fld>
            <a:endParaRPr lang="en-US"/>
          </a:p>
        </p:txBody>
      </p:sp>
    </p:spTree>
    <p:extLst>
      <p:ext uri="{BB962C8B-B14F-4D97-AF65-F5344CB8AC3E}">
        <p14:creationId xmlns:p14="http://schemas.microsoft.com/office/powerpoint/2010/main" val="17932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28F340-9060-4B3E-BE1D-16576618EA32}" type="slidenum">
              <a:rPr lang="en-US" smtClean="0"/>
              <a:pPr/>
              <a:t>1</a:t>
            </a:fld>
            <a:endParaRPr lang="en-US"/>
          </a:p>
        </p:txBody>
      </p:sp>
    </p:spTree>
    <p:extLst>
      <p:ext uri="{BB962C8B-B14F-4D97-AF65-F5344CB8AC3E}">
        <p14:creationId xmlns:p14="http://schemas.microsoft.com/office/powerpoint/2010/main" val="37318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p126: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47" name="Google Shape;1747;p12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929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12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81" name="Google Shape;1781;p127: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82" name="Google Shape;1782;p127:notes"/>
          <p:cNvSpPr txBox="1">
            <a:spLocks noGrp="1"/>
          </p:cNvSpPr>
          <p:nvPr>
            <p:ph type="sldNum" idx="12"/>
          </p:nvPr>
        </p:nvSpPr>
        <p:spPr>
          <a:xfrm>
            <a:off x="3939466" y="8842030"/>
            <a:ext cx="3013763" cy="467071"/>
          </a:xfrm>
          <a:prstGeom prst="rect">
            <a:avLst/>
          </a:prstGeom>
          <a:noFill/>
          <a:ln>
            <a:noFill/>
          </a:ln>
        </p:spPr>
        <p:txBody>
          <a:bodyPr spcFirstLastPara="1" wrap="square" lIns="92915" tIns="46445" rIns="92915" bIns="46445" anchor="b" anchorCtr="0">
            <a:noAutofit/>
          </a:bodyPr>
          <a:lstStyle/>
          <a:p>
            <a:pPr>
              <a:buClr>
                <a:schemeClr val="dk1"/>
              </a:buClr>
              <a:buSzPts val="1200"/>
            </a:pPr>
            <a:fld id="{00000000-1234-1234-1234-123412341234}" type="slidenum">
              <a:rPr lang="en-US"/>
              <a:pPr>
                <a:buClr>
                  <a:schemeClr val="dk1"/>
                </a:buClr>
                <a:buSzPts val="1200"/>
              </a:pPr>
              <a:t>13</a:t>
            </a:fld>
            <a:endParaRPr/>
          </a:p>
        </p:txBody>
      </p:sp>
    </p:spTree>
    <p:extLst>
      <p:ext uri="{BB962C8B-B14F-4D97-AF65-F5344CB8AC3E}">
        <p14:creationId xmlns:p14="http://schemas.microsoft.com/office/powerpoint/2010/main" val="206385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p105: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580" name="Google Shape;1580;p10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4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09: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16" name="Google Shape;1616;p10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426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11: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37" name="Google Shape;1637;p111: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89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12: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45" name="Google Shape;1645;p11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788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1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69" name="Google Shape;1669;p11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10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1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69" name="Google Shape;1669;p11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77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1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69" name="Google Shape;1669;p11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33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1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669" name="Google Shape;1669;p11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07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1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4" name="Google Shape;1604;p116: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605" name="Google Shape;1605;p116:notes"/>
          <p:cNvSpPr txBox="1">
            <a:spLocks noGrp="1"/>
          </p:cNvSpPr>
          <p:nvPr>
            <p:ph type="sldNum" idx="12"/>
          </p:nvPr>
        </p:nvSpPr>
        <p:spPr>
          <a:xfrm>
            <a:off x="3939466" y="8842030"/>
            <a:ext cx="3013763" cy="467071"/>
          </a:xfrm>
          <a:prstGeom prst="rect">
            <a:avLst/>
          </a:prstGeom>
          <a:noFill/>
          <a:ln>
            <a:noFill/>
          </a:ln>
        </p:spPr>
        <p:txBody>
          <a:bodyPr spcFirstLastPara="1" wrap="square" lIns="92915" tIns="46445" rIns="92915" bIns="46445" anchor="b" anchorCtr="0">
            <a:noAutofit/>
          </a:bodyPr>
          <a:lstStyle/>
          <a:p>
            <a:pPr>
              <a:buClr>
                <a:schemeClr val="dk1"/>
              </a:buClr>
              <a:buSzPts val="1200"/>
            </a:pPr>
            <a:fld id="{00000000-1234-1234-1234-123412341234}" type="slidenum">
              <a:rPr lang="en-US"/>
              <a:pPr>
                <a:buClr>
                  <a:schemeClr val="dk1"/>
                </a:buClr>
                <a:buSzPts val="1200"/>
              </a:pPr>
              <a:t>4</a:t>
            </a:fld>
            <a:endParaRPr/>
          </a:p>
        </p:txBody>
      </p:sp>
    </p:spTree>
    <p:extLst>
      <p:ext uri="{BB962C8B-B14F-4D97-AF65-F5344CB8AC3E}">
        <p14:creationId xmlns:p14="http://schemas.microsoft.com/office/powerpoint/2010/main" val="285114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11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08" name="Google Shape;1708;p11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681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120: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36" name="Google Shape;1736;p120: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94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121: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44" name="Google Shape;1744;p121: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188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22: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52" name="Google Shape;1752;p12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18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123: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60" name="Google Shape;1760;p12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263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12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77" name="Google Shape;1777;p12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550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12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793" name="Google Shape;1793;p12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33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127: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01" name="Google Shape;1801;p12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6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137: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02" name="Google Shape;1902;p13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444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13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10" name="Google Shape;1910;p13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89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1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117: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614" name="Google Shape;1614;p117:notes"/>
          <p:cNvSpPr txBox="1">
            <a:spLocks noGrp="1"/>
          </p:cNvSpPr>
          <p:nvPr>
            <p:ph type="sldNum" idx="12"/>
          </p:nvPr>
        </p:nvSpPr>
        <p:spPr>
          <a:xfrm>
            <a:off x="3939466" y="8842030"/>
            <a:ext cx="3013763" cy="467071"/>
          </a:xfrm>
          <a:prstGeom prst="rect">
            <a:avLst/>
          </a:prstGeom>
          <a:noFill/>
          <a:ln>
            <a:noFill/>
          </a:ln>
        </p:spPr>
        <p:txBody>
          <a:bodyPr spcFirstLastPara="1" wrap="square" lIns="92915" tIns="46445" rIns="92915" bIns="46445" anchor="b" anchorCtr="0">
            <a:noAutofit/>
          </a:bodyPr>
          <a:lstStyle/>
          <a:p>
            <a:pPr>
              <a:buClr>
                <a:schemeClr val="dk1"/>
              </a:buClr>
              <a:buSzPts val="1200"/>
            </a:pPr>
            <a:fld id="{00000000-1234-1234-1234-123412341234}" type="slidenum">
              <a:rPr lang="en-US"/>
              <a:pPr>
                <a:buClr>
                  <a:schemeClr val="dk1"/>
                </a:buClr>
                <a:buSzPts val="1200"/>
              </a:pPr>
              <a:t>5</a:t>
            </a:fld>
            <a:endParaRPr/>
          </a:p>
        </p:txBody>
      </p:sp>
    </p:spTree>
    <p:extLst>
      <p:ext uri="{BB962C8B-B14F-4D97-AF65-F5344CB8AC3E}">
        <p14:creationId xmlns:p14="http://schemas.microsoft.com/office/powerpoint/2010/main" val="737276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13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10" name="Google Shape;1910;p13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278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p139: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19" name="Google Shape;1919;p13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536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40: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dirty="0"/>
          </a:p>
        </p:txBody>
      </p:sp>
      <p:sp>
        <p:nvSpPr>
          <p:cNvPr id="1928" name="Google Shape;1928;p140: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517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p142: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46" name="Google Shape;1946;p14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83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12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09" name="Google Shape;1809;p12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84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29: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17" name="Google Shape;1817;p12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623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29: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17" name="Google Shape;1817;p12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0881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132: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62" name="Google Shape;1862;p13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36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133: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70" name="Google Shape;1870;p13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13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78" name="Google Shape;1878;p13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83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118: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622" name="Google Shape;1622;p11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3880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135: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86" name="Google Shape;1886;p13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387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664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dirty="0"/>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665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383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400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524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68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3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894" name="Google Shape;1894;p13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243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14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5" name="Google Shape;1955;p143: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endParaRPr/>
          </a:p>
        </p:txBody>
      </p:sp>
      <p:sp>
        <p:nvSpPr>
          <p:cNvPr id="1956" name="Google Shape;1956;p143:notes"/>
          <p:cNvSpPr txBox="1">
            <a:spLocks noGrp="1"/>
          </p:cNvSpPr>
          <p:nvPr>
            <p:ph type="sldNum" idx="12"/>
          </p:nvPr>
        </p:nvSpPr>
        <p:spPr>
          <a:xfrm>
            <a:off x="3939466" y="8842030"/>
            <a:ext cx="3013763" cy="467071"/>
          </a:xfrm>
          <a:prstGeom prst="rect">
            <a:avLst/>
          </a:prstGeom>
          <a:noFill/>
          <a:ln>
            <a:noFill/>
          </a:ln>
        </p:spPr>
        <p:txBody>
          <a:bodyPr spcFirstLastPara="1" wrap="square" lIns="92915" tIns="46445" rIns="92915" bIns="46445" anchor="b" anchorCtr="0">
            <a:noAutofit/>
          </a:bodyPr>
          <a:lstStyle/>
          <a:p>
            <a:fld id="{00000000-1234-1234-1234-123412341234}" type="slidenum">
              <a:rPr lang="en-US"/>
              <a:pPr/>
              <a:t>61</a:t>
            </a:fld>
            <a:endParaRPr/>
          </a:p>
        </p:txBody>
      </p:sp>
    </p:spTree>
    <p:extLst>
      <p:ext uri="{BB962C8B-B14F-4D97-AF65-F5344CB8AC3E}">
        <p14:creationId xmlns:p14="http://schemas.microsoft.com/office/powerpoint/2010/main" val="4273561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14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63" name="Google Shape;1963;p14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74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120: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638" name="Google Shape;1638;p120: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714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4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82" name="Google Shape;1982;p14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780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147: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91" name="Google Shape;1991;p14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70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14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1999" name="Google Shape;1999;p14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441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150: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15" name="Google Shape;2015;p150: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311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151: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26" name="Google Shape;2026;p151: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422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152: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36" name="Google Shape;2036;p15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395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153: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45" name="Google Shape;2045;p15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3199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p15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53" name="Google Shape;2053;p15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017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p155: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64" name="Google Shape;2064;p15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649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p156: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72" name="Google Shape;2072;p156: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99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121: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03" name="Google Shape;1703;p121: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5581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p157: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81" name="Google Shape;2081;p15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7891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15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094" name="Google Shape;2094;p15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412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p167: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dirty="0"/>
          </a:p>
        </p:txBody>
      </p:sp>
      <p:sp>
        <p:nvSpPr>
          <p:cNvPr id="2184" name="Google Shape;2184;p167: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653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p168: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195" name="Google Shape;2195;p168: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400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6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4" name="Google Shape;2204;p169: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endParaRPr/>
          </a:p>
        </p:txBody>
      </p:sp>
      <p:sp>
        <p:nvSpPr>
          <p:cNvPr id="2205" name="Google Shape;2205;p169:notes"/>
          <p:cNvSpPr txBox="1">
            <a:spLocks noGrp="1"/>
          </p:cNvSpPr>
          <p:nvPr>
            <p:ph type="sldNum" idx="12"/>
          </p:nvPr>
        </p:nvSpPr>
        <p:spPr>
          <a:xfrm>
            <a:off x="3939466" y="8842030"/>
            <a:ext cx="3013763" cy="467071"/>
          </a:xfrm>
          <a:prstGeom prst="rect">
            <a:avLst/>
          </a:prstGeom>
          <a:noFill/>
          <a:ln>
            <a:noFill/>
          </a:ln>
        </p:spPr>
        <p:txBody>
          <a:bodyPr spcFirstLastPara="1" wrap="square" lIns="92915" tIns="46445" rIns="92915" bIns="46445" anchor="b" anchorCtr="0">
            <a:noAutofit/>
          </a:bodyPr>
          <a:lstStyle/>
          <a:p>
            <a:fld id="{00000000-1234-1234-1234-123412341234}" type="slidenum">
              <a:rPr lang="en-US"/>
              <a:pPr/>
              <a:t>94</a:t>
            </a:fld>
            <a:endParaRPr/>
          </a:p>
        </p:txBody>
      </p:sp>
    </p:spTree>
    <p:extLst>
      <p:ext uri="{BB962C8B-B14F-4D97-AF65-F5344CB8AC3E}">
        <p14:creationId xmlns:p14="http://schemas.microsoft.com/office/powerpoint/2010/main" val="2640847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159: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103" name="Google Shape;2103;p159: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627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p161: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121" name="Google Shape;2121;p161: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346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p163: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137" name="Google Shape;2137;p16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968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164: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a:p>
        </p:txBody>
      </p:sp>
      <p:sp>
        <p:nvSpPr>
          <p:cNvPr id="2147" name="Google Shape;2147;p164: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7301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165: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dirty="0"/>
          </a:p>
        </p:txBody>
      </p:sp>
      <p:sp>
        <p:nvSpPr>
          <p:cNvPr id="2164" name="Google Shape;2164;p16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941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122: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14" name="Google Shape;1714;p122: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99596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165:notes"/>
          <p:cNvSpPr txBox="1">
            <a:spLocks noGrp="1"/>
          </p:cNvSpPr>
          <p:nvPr>
            <p:ph type="body" idx="1"/>
          </p:nvPr>
        </p:nvSpPr>
        <p:spPr>
          <a:xfrm>
            <a:off x="695484" y="4480004"/>
            <a:ext cx="5563870" cy="3665458"/>
          </a:xfrm>
          <a:prstGeom prst="rect">
            <a:avLst/>
          </a:prstGeom>
        </p:spPr>
        <p:txBody>
          <a:bodyPr spcFirstLastPara="1" wrap="square" lIns="92915" tIns="46445" rIns="92915" bIns="46445" anchor="t" anchorCtr="0">
            <a:noAutofit/>
          </a:bodyPr>
          <a:lstStyle/>
          <a:p>
            <a:endParaRPr dirty="0"/>
          </a:p>
        </p:txBody>
      </p:sp>
      <p:sp>
        <p:nvSpPr>
          <p:cNvPr id="2164" name="Google Shape;2164;p16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53586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12B019-E139-4CC5-9DF6-56AB4F418472}" type="slidenum">
              <a:rPr lang="en-US" smtClean="0"/>
              <a:pPr/>
              <a:t>111</a:t>
            </a:fld>
            <a:endParaRPr lang="en-US"/>
          </a:p>
        </p:txBody>
      </p:sp>
    </p:spTree>
    <p:extLst>
      <p:ext uri="{BB962C8B-B14F-4D97-AF65-F5344CB8AC3E}">
        <p14:creationId xmlns:p14="http://schemas.microsoft.com/office/powerpoint/2010/main" val="166100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123: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22" name="Google Shape;1722;p123: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458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125:notes"/>
          <p:cNvSpPr txBox="1">
            <a:spLocks noGrp="1"/>
          </p:cNvSpPr>
          <p:nvPr>
            <p:ph type="body" idx="1"/>
          </p:nvPr>
        </p:nvSpPr>
        <p:spPr>
          <a:xfrm>
            <a:off x="695484" y="4480004"/>
            <a:ext cx="5563870" cy="3665458"/>
          </a:xfrm>
          <a:prstGeom prst="rect">
            <a:avLst/>
          </a:prstGeom>
          <a:noFill/>
          <a:ln>
            <a:noFill/>
          </a:ln>
        </p:spPr>
        <p:txBody>
          <a:bodyPr spcFirstLastPara="1" wrap="square" lIns="92915" tIns="46445" rIns="92915" bIns="46445" anchor="t" anchorCtr="0">
            <a:noAutofit/>
          </a:bodyPr>
          <a:lstStyle/>
          <a:p>
            <a:pPr>
              <a:buClr>
                <a:schemeClr val="dk1"/>
              </a:buClr>
              <a:buSzPts val="1200"/>
            </a:pPr>
            <a:endParaRPr/>
          </a:p>
        </p:txBody>
      </p:sp>
      <p:sp>
        <p:nvSpPr>
          <p:cNvPr id="1739" name="Google Shape;1739;p125:notes"/>
          <p:cNvSpPr>
            <a:spLocks noGrp="1" noRot="1" noChangeAspect="1"/>
          </p:cNvSpPr>
          <p:nvPr>
            <p:ph type="sldImg" idx="2"/>
          </p:nvPr>
        </p:nvSpPr>
        <p:spPr>
          <a:xfrm>
            <a:off x="685800" y="1163638"/>
            <a:ext cx="5583238"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419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DC894A-0910-4FE4-A095-A702E6324365}" type="datetime1">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699316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710EA-855E-4A45-82E0-C33D0D9B1094}" type="datetime1">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424428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C2BB71-C658-4D17-8889-1ED96880D0CB}" type="datetime1">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01032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80F2-3B9F-43F6-A2D1-502ED3B7067E}" type="datetime1">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280350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AEEEFE-8922-4776-82CC-53B06E5AEDCC}" type="datetime1">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296097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93AC85-3DDB-4DF7-9567-1A9661AB0DDC}" type="datetime1">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73610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2664B7-80FE-4E26-AE59-C8CA9EAAB90B}" type="datetime1">
              <a:rPr lang="en-US" smtClean="0"/>
              <a:t>9/12/2022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40226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9375" y="402448"/>
            <a:ext cx="10515600" cy="1325563"/>
          </a:xfrm>
        </p:spPr>
        <p:txBody>
          <a:bodyPr/>
          <a:lstStyle/>
          <a:p>
            <a:r>
              <a:rPr lang="en-US"/>
              <a:t>Click to edit Master title style</a:t>
            </a:r>
          </a:p>
        </p:txBody>
      </p:sp>
      <p:sp>
        <p:nvSpPr>
          <p:cNvPr id="3" name="Date Placeholder 2"/>
          <p:cNvSpPr>
            <a:spLocks noGrp="1"/>
          </p:cNvSpPr>
          <p:nvPr>
            <p:ph type="dt" sz="half" idx="10"/>
          </p:nvPr>
        </p:nvSpPr>
        <p:spPr>
          <a:xfrm>
            <a:off x="838200" y="6356350"/>
            <a:ext cx="3491204" cy="501650"/>
          </a:xfrm>
        </p:spPr>
        <p:txBody>
          <a:bodyPr/>
          <a:lstStyle/>
          <a:p>
            <a:fld id="{7C906262-D389-4BC1-A5C3-A53AC2D9BF16}" type="datetime1">
              <a:rPr lang="en-US" smtClean="0"/>
              <a:t>9/12/2022</a:t>
            </a:fld>
            <a:r>
              <a:rPr lang="en-IN" smtClean="0"/>
              <a:t>CSE213 </a:t>
            </a:r>
            <a:r>
              <a:rPr lang="en-IN" dirty="0"/>
              <a:t>Digital Electronics and Logic Design</a:t>
            </a:r>
            <a:endParaRPr lang="en-US" dirty="0"/>
          </a:p>
          <a:p>
            <a:endParaRPr lang="en-US" dirty="0"/>
          </a:p>
        </p:txBody>
      </p:sp>
      <p:sp>
        <p:nvSpPr>
          <p:cNvPr id="4" name="Footer Placeholder 3"/>
          <p:cNvSpPr>
            <a:spLocks noGrp="1"/>
          </p:cNvSpPr>
          <p:nvPr>
            <p:ph type="ftr" sz="quarter" idx="11"/>
          </p:nvPr>
        </p:nvSpPr>
        <p:spPr>
          <a:xfrm>
            <a:off x="4907902" y="6356350"/>
            <a:ext cx="3245498" cy="501650"/>
          </a:xfrm>
        </p:spPr>
        <p:txBody>
          <a:bodyPr/>
          <a:lstStyle/>
          <a:p>
            <a:endParaRPr lang="en-US" dirty="0"/>
          </a:p>
        </p:txBody>
      </p:sp>
      <p:sp>
        <p:nvSpPr>
          <p:cNvPr id="5" name="Slide Number Placeholder 4"/>
          <p:cNvSpPr>
            <a:spLocks noGrp="1"/>
          </p:cNvSpPr>
          <p:nvPr>
            <p:ph type="sldNum" sz="quarter" idx="12"/>
          </p:nvPr>
        </p:nvSpPr>
        <p:spPr/>
        <p:txBody>
          <a:bodyPr/>
          <a:lstStyle/>
          <a:p>
            <a:r>
              <a:rPr lang="en-US" dirty="0"/>
              <a:t>1</a:t>
            </a:r>
          </a:p>
        </p:txBody>
      </p:sp>
      <p:pic>
        <p:nvPicPr>
          <p:cNvPr id="6"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22860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47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412713-3629-4A11-9F0C-B1BCF3BFB926}" type="datetime1">
              <a:rPr lang="en-US" smtClean="0"/>
              <a:t>9/12/2022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DF4ECA-2C00-4129-AA22-2996D096FEEF}" type="slidenum">
              <a:rPr lang="en-US" smtClean="0"/>
              <a:pPr/>
              <a:t>‹#›</a:t>
            </a:fld>
            <a:endParaRPr lang="en-US" dirty="0"/>
          </a:p>
        </p:txBody>
      </p:sp>
      <p:pic>
        <p:nvPicPr>
          <p:cNvPr id="5"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22860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49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5D03F-7C4F-4C4B-88B9-E0FBA1DAB347}" type="datetime1">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88407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E73795-65B8-45BE-AC26-5FF3B576EB82}" type="datetime1">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34533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DDF1E-DA1E-42A4-BC22-9AFD46DD6EFD}" type="datetime1">
              <a:rPr lang="en-US" smtClean="0"/>
              <a:t>9/12/2022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F4ECA-2C00-4129-AA22-2996D096FEEF}" type="slidenum">
              <a:rPr lang="en-US" smtClean="0"/>
              <a:pPr/>
              <a:t>‹#›</a:t>
            </a:fld>
            <a:endParaRPr lang="en-US"/>
          </a:p>
        </p:txBody>
      </p:sp>
    </p:spTree>
    <p:extLst>
      <p:ext uri="{BB962C8B-B14F-4D97-AF65-F5344CB8AC3E}">
        <p14:creationId xmlns:p14="http://schemas.microsoft.com/office/powerpoint/2010/main" val="555913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image" Target="../media/image126.jpe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6.png"/><Relationship Id="rId4" Type="http://schemas.openxmlformats.org/officeDocument/2006/relationships/image" Target="../media/image145.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1.png"/><Relationship Id="rId4" Type="http://schemas.openxmlformats.org/officeDocument/2006/relationships/image" Target="../media/image87.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658680" y="765543"/>
            <a:ext cx="9245600" cy="2062717"/>
          </a:xfrm>
          <a:prstGeom prst="rect">
            <a:avLst/>
          </a:prstGeom>
          <a:ln>
            <a:noFill/>
          </a:ln>
          <a:effectLst>
            <a:outerShdw blurRad="292100" dist="139700" dir="2700000" algn="tl" rotWithShape="0">
              <a:srgbClr val="333333">
                <a:alpha val="65000"/>
              </a:srgbClr>
            </a:outerShdw>
          </a:effectLst>
        </p:spPr>
      </p:pic>
      <p:sp>
        <p:nvSpPr>
          <p:cNvPr id="6" name="Rectangle 4"/>
          <p:cNvSpPr>
            <a:spLocks noChangeArrowheads="1"/>
          </p:cNvSpPr>
          <p:nvPr/>
        </p:nvSpPr>
        <p:spPr bwMode="auto">
          <a:xfrm>
            <a:off x="964504" y="3076195"/>
            <a:ext cx="10220947" cy="1938992"/>
          </a:xfrm>
          <a:prstGeom prst="rect">
            <a:avLst/>
          </a:prstGeom>
          <a:solidFill>
            <a:schemeClr val="accent5">
              <a:lumMod val="20000"/>
              <a:lumOff val="80000"/>
            </a:schemeClr>
          </a:solidFill>
          <a:ln w="9525">
            <a:solidFill>
              <a:srgbClr val="000000"/>
            </a:solidFill>
            <a:miter lim="800000"/>
            <a:headEnd/>
            <a:tailEnd/>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IN" sz="6000" b="1" dirty="0">
                <a:latin typeface="Times New Roman" pitchFamily="18" charset="0"/>
                <a:cs typeface="Times New Roman" pitchFamily="18" charset="0"/>
              </a:rPr>
              <a:t>Digital Electronics and Computer Architecture </a:t>
            </a:r>
          </a:p>
        </p:txBody>
      </p:sp>
      <p:sp>
        <p:nvSpPr>
          <p:cNvPr id="7" name="Subtitle 2"/>
          <p:cNvSpPr txBox="1">
            <a:spLocks/>
          </p:cNvSpPr>
          <p:nvPr/>
        </p:nvSpPr>
        <p:spPr>
          <a:xfrm>
            <a:off x="2349206" y="5350497"/>
            <a:ext cx="7894160" cy="700757"/>
          </a:xfrm>
          <a:prstGeom prst="rect">
            <a:avLst/>
          </a:prstGeom>
        </p:spPr>
        <p:txBody>
          <a:bodyPr rtlCol="0"/>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b="1" dirty="0">
                <a:solidFill>
                  <a:srgbClr val="002060"/>
                </a:solidFill>
                <a:latin typeface="Times New Roman" panose="02020603050405020304" pitchFamily="18" charset="0"/>
                <a:cs typeface="Times New Roman" panose="02020603050405020304" pitchFamily="18" charset="0"/>
              </a:rPr>
              <a:t>SCHOOL  OF COMPUTER SCIENCE AND ENGINEERING</a:t>
            </a:r>
          </a:p>
        </p:txBody>
      </p:sp>
      <p:sp>
        <p:nvSpPr>
          <p:cNvPr id="2" name="Slide Number Placeholder 1"/>
          <p:cNvSpPr>
            <a:spLocks noGrp="1"/>
          </p:cNvSpPr>
          <p:nvPr>
            <p:ph type="sldNum" sz="quarter" idx="12"/>
          </p:nvPr>
        </p:nvSpPr>
        <p:spPr/>
        <p:txBody>
          <a:bodyPr/>
          <a:lstStyle/>
          <a:p>
            <a:fld id="{E7DF4ECA-2C00-4129-AA22-2996D096FEEF}" type="slidenum">
              <a:rPr lang="en-US" smtClean="0"/>
              <a:pPr/>
              <a:t>1</a:t>
            </a:fld>
            <a:endParaRPr lang="en-US" dirty="0"/>
          </a:p>
        </p:txBody>
      </p:sp>
      <p:sp>
        <p:nvSpPr>
          <p:cNvPr id="3" name="Date Placeholder 2"/>
          <p:cNvSpPr>
            <a:spLocks noGrp="1"/>
          </p:cNvSpPr>
          <p:nvPr>
            <p:ph type="dt" sz="half" idx="10"/>
          </p:nvPr>
        </p:nvSpPr>
        <p:spPr/>
        <p:txBody>
          <a:bodyPr/>
          <a:lstStyle/>
          <a:p>
            <a:fld id="{5588A1B3-E6E1-495E-BAF6-1E2E8E38B785}" type="datetime1">
              <a:rPr lang="en-US" smtClean="0"/>
              <a:t>9/12/2022</a:t>
            </a:fld>
            <a:endParaRPr lang="en-US"/>
          </a:p>
        </p:txBody>
      </p:sp>
    </p:spTree>
    <p:extLst>
      <p:ext uri="{BB962C8B-B14F-4D97-AF65-F5344CB8AC3E}">
        <p14:creationId xmlns:p14="http://schemas.microsoft.com/office/powerpoint/2010/main" val="163813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23"/>
        <p:cNvGrpSpPr/>
        <p:nvPr/>
      </p:nvGrpSpPr>
      <p:grpSpPr>
        <a:xfrm>
          <a:off x="0" y="0"/>
          <a:ext cx="0" cy="0"/>
          <a:chOff x="0" y="0"/>
          <a:chExt cx="0" cy="0"/>
        </a:xfrm>
      </p:grpSpPr>
      <p:sp>
        <p:nvSpPr>
          <p:cNvPr id="1724" name="Google Shape;1724;p123"/>
          <p:cNvSpPr txBox="1">
            <a:spLocks noGrp="1"/>
          </p:cNvSpPr>
          <p:nvPr>
            <p:ph type="title"/>
          </p:nvPr>
        </p:nvSpPr>
        <p:spPr>
          <a:xfrm>
            <a:off x="1419352" y="140301"/>
            <a:ext cx="7473507" cy="6369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Full Adder Truth Table</a:t>
            </a:r>
            <a:endParaRPr sz="3200">
              <a:solidFill>
                <a:schemeClr val="dk1"/>
              </a:solidFill>
              <a:latin typeface="Times New Roman"/>
              <a:ea typeface="Times New Roman"/>
              <a:cs typeface="Times New Roman"/>
              <a:sym typeface="Times New Roman"/>
            </a:endParaRPr>
          </a:p>
        </p:txBody>
      </p:sp>
      <p:pic>
        <p:nvPicPr>
          <p:cNvPr id="1725" name="Google Shape;1725;p123"/>
          <p:cNvPicPr preferRelativeResize="0">
            <a:picLocks noGrp="1"/>
          </p:cNvPicPr>
          <p:nvPr>
            <p:ph idx="1"/>
          </p:nvPr>
        </p:nvPicPr>
        <p:blipFill rotWithShape="1">
          <a:blip r:embed="rId3">
            <a:alphaModFix/>
          </a:blip>
          <a:srcRect b="20569"/>
          <a:stretch/>
        </p:blipFill>
        <p:spPr>
          <a:xfrm>
            <a:off x="539062" y="1066244"/>
            <a:ext cx="4196712" cy="4761349"/>
          </a:xfrm>
          <a:prstGeom prst="rect">
            <a:avLst/>
          </a:prstGeom>
          <a:noFill/>
          <a:ln>
            <a:noFill/>
          </a:ln>
        </p:spPr>
      </p:pic>
      <p:sp>
        <p:nvSpPr>
          <p:cNvPr id="1726" name="Google Shape;1726;p123"/>
          <p:cNvSpPr txBox="1">
            <a:spLocks noGrp="1"/>
          </p:cNvSpPr>
          <p:nvPr>
            <p:ph type="sldNum" sz="quarter" idx="12"/>
          </p:nvPr>
        </p:nvSpPr>
        <p:spPr>
          <a:xfrm>
            <a:off x="8693121" y="634270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10</a:t>
            </a:fld>
            <a:endParaRPr/>
          </a:p>
        </p:txBody>
      </p:sp>
      <p:pic>
        <p:nvPicPr>
          <p:cNvPr id="1727" name="Google Shape;1727;p123"/>
          <p:cNvPicPr preferRelativeResize="0"/>
          <p:nvPr/>
        </p:nvPicPr>
        <p:blipFill rotWithShape="1">
          <a:blip r:embed="rId4">
            <a:alphaModFix/>
          </a:blip>
          <a:srcRect/>
          <a:stretch/>
        </p:blipFill>
        <p:spPr>
          <a:xfrm>
            <a:off x="103632" y="18288"/>
            <a:ext cx="870858" cy="822961"/>
          </a:xfrm>
          <a:prstGeom prst="rect">
            <a:avLst/>
          </a:prstGeom>
          <a:noFill/>
          <a:ln>
            <a:noFill/>
          </a:ln>
        </p:spPr>
      </p:pic>
      <p:pic>
        <p:nvPicPr>
          <p:cNvPr id="6" name="Google Shape;1733;p124"/>
          <p:cNvPicPr preferRelativeResize="0">
            <a:picLocks/>
          </p:cNvPicPr>
          <p:nvPr/>
        </p:nvPicPr>
        <p:blipFill rotWithShape="1">
          <a:blip r:embed="rId5">
            <a:alphaModFix/>
          </a:blip>
          <a:srcRect l="10101" t="72255" b="4845"/>
          <a:stretch/>
        </p:blipFill>
        <p:spPr>
          <a:xfrm>
            <a:off x="5137961" y="3701422"/>
            <a:ext cx="3555160" cy="955343"/>
          </a:xfrm>
          <a:prstGeom prst="rect">
            <a:avLst/>
          </a:prstGeom>
          <a:noFill/>
          <a:ln>
            <a:noFill/>
          </a:ln>
        </p:spPr>
      </p:pic>
      <p:pic>
        <p:nvPicPr>
          <p:cNvPr id="7" name="Google Shape;1733;p124"/>
          <p:cNvPicPr preferRelativeResize="0">
            <a:picLocks/>
          </p:cNvPicPr>
          <p:nvPr/>
        </p:nvPicPr>
        <p:blipFill rotWithShape="1">
          <a:blip r:embed="rId5">
            <a:alphaModFix/>
          </a:blip>
          <a:srcRect b="48736"/>
          <a:stretch/>
        </p:blipFill>
        <p:spPr>
          <a:xfrm>
            <a:off x="4938224" y="1207388"/>
            <a:ext cx="3954635" cy="2138705"/>
          </a:xfrm>
          <a:prstGeom prst="rect">
            <a:avLst/>
          </a:prstGeom>
          <a:noFill/>
          <a:ln>
            <a:noFill/>
          </a:ln>
        </p:spPr>
      </p:pic>
      <p:pic>
        <p:nvPicPr>
          <p:cNvPr id="8" name="Google Shape;1734;p124"/>
          <p:cNvPicPr preferRelativeResize="0"/>
          <p:nvPr/>
        </p:nvPicPr>
        <p:blipFill rotWithShape="1">
          <a:blip r:embed="rId6">
            <a:alphaModFix/>
          </a:blip>
          <a:srcRect l="2334" b="41308"/>
          <a:stretch/>
        </p:blipFill>
        <p:spPr>
          <a:xfrm>
            <a:off x="8226810" y="1185261"/>
            <a:ext cx="3675821" cy="2160832"/>
          </a:xfrm>
          <a:prstGeom prst="rect">
            <a:avLst/>
          </a:prstGeom>
          <a:noFill/>
          <a:ln>
            <a:noFill/>
          </a:ln>
        </p:spPr>
      </p:pic>
      <p:pic>
        <p:nvPicPr>
          <p:cNvPr id="9" name="Google Shape;1734;p124"/>
          <p:cNvPicPr preferRelativeResize="0"/>
          <p:nvPr/>
        </p:nvPicPr>
        <p:blipFill rotWithShape="1">
          <a:blip r:embed="rId6">
            <a:alphaModFix/>
          </a:blip>
          <a:srcRect l="14284" t="71810" r="13604" b="3637"/>
          <a:stretch/>
        </p:blipFill>
        <p:spPr>
          <a:xfrm>
            <a:off x="8789159" y="3548417"/>
            <a:ext cx="3138985" cy="996288"/>
          </a:xfrm>
          <a:prstGeom prst="rect">
            <a:avLst/>
          </a:prstGeom>
          <a:noFill/>
          <a:ln>
            <a:noFill/>
          </a:ln>
        </p:spPr>
      </p:pic>
      <p:sp>
        <p:nvSpPr>
          <p:cNvPr id="2" name="Date Placeholder 1"/>
          <p:cNvSpPr>
            <a:spLocks noGrp="1"/>
          </p:cNvSpPr>
          <p:nvPr>
            <p:ph type="dt" sz="half" idx="10"/>
          </p:nvPr>
        </p:nvSpPr>
        <p:spPr/>
        <p:txBody>
          <a:bodyPr/>
          <a:lstStyle/>
          <a:p>
            <a:fld id="{0280F9D8-6E02-4EB5-9264-616134B08CDA}" type="datetime1">
              <a:rPr lang="en-US" smtClean="0"/>
              <a:t>9/12/2022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2165"/>
        <p:cNvGrpSpPr/>
        <p:nvPr/>
      </p:nvGrpSpPr>
      <p:grpSpPr>
        <a:xfrm>
          <a:off x="0" y="0"/>
          <a:ext cx="0" cy="0"/>
          <a:chOff x="0" y="0"/>
          <a:chExt cx="0" cy="0"/>
        </a:xfrm>
      </p:grpSpPr>
      <p:sp>
        <p:nvSpPr>
          <p:cNvPr id="2166" name="Google Shape;2166;p165"/>
          <p:cNvSpPr txBox="1">
            <a:spLocks noGrp="1"/>
          </p:cNvSpPr>
          <p:nvPr>
            <p:ph type="title"/>
          </p:nvPr>
        </p:nvSpPr>
        <p:spPr>
          <a:xfrm>
            <a:off x="1035729" y="232008"/>
            <a:ext cx="6811645"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smtClean="0">
                <a:latin typeface="Times New Roman"/>
                <a:ea typeface="Times New Roman"/>
                <a:cs typeface="Times New Roman"/>
                <a:sym typeface="Times New Roman"/>
              </a:rPr>
              <a:t>De-multiplexer Tree</a:t>
            </a:r>
            <a:endParaRPr sz="3200" b="1" dirty="0">
              <a:latin typeface="Times New Roman"/>
              <a:ea typeface="Times New Roman"/>
              <a:cs typeface="Times New Roman"/>
              <a:sym typeface="Times New Roman"/>
            </a:endParaRPr>
          </a:p>
        </p:txBody>
      </p:sp>
      <p:sp>
        <p:nvSpPr>
          <p:cNvPr id="2171" name="Google Shape;2171;p16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100</a:t>
            </a:fld>
            <a:endParaRPr/>
          </a:p>
        </p:txBody>
      </p:sp>
      <p:sp>
        <p:nvSpPr>
          <p:cNvPr id="2168" name="Google Shape;2168;p165"/>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14</a:t>
            </a:r>
            <a:endParaRPr sz="1050">
              <a:solidFill>
                <a:srgbClr val="FFFFFF"/>
              </a:solidFill>
              <a:latin typeface="Arial"/>
              <a:ea typeface="Arial"/>
              <a:cs typeface="Arial"/>
              <a:sym typeface="Arial"/>
            </a:endParaRPr>
          </a:p>
        </p:txBody>
      </p:sp>
      <p:pic>
        <p:nvPicPr>
          <p:cNvPr id="8" name="Google Shape;1949;p142"/>
          <p:cNvPicPr preferRelativeResize="0"/>
          <p:nvPr/>
        </p:nvPicPr>
        <p:blipFill rotWithShape="1">
          <a:blip r:embed="rId3">
            <a:alphaModFix/>
          </a:blip>
          <a:srcRect/>
          <a:stretch/>
        </p:blipFill>
        <p:spPr>
          <a:xfrm>
            <a:off x="64009" y="47184"/>
            <a:ext cx="795528" cy="822412"/>
          </a:xfrm>
          <a:prstGeom prst="rect">
            <a:avLst/>
          </a:prstGeom>
          <a:noFill/>
          <a:ln>
            <a:noFill/>
          </a:ln>
        </p:spPr>
      </p:pic>
      <p:pic>
        <p:nvPicPr>
          <p:cNvPr id="2050" name="Picture 2" descr="1 to 8 De-Multiplex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88" y="1315153"/>
            <a:ext cx="5715000" cy="46196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Demultiplexer? Different Types of Demultiplex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143" y="1315153"/>
            <a:ext cx="4367657" cy="49377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5729" y="1494971"/>
            <a:ext cx="2699657" cy="646331"/>
          </a:xfrm>
          <a:prstGeom prst="rect">
            <a:avLst/>
          </a:prstGeom>
          <a:solidFill>
            <a:schemeClr val="accent6">
              <a:lumMod val="20000"/>
              <a:lumOff val="80000"/>
            </a:schemeClr>
          </a:solidFill>
        </p:spPr>
        <p:txBody>
          <a:bodyPr wrap="square" rtlCol="0">
            <a:spAutoFit/>
          </a:bodyPr>
          <a:lstStyle/>
          <a:p>
            <a:r>
              <a:rPr lang="en-US" dirty="0" smtClean="0"/>
              <a:t>1:8 De-mux tree using 1:4 and 1:2 De-Mux</a:t>
            </a:r>
            <a:endParaRPr lang="en-US" dirty="0"/>
          </a:p>
        </p:txBody>
      </p:sp>
      <p:sp>
        <p:nvSpPr>
          <p:cNvPr id="9" name="TextBox 8"/>
          <p:cNvSpPr txBox="1"/>
          <p:nvPr/>
        </p:nvSpPr>
        <p:spPr>
          <a:xfrm>
            <a:off x="8023566" y="737916"/>
            <a:ext cx="2699657" cy="646331"/>
          </a:xfrm>
          <a:prstGeom prst="rect">
            <a:avLst/>
          </a:prstGeom>
          <a:solidFill>
            <a:schemeClr val="accent6">
              <a:lumMod val="20000"/>
              <a:lumOff val="80000"/>
            </a:schemeClr>
          </a:solidFill>
        </p:spPr>
        <p:txBody>
          <a:bodyPr wrap="square" rtlCol="0">
            <a:spAutoFit/>
          </a:bodyPr>
          <a:lstStyle/>
          <a:p>
            <a:r>
              <a:rPr lang="en-US" dirty="0" smtClean="0"/>
              <a:t>1:8 De-mux tree using 1:4 De-Mux and Not Gate</a:t>
            </a:r>
            <a:endParaRPr lang="en-US" dirty="0"/>
          </a:p>
        </p:txBody>
      </p:sp>
      <p:sp>
        <p:nvSpPr>
          <p:cNvPr id="3" name="Date Placeholder 2"/>
          <p:cNvSpPr>
            <a:spLocks noGrp="1"/>
          </p:cNvSpPr>
          <p:nvPr>
            <p:ph type="dt" sz="half" idx="10"/>
          </p:nvPr>
        </p:nvSpPr>
        <p:spPr/>
        <p:txBody>
          <a:bodyPr/>
          <a:lstStyle/>
          <a:p>
            <a:fld id="{48BC63D4-1179-4771-889F-85B0CB9678AD}" type="datetime1">
              <a:rPr lang="en-US" smtClean="0"/>
              <a:t>9/12/2022</a:t>
            </a:fld>
            <a:endParaRPr lang="en-US"/>
          </a:p>
        </p:txBody>
      </p:sp>
    </p:spTree>
    <p:extLst>
      <p:ext uri="{BB962C8B-B14F-4D97-AF65-F5344CB8AC3E}">
        <p14:creationId xmlns:p14="http://schemas.microsoft.com/office/powerpoint/2010/main" val="1653287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263" y="355282"/>
            <a:ext cx="9400967" cy="339662"/>
          </a:xfrm>
          <a:prstGeom prst="rect">
            <a:avLst/>
          </a:prstGeom>
        </p:spPr>
      </p:pic>
      <p:pic>
        <p:nvPicPr>
          <p:cNvPr id="5" name="Google Shape;1949;p142"/>
          <p:cNvPicPr preferRelativeResize="0"/>
          <p:nvPr/>
        </p:nvPicPr>
        <p:blipFill rotWithShape="1">
          <a:blip r:embed="rId3">
            <a:alphaModFix/>
          </a:blip>
          <a:srcRect/>
          <a:stretch/>
        </p:blipFill>
        <p:spPr>
          <a:xfrm>
            <a:off x="64009" y="47184"/>
            <a:ext cx="795528" cy="822412"/>
          </a:xfrm>
          <a:prstGeom prst="rect">
            <a:avLst/>
          </a:prstGeom>
          <a:noFill/>
          <a:ln>
            <a:noFill/>
          </a:ln>
        </p:spPr>
      </p:pic>
      <p:pic>
        <p:nvPicPr>
          <p:cNvPr id="6" name="Picture 5"/>
          <p:cNvPicPr>
            <a:picLocks noChangeAspect="1"/>
          </p:cNvPicPr>
          <p:nvPr/>
        </p:nvPicPr>
        <p:blipFill>
          <a:blip r:embed="rId4"/>
          <a:stretch>
            <a:fillRect/>
          </a:stretch>
        </p:blipFill>
        <p:spPr>
          <a:xfrm>
            <a:off x="1342263" y="2056447"/>
            <a:ext cx="2855111" cy="1363409"/>
          </a:xfrm>
          <a:prstGeom prst="rect">
            <a:avLst/>
          </a:prstGeom>
        </p:spPr>
      </p:pic>
      <p:pic>
        <p:nvPicPr>
          <p:cNvPr id="7" name="Picture 6"/>
          <p:cNvPicPr>
            <a:picLocks noChangeAspect="1"/>
          </p:cNvPicPr>
          <p:nvPr/>
        </p:nvPicPr>
        <p:blipFill>
          <a:blip r:embed="rId5"/>
          <a:stretch>
            <a:fillRect/>
          </a:stretch>
        </p:blipFill>
        <p:spPr>
          <a:xfrm>
            <a:off x="576255" y="3971656"/>
            <a:ext cx="4138479" cy="1619405"/>
          </a:xfrm>
          <a:prstGeom prst="rect">
            <a:avLst/>
          </a:prstGeom>
        </p:spPr>
      </p:pic>
      <p:pic>
        <p:nvPicPr>
          <p:cNvPr id="9" name="Picture 8"/>
          <p:cNvPicPr>
            <a:picLocks noChangeAspect="1"/>
          </p:cNvPicPr>
          <p:nvPr/>
        </p:nvPicPr>
        <p:blipFill>
          <a:blip r:embed="rId6"/>
          <a:stretch>
            <a:fillRect/>
          </a:stretch>
        </p:blipFill>
        <p:spPr>
          <a:xfrm>
            <a:off x="5232095" y="1122518"/>
            <a:ext cx="6628735" cy="5292796"/>
          </a:xfrm>
          <a:prstGeom prst="rect">
            <a:avLst/>
          </a:prstGeom>
        </p:spPr>
      </p:pic>
      <p:sp>
        <p:nvSpPr>
          <p:cNvPr id="2" name="Date Placeholder 1"/>
          <p:cNvSpPr>
            <a:spLocks noGrp="1"/>
          </p:cNvSpPr>
          <p:nvPr>
            <p:ph type="dt" sz="half" idx="10"/>
          </p:nvPr>
        </p:nvSpPr>
        <p:spPr/>
        <p:txBody>
          <a:bodyPr/>
          <a:lstStyle/>
          <a:p>
            <a:fld id="{B194CD2A-7592-49B7-9239-1921FA0B5CEB}" type="datetime1">
              <a:rPr lang="en-US" smtClean="0"/>
              <a:t>9/12/2022</a:t>
            </a:fld>
            <a:endParaRPr lang="en-US"/>
          </a:p>
        </p:txBody>
      </p:sp>
      <p:sp>
        <p:nvSpPr>
          <p:cNvPr id="3" name="Slide Number Placeholder 2"/>
          <p:cNvSpPr>
            <a:spLocks noGrp="1"/>
          </p:cNvSpPr>
          <p:nvPr>
            <p:ph type="sldNum" sz="quarter" idx="12"/>
          </p:nvPr>
        </p:nvSpPr>
        <p:spPr/>
        <p:txBody>
          <a:bodyPr/>
          <a:lstStyle/>
          <a:p>
            <a:fld id="{E7DF4ECA-2C00-4129-AA22-2996D096FEEF}" type="slidenum">
              <a:rPr lang="en-US" smtClean="0"/>
              <a:pPr/>
              <a:t>101</a:t>
            </a:fld>
            <a:endParaRPr lang="en-US"/>
          </a:p>
        </p:txBody>
      </p:sp>
    </p:spTree>
    <p:extLst>
      <p:ext uri="{BB962C8B-B14F-4D97-AF65-F5344CB8AC3E}">
        <p14:creationId xmlns:p14="http://schemas.microsoft.com/office/powerpoint/2010/main" val="20055483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08787" y="134345"/>
            <a:ext cx="7010400" cy="780196"/>
          </a:xfrm>
        </p:spPr>
        <p:txBody>
          <a:bodyPr>
            <a:normAutofit/>
          </a:bodyPr>
          <a:lstStyle/>
          <a:p>
            <a:r>
              <a:rPr lang="en-US" sz="3200" b="1" dirty="0">
                <a:solidFill>
                  <a:schemeClr val="tx1"/>
                </a:solidFill>
                <a:latin typeface="Times New Roman" pitchFamily="18" charset="0"/>
                <a:cs typeface="Times New Roman" pitchFamily="18" charset="0"/>
              </a:rPr>
              <a:t>Decoder</a:t>
            </a:r>
          </a:p>
        </p:txBody>
      </p:sp>
      <p:sp>
        <p:nvSpPr>
          <p:cNvPr id="3" name="Content Placeholder 2"/>
          <p:cNvSpPr>
            <a:spLocks noGrp="1"/>
          </p:cNvSpPr>
          <p:nvPr>
            <p:ph idx="1"/>
          </p:nvPr>
        </p:nvSpPr>
        <p:spPr>
          <a:xfrm>
            <a:off x="812799" y="1093764"/>
            <a:ext cx="10595430" cy="4945374"/>
          </a:xfrm>
        </p:spPr>
        <p:txBody>
          <a:bodyPr>
            <a:noAutofit/>
          </a:bodyPr>
          <a:lstStyle/>
          <a:p>
            <a:pPr algn="just" eaLnBrk="0" hangingPunct="0">
              <a:lnSpc>
                <a:spcPct val="120000"/>
              </a:lnSpc>
              <a:spcBef>
                <a:spcPct val="50000"/>
              </a:spcBef>
              <a:buFontTx/>
              <a:buChar char="•"/>
            </a:pPr>
            <a:r>
              <a:rPr lang="en-US" sz="2400" dirty="0">
                <a:solidFill>
                  <a:schemeClr val="tx1"/>
                </a:solidFill>
                <a:latin typeface="Times New Roman" panose="02020603050405020304" pitchFamily="18" charset="0"/>
                <a:cs typeface="Times New Roman" pitchFamily="18" charset="0"/>
              </a:rPr>
              <a:t>A </a:t>
            </a:r>
            <a:r>
              <a:rPr lang="en-US" sz="2400" dirty="0">
                <a:solidFill>
                  <a:srgbClr val="FF0000"/>
                </a:solidFill>
                <a:latin typeface="Times New Roman" pitchFamily="18" charset="0"/>
                <a:cs typeface="Times New Roman" pitchFamily="18" charset="0"/>
              </a:rPr>
              <a:t>decoder is a logic circuit</a:t>
            </a:r>
            <a:r>
              <a:rPr lang="en-US" sz="2400" dirty="0">
                <a:solidFill>
                  <a:schemeClr val="tx1"/>
                </a:solidFill>
                <a:latin typeface="Times New Roman" pitchFamily="18" charset="0"/>
                <a:cs typeface="Times New Roman" pitchFamily="18" charset="0"/>
              </a:rPr>
              <a:t> that </a:t>
            </a:r>
            <a:r>
              <a:rPr lang="en-US" sz="2400" dirty="0">
                <a:solidFill>
                  <a:srgbClr val="FF0000"/>
                </a:solidFill>
                <a:latin typeface="Times New Roman" pitchFamily="18" charset="0"/>
                <a:cs typeface="Times New Roman" pitchFamily="18" charset="0"/>
              </a:rPr>
              <a:t>accepts a set of inputs</a:t>
            </a:r>
            <a:r>
              <a:rPr lang="en-US" sz="2400" dirty="0">
                <a:solidFill>
                  <a:schemeClr val="tx1"/>
                </a:solidFill>
                <a:latin typeface="Times New Roman" pitchFamily="18" charset="0"/>
                <a:cs typeface="Times New Roman" pitchFamily="18" charset="0"/>
              </a:rPr>
              <a:t> that represents a binary number and </a:t>
            </a:r>
            <a:r>
              <a:rPr lang="en-US" sz="2400" dirty="0">
                <a:solidFill>
                  <a:srgbClr val="FF0000"/>
                </a:solidFill>
                <a:latin typeface="Times New Roman" pitchFamily="18" charset="0"/>
                <a:cs typeface="Times New Roman" pitchFamily="18" charset="0"/>
              </a:rPr>
              <a:t>activates only the output that corresponds to the input number</a:t>
            </a:r>
          </a:p>
          <a:p>
            <a:pPr algn="just" eaLnBrk="0" hangingPunct="0">
              <a:lnSpc>
                <a:spcPct val="120000"/>
              </a:lnSpc>
              <a:spcBef>
                <a:spcPct val="50000"/>
              </a:spcBef>
              <a:buFontTx/>
              <a:buChar char="•"/>
            </a:pPr>
            <a:r>
              <a:rPr lang="en-US" sz="2400" dirty="0">
                <a:solidFill>
                  <a:schemeClr val="tx1"/>
                </a:solidFill>
                <a:latin typeface="Times New Roman" pitchFamily="18" charset="0"/>
                <a:cs typeface="Times New Roman" pitchFamily="18" charset="0"/>
              </a:rPr>
              <a:t>In other words, </a:t>
            </a:r>
            <a:r>
              <a:rPr lang="en-US" sz="2400" b="1" dirty="0">
                <a:solidFill>
                  <a:srgbClr val="0070C0"/>
                </a:solidFill>
                <a:latin typeface="Times New Roman" pitchFamily="18" charset="0"/>
                <a:cs typeface="Times New Roman" pitchFamily="18" charset="0"/>
              </a:rPr>
              <a:t>a decoder circuit looks  at its inputs, determines which binary number is present there, and activates the one output that  corresponds to that  number </a:t>
            </a:r>
            <a:r>
              <a:rPr lang="en-US" sz="2400" dirty="0">
                <a:solidFill>
                  <a:schemeClr val="tx1"/>
                </a:solidFill>
                <a:latin typeface="Times New Roman" pitchFamily="18" charset="0"/>
                <a:cs typeface="Times New Roman" pitchFamily="18" charset="0"/>
              </a:rPr>
              <a:t>; all other outputs remain inactive</a:t>
            </a:r>
          </a:p>
          <a:p>
            <a:pPr algn="just" eaLnBrk="0" hangingPunct="0">
              <a:lnSpc>
                <a:spcPct val="120000"/>
              </a:lnSpc>
              <a:spcBef>
                <a:spcPct val="50000"/>
              </a:spcBef>
              <a:buFontTx/>
              <a:buChar char="•"/>
            </a:pPr>
            <a:r>
              <a:rPr lang="en-US" sz="2400" dirty="0">
                <a:solidFill>
                  <a:schemeClr val="tx1"/>
                </a:solidFill>
                <a:latin typeface="Times New Roman" pitchFamily="18" charset="0"/>
                <a:cs typeface="Times New Roman" pitchFamily="18" charset="0"/>
              </a:rPr>
              <a:t>In its general form, a  decoder has N input lines to handle N bits and form one to 2 </a:t>
            </a:r>
            <a:r>
              <a:rPr lang="en-US" sz="2400" baseline="30000" dirty="0">
                <a:solidFill>
                  <a:schemeClr val="tx1"/>
                </a:solidFill>
                <a:latin typeface="Times New Roman" pitchFamily="18" charset="0"/>
                <a:cs typeface="Times New Roman" pitchFamily="18" charset="0"/>
              </a:rPr>
              <a:t>N</a:t>
            </a:r>
            <a:r>
              <a:rPr lang="en-US" sz="2400" dirty="0">
                <a:solidFill>
                  <a:schemeClr val="tx1"/>
                </a:solidFill>
                <a:latin typeface="Times New Roman" pitchFamily="18" charset="0"/>
                <a:cs typeface="Times New Roman" pitchFamily="18" charset="0"/>
              </a:rPr>
              <a:t> output lines to indicate the presence of one or more N-bit combinations.</a:t>
            </a:r>
          </a:p>
          <a:p>
            <a:pPr algn="just" eaLnBrk="0" hangingPunct="0">
              <a:lnSpc>
                <a:spcPct val="120000"/>
              </a:lnSpc>
              <a:spcBef>
                <a:spcPct val="50000"/>
              </a:spcBef>
              <a:buClr>
                <a:schemeClr val="tx2"/>
              </a:buClr>
              <a:buFont typeface="Wingdings" panose="05000000000000000000" pitchFamily="2" charset="2"/>
              <a:buChar char="Ø"/>
            </a:pPr>
            <a:r>
              <a:rPr lang="en-US" sz="2400" u="sng" dirty="0">
                <a:solidFill>
                  <a:schemeClr val="tx1"/>
                </a:solidFill>
                <a:latin typeface="Times New Roman" pitchFamily="18" charset="0"/>
                <a:cs typeface="Times New Roman" pitchFamily="18" charset="0"/>
              </a:rPr>
              <a:t>The basic binary function</a:t>
            </a:r>
            <a:r>
              <a:rPr lang="en-US" sz="2400" dirty="0">
                <a:solidFill>
                  <a:schemeClr val="tx1"/>
                </a:solidFill>
                <a:latin typeface="Times New Roman" pitchFamily="18" charset="0"/>
                <a:cs typeface="Times New Roman" pitchFamily="18" charset="0"/>
              </a:rPr>
              <a:t> </a:t>
            </a:r>
          </a:p>
          <a:p>
            <a:pPr algn="just" eaLnBrk="0" hangingPunct="0">
              <a:lnSpc>
                <a:spcPct val="120000"/>
              </a:lnSpc>
              <a:spcBef>
                <a:spcPts val="600"/>
              </a:spcBef>
              <a:buClr>
                <a:schemeClr val="tx2"/>
              </a:buClr>
              <a:buFontTx/>
              <a:buChar char="•"/>
            </a:pPr>
            <a:r>
              <a:rPr lang="en-US" sz="2400" dirty="0">
                <a:solidFill>
                  <a:schemeClr val="tx1"/>
                </a:solidFill>
                <a:latin typeface="Times New Roman" pitchFamily="18" charset="0"/>
                <a:cs typeface="Times New Roman" pitchFamily="18" charset="0"/>
              </a:rPr>
              <a:t>An </a:t>
            </a:r>
            <a:r>
              <a:rPr lang="en-US" sz="2400" dirty="0">
                <a:solidFill>
                  <a:srgbClr val="0070C0"/>
                </a:solidFill>
                <a:latin typeface="Times New Roman" pitchFamily="18" charset="0"/>
                <a:cs typeface="Times New Roman" pitchFamily="18" charset="0"/>
              </a:rPr>
              <a:t>AND gate </a:t>
            </a:r>
            <a:r>
              <a:rPr lang="en-US" sz="2400" dirty="0">
                <a:solidFill>
                  <a:schemeClr val="tx1"/>
                </a:solidFill>
                <a:latin typeface="Times New Roman" pitchFamily="18" charset="0"/>
                <a:cs typeface="Times New Roman" pitchFamily="18" charset="0"/>
              </a:rPr>
              <a:t>can be used as the basic decoding element  because it produces a</a:t>
            </a:r>
          </a:p>
          <a:p>
            <a:pPr algn="just" eaLnBrk="0" hangingPunct="0">
              <a:lnSpc>
                <a:spcPct val="120000"/>
              </a:lnSpc>
              <a:spcBef>
                <a:spcPts val="600"/>
              </a:spcBef>
              <a:buClr>
                <a:schemeClr val="tx2"/>
              </a:buClr>
              <a:buNone/>
            </a:pPr>
            <a:r>
              <a:rPr lang="en-US" sz="2400" dirty="0">
                <a:solidFill>
                  <a:schemeClr val="tx1"/>
                </a:solidFill>
                <a:latin typeface="Times New Roman" pitchFamily="18" charset="0"/>
                <a:cs typeface="Times New Roman" pitchFamily="18" charset="0"/>
              </a:rPr>
              <a:t>  HIGH output only when all inputs are   HIGH</a:t>
            </a:r>
          </a:p>
          <a:p>
            <a:pPr algn="just" eaLnBrk="0" hangingPunct="0">
              <a:spcBef>
                <a:spcPct val="50000"/>
              </a:spcBef>
              <a:buFontTx/>
              <a:buChar char="•"/>
            </a:pPr>
            <a:endParaRPr lang="en-US" sz="2400" dirty="0">
              <a:solidFill>
                <a:schemeClr val="tx1"/>
              </a:solidFill>
              <a:latin typeface="Times New Roman" pitchFamily="18" charset="0"/>
              <a:cs typeface="Times New Roman" pitchFamily="18" charset="0"/>
            </a:endParaRPr>
          </a:p>
          <a:p>
            <a:pPr algn="just" eaLnBrk="0" hangingPunct="0">
              <a:spcBef>
                <a:spcPct val="50000"/>
              </a:spcBef>
              <a:buFontTx/>
              <a:buChar char="•"/>
            </a:pPr>
            <a:endParaRPr lang="en-US" sz="2400" dirty="0">
              <a:solidFill>
                <a:schemeClr val="tx1"/>
              </a:solidFill>
              <a:latin typeface="Times New Roman" pitchFamily="18" charset="0"/>
              <a:cs typeface="Times New Roman"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8" name="Google Shape;1949;p142"/>
          <p:cNvPicPr preferRelativeResize="0"/>
          <p:nvPr/>
        </p:nvPicPr>
        <p:blipFill rotWithShape="1">
          <a:blip r:embed="rId2">
            <a:alphaModFix/>
          </a:blip>
          <a:srcRect/>
          <a:stretch/>
        </p:blipFill>
        <p:spPr>
          <a:xfrm>
            <a:off x="162861" y="89903"/>
            <a:ext cx="795528" cy="822412"/>
          </a:xfrm>
          <a:prstGeom prst="rect">
            <a:avLst/>
          </a:prstGeom>
          <a:noFill/>
          <a:ln>
            <a:noFill/>
          </a:ln>
        </p:spPr>
      </p:pic>
      <p:sp>
        <p:nvSpPr>
          <p:cNvPr id="7" name="Date Placeholder 6"/>
          <p:cNvSpPr>
            <a:spLocks noGrp="1"/>
          </p:cNvSpPr>
          <p:nvPr>
            <p:ph type="dt" sz="half" idx="10"/>
          </p:nvPr>
        </p:nvSpPr>
        <p:spPr/>
        <p:txBody>
          <a:bodyPr/>
          <a:lstStyle/>
          <a:p>
            <a:fld id="{02F14DBB-CF88-4B39-861A-FC48D98CA7B1}" type="datetime1">
              <a:rPr lang="en-US" smtClean="0"/>
              <a:t>9/12/2022</a:t>
            </a:fld>
            <a:endParaRPr lang="en-US"/>
          </a:p>
        </p:txBody>
      </p:sp>
      <p:sp>
        <p:nvSpPr>
          <p:cNvPr id="9" name="Slide Number Placeholder 8"/>
          <p:cNvSpPr>
            <a:spLocks noGrp="1"/>
          </p:cNvSpPr>
          <p:nvPr>
            <p:ph type="sldNum" sz="quarter" idx="12"/>
          </p:nvPr>
        </p:nvSpPr>
        <p:spPr/>
        <p:txBody>
          <a:bodyPr/>
          <a:lstStyle/>
          <a:p>
            <a:fld id="{E7DF4ECA-2C00-4129-AA22-2996D096FEEF}" type="slidenum">
              <a:rPr lang="en-US" smtClean="0"/>
              <a:pPr/>
              <a:t>102</a:t>
            </a:fld>
            <a:endParaRPr lang="en-US"/>
          </a:p>
        </p:txBody>
      </p:sp>
    </p:spTree>
    <p:extLst>
      <p:ext uri="{BB962C8B-B14F-4D97-AF65-F5344CB8AC3E}">
        <p14:creationId xmlns:p14="http://schemas.microsoft.com/office/powerpoint/2010/main" val="25812955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22302" y="82375"/>
            <a:ext cx="4899664" cy="665701"/>
          </a:xfrm>
        </p:spPr>
        <p:txBody>
          <a:bodyPr>
            <a:normAutofit/>
          </a:bodyPr>
          <a:lstStyle/>
          <a:p>
            <a:r>
              <a:rPr lang="en-US" sz="2800" dirty="0">
                <a:solidFill>
                  <a:schemeClr val="tx1"/>
                </a:solidFill>
                <a:latin typeface="Times New Roman" pitchFamily="18" charset="0"/>
                <a:cs typeface="Times New Roman" pitchFamily="18" charset="0"/>
              </a:rPr>
              <a:t>General Decoder Diagram</a:t>
            </a:r>
          </a:p>
        </p:txBody>
      </p:sp>
      <p:pic>
        <p:nvPicPr>
          <p:cNvPr id="7" name="Content Placeholder 6"/>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t="12000"/>
          <a:stretch>
            <a:fillRect/>
          </a:stretch>
        </p:blipFill>
        <p:spPr bwMode="auto">
          <a:xfrm>
            <a:off x="3890766" y="1743233"/>
            <a:ext cx="4742488" cy="2432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110153" y="4563369"/>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dirty="0">
                <a:latin typeface="Times New Roman" pitchFamily="18" charset="0"/>
                <a:cs typeface="Times New Roman" pitchFamily="18" charset="0"/>
              </a:rPr>
              <a:t># There are 2</a:t>
            </a:r>
            <a:r>
              <a:rPr lang="en-US" sz="2400" i="1" baseline="30000" dirty="0">
                <a:latin typeface="Times New Roman" pitchFamily="18" charset="0"/>
                <a:cs typeface="Times New Roman" pitchFamily="18" charset="0"/>
              </a:rPr>
              <a:t>N</a:t>
            </a:r>
            <a:r>
              <a:rPr lang="en-US" sz="2400" dirty="0">
                <a:latin typeface="Times New Roman" pitchFamily="18" charset="0"/>
                <a:cs typeface="Times New Roman" pitchFamily="18" charset="0"/>
              </a:rPr>
              <a:t> possible input combinations, from </a:t>
            </a:r>
            <a:r>
              <a:rPr lang="en-US" sz="2400" i="1" dirty="0">
                <a:latin typeface="Times New Roman" pitchFamily="18" charset="0"/>
                <a:cs typeface="Times New Roman" pitchFamily="18" charset="0"/>
              </a:rPr>
              <a:t>A</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to </a:t>
            </a:r>
            <a:r>
              <a:rPr lang="en-US" sz="2400" i="1" dirty="0">
                <a:latin typeface="Times New Roman" pitchFamily="18" charset="0"/>
                <a:cs typeface="Times New Roman" pitchFamily="18" charset="0"/>
              </a:rPr>
              <a:t>A</a:t>
            </a:r>
            <a:r>
              <a:rPr lang="en-US" sz="2400" i="1" baseline="-25000" dirty="0">
                <a:latin typeface="Times New Roman" pitchFamily="18" charset="0"/>
                <a:cs typeface="Times New Roman" pitchFamily="18" charset="0"/>
              </a:rPr>
              <a:t>N</a:t>
            </a:r>
            <a:r>
              <a:rPr lang="en-US" sz="2400" i="1" baseline="-25000" dirty="0">
                <a:latin typeface="Times New Roman" pitchFamily="18" charset="0"/>
                <a:cs typeface="Times New Roman" pitchFamily="18" charset="0"/>
                <a:sym typeface="Symbol" panose="05050102010706020507" pitchFamily="18" charset="2"/>
              </a:rPr>
              <a:t></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a:t>
            </a:r>
          </a:p>
        </p:txBody>
      </p:sp>
      <p:sp>
        <p:nvSpPr>
          <p:cNvPr id="9" name="Rectangle 4"/>
          <p:cNvSpPr>
            <a:spLocks noChangeArrowheads="1"/>
          </p:cNvSpPr>
          <p:nvPr/>
        </p:nvSpPr>
        <p:spPr bwMode="auto">
          <a:xfrm>
            <a:off x="1222178" y="5164199"/>
            <a:ext cx="100796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en-US" sz="2400" dirty="0">
                <a:latin typeface="Times New Roman" pitchFamily="18" charset="0"/>
                <a:cs typeface="Times New Roman" pitchFamily="18" charset="0"/>
              </a:rPr>
              <a:t>For each of these input combinations only one of the </a:t>
            </a:r>
            <a:r>
              <a:rPr lang="en-US" sz="2400" i="1" dirty="0">
                <a:latin typeface="Times New Roman" pitchFamily="18" charset="0"/>
                <a:cs typeface="Times New Roman" pitchFamily="18" charset="0"/>
              </a:rPr>
              <a:t>M</a:t>
            </a:r>
            <a:r>
              <a:rPr lang="en-US" sz="2400" dirty="0">
                <a:latin typeface="Times New Roman" pitchFamily="18" charset="0"/>
                <a:cs typeface="Times New Roman" pitchFamily="18" charset="0"/>
              </a:rPr>
              <a:t> outputs will be active </a:t>
            </a:r>
            <a:r>
              <a:rPr lang="en-US" sz="2400" i="1" dirty="0">
                <a:latin typeface="Times New Roman" pitchFamily="18" charset="0"/>
                <a:cs typeface="Times New Roman" pitchFamily="18" charset="0"/>
              </a:rPr>
              <a:t>HIGH</a:t>
            </a:r>
            <a:r>
              <a:rPr lang="en-US" sz="2400" dirty="0">
                <a:latin typeface="Times New Roman" pitchFamily="18" charset="0"/>
                <a:cs typeface="Times New Roman" pitchFamily="18" charset="0"/>
              </a:rPr>
              <a:t> (1), all the other outputs are </a:t>
            </a:r>
            <a:r>
              <a:rPr lang="en-US" sz="2400" i="1" dirty="0">
                <a:latin typeface="Times New Roman" pitchFamily="18" charset="0"/>
                <a:cs typeface="Times New Roman" pitchFamily="18" charset="0"/>
              </a:rPr>
              <a:t>LOW</a:t>
            </a:r>
            <a:r>
              <a:rPr lang="en-US" sz="2400" dirty="0">
                <a:latin typeface="Times New Roman" pitchFamily="18" charset="0"/>
                <a:cs typeface="Times New Roman" pitchFamily="18" charset="0"/>
              </a:rPr>
              <a:t> (0).</a:t>
            </a:r>
          </a:p>
        </p:txBody>
      </p:sp>
      <p:sp>
        <p:nvSpPr>
          <p:cNvPr id="3" name="TextBox 2"/>
          <p:cNvSpPr txBox="1"/>
          <p:nvPr/>
        </p:nvSpPr>
        <p:spPr>
          <a:xfrm>
            <a:off x="534571" y="1638825"/>
            <a:ext cx="3054789" cy="2369880"/>
          </a:xfrm>
          <a:prstGeom prst="rect">
            <a:avLst/>
          </a:prstGeom>
          <a:noFill/>
        </p:spPr>
        <p:txBody>
          <a:bodyPr wrap="square" rtlCol="0">
            <a:spAutoFit/>
          </a:bodyPr>
          <a:lstStyle/>
          <a:p>
            <a:r>
              <a:rPr lang="en-US" sz="2800" b="1" dirty="0">
                <a:solidFill>
                  <a:srgbClr val="FF0000"/>
                </a:solidFill>
              </a:rPr>
              <a:t>N = 1     2 Outputs</a:t>
            </a:r>
          </a:p>
          <a:p>
            <a:r>
              <a:rPr lang="en-US" sz="2800" b="1" dirty="0">
                <a:solidFill>
                  <a:srgbClr val="FF0000"/>
                </a:solidFill>
              </a:rPr>
              <a:t>N = 2     4 Outputs</a:t>
            </a:r>
          </a:p>
          <a:p>
            <a:r>
              <a:rPr lang="en-US" sz="2800" b="1" dirty="0">
                <a:solidFill>
                  <a:srgbClr val="FF0000"/>
                </a:solidFill>
              </a:rPr>
              <a:t>N = 3     8 Outputs</a:t>
            </a:r>
          </a:p>
          <a:p>
            <a:r>
              <a:rPr lang="en-US" sz="2800" b="1" dirty="0">
                <a:solidFill>
                  <a:srgbClr val="FF0000"/>
                </a:solidFill>
              </a:rPr>
              <a:t>N = 4     16 Outputs</a:t>
            </a:r>
          </a:p>
          <a:p>
            <a:endParaRPr lang="en-US" dirty="0"/>
          </a:p>
          <a:p>
            <a:endParaRPr lang="en-US" dirty="0"/>
          </a:p>
        </p:txBody>
      </p:sp>
      <p:sp>
        <p:nvSpPr>
          <p:cNvPr id="11" name="TextBox 10"/>
          <p:cNvSpPr txBox="1"/>
          <p:nvPr/>
        </p:nvSpPr>
        <p:spPr>
          <a:xfrm>
            <a:off x="9276419" y="1665605"/>
            <a:ext cx="2251880" cy="1815882"/>
          </a:xfrm>
          <a:prstGeom prst="rect">
            <a:avLst/>
          </a:prstGeom>
          <a:noFill/>
        </p:spPr>
        <p:txBody>
          <a:bodyPr wrap="square" rtlCol="0">
            <a:spAutoFit/>
          </a:bodyPr>
          <a:lstStyle/>
          <a:p>
            <a:r>
              <a:rPr lang="en-US" sz="2800" b="1" dirty="0">
                <a:solidFill>
                  <a:srgbClr val="0070C0"/>
                </a:solidFill>
              </a:rPr>
              <a:t>1:2    Decoder</a:t>
            </a:r>
          </a:p>
          <a:p>
            <a:r>
              <a:rPr lang="en-US" sz="2800" b="1" dirty="0">
                <a:solidFill>
                  <a:srgbClr val="0070C0"/>
                </a:solidFill>
              </a:rPr>
              <a:t>2:4    Decoder</a:t>
            </a:r>
          </a:p>
          <a:p>
            <a:r>
              <a:rPr lang="en-US" sz="2800" b="1" dirty="0">
                <a:solidFill>
                  <a:srgbClr val="0070C0"/>
                </a:solidFill>
              </a:rPr>
              <a:t>3:8    Decoder</a:t>
            </a:r>
          </a:p>
          <a:p>
            <a:r>
              <a:rPr lang="en-US" sz="2800" b="1" dirty="0">
                <a:solidFill>
                  <a:srgbClr val="0070C0"/>
                </a:solidFill>
              </a:rPr>
              <a:t>4:16  Decoder</a:t>
            </a:r>
          </a:p>
        </p:txBody>
      </p:sp>
      <p:sp>
        <p:nvSpPr>
          <p:cNvPr id="12" name="Rectangle 11"/>
          <p:cNvSpPr/>
          <p:nvPr/>
        </p:nvSpPr>
        <p:spPr>
          <a:xfrm>
            <a:off x="3589361" y="1313598"/>
            <a:ext cx="5345299" cy="3029802"/>
          </a:xfrm>
          <a:prstGeom prst="rect">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949;p142"/>
          <p:cNvPicPr preferRelativeResize="0"/>
          <p:nvPr/>
        </p:nvPicPr>
        <p:blipFill rotWithShape="1">
          <a:blip r:embed="rId3">
            <a:alphaModFix/>
          </a:blip>
          <a:srcRect/>
          <a:stretch/>
        </p:blipFill>
        <p:spPr>
          <a:xfrm>
            <a:off x="64009" y="92904"/>
            <a:ext cx="795528" cy="822412"/>
          </a:xfrm>
          <a:prstGeom prst="rect">
            <a:avLst/>
          </a:prstGeom>
          <a:noFill/>
          <a:ln>
            <a:noFill/>
          </a:ln>
        </p:spPr>
      </p:pic>
      <p:sp>
        <p:nvSpPr>
          <p:cNvPr id="4" name="Date Placeholder 3"/>
          <p:cNvSpPr>
            <a:spLocks noGrp="1"/>
          </p:cNvSpPr>
          <p:nvPr>
            <p:ph type="dt" sz="half" idx="10"/>
          </p:nvPr>
        </p:nvSpPr>
        <p:spPr/>
        <p:txBody>
          <a:bodyPr/>
          <a:lstStyle/>
          <a:p>
            <a:fld id="{CBB26587-7271-4D3D-B986-5A0E22D2194E}" type="datetime1">
              <a:rPr lang="en-US" smtClean="0"/>
              <a:t>9/12/2022</a:t>
            </a:fld>
            <a:endParaRPr lang="en-US"/>
          </a:p>
        </p:txBody>
      </p:sp>
      <p:sp>
        <p:nvSpPr>
          <p:cNvPr id="5" name="Slide Number Placeholder 4"/>
          <p:cNvSpPr>
            <a:spLocks noGrp="1"/>
          </p:cNvSpPr>
          <p:nvPr>
            <p:ph type="sldNum" sz="quarter" idx="12"/>
          </p:nvPr>
        </p:nvSpPr>
        <p:spPr/>
        <p:txBody>
          <a:bodyPr/>
          <a:lstStyle/>
          <a:p>
            <a:fld id="{E7DF4ECA-2C00-4129-AA22-2996D096FEEF}" type="slidenum">
              <a:rPr lang="en-US" smtClean="0"/>
              <a:pPr/>
              <a:t>103</a:t>
            </a:fld>
            <a:endParaRPr lang="en-US"/>
          </a:p>
        </p:txBody>
      </p:sp>
    </p:spTree>
    <p:extLst>
      <p:ext uri="{BB962C8B-B14F-4D97-AF65-F5344CB8AC3E}">
        <p14:creationId xmlns:p14="http://schemas.microsoft.com/office/powerpoint/2010/main" val="18970127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78196" y="0"/>
            <a:ext cx="9326880" cy="780196"/>
          </a:xfrm>
        </p:spPr>
        <p:txBody>
          <a:bodyPr>
            <a:normAutofit/>
          </a:bodyPr>
          <a:lstStyle/>
          <a:p>
            <a:r>
              <a:rPr lang="en-US" sz="3200" dirty="0">
                <a:solidFill>
                  <a:schemeClr val="tx1"/>
                </a:solidFill>
                <a:latin typeface="Times New Roman" pitchFamily="18" charset="0"/>
                <a:cs typeface="Times New Roman" pitchFamily="18" charset="0"/>
              </a:rPr>
              <a:t>General Decoder Diagram (Contd..)</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978196" y="1477925"/>
            <a:ext cx="10632557" cy="4343400"/>
          </a:xfrm>
        </p:spPr>
        <p:txBody>
          <a:bodyPr>
            <a:normAutofit/>
          </a:bodyPr>
          <a:lstStyle/>
          <a:p>
            <a:pPr algn="just">
              <a:buFontTx/>
              <a:buChar char="•"/>
            </a:pPr>
            <a:r>
              <a:rPr lang="en-US" sz="2400" dirty="0">
                <a:solidFill>
                  <a:schemeClr val="tx1"/>
                </a:solidFill>
                <a:latin typeface="Times New Roman" pitchFamily="18" charset="0"/>
                <a:cs typeface="Times New Roman" pitchFamily="18" charset="0"/>
              </a:rPr>
              <a:t>If an </a:t>
            </a:r>
            <a:r>
              <a:rPr lang="en-US" sz="2400" dirty="0">
                <a:solidFill>
                  <a:srgbClr val="FF0000"/>
                </a:solidFill>
                <a:latin typeface="Times New Roman" pitchFamily="18" charset="0"/>
                <a:cs typeface="Times New Roman" pitchFamily="18" charset="0"/>
              </a:rPr>
              <a:t>active-LOW output </a:t>
            </a:r>
            <a:r>
              <a:rPr lang="en-US" sz="2400" dirty="0">
                <a:solidFill>
                  <a:schemeClr val="tx1"/>
                </a:solidFill>
                <a:latin typeface="Times New Roman" pitchFamily="18" charset="0"/>
                <a:cs typeface="Times New Roman" pitchFamily="18" charset="0"/>
              </a:rPr>
              <a:t>(</a:t>
            </a:r>
            <a:r>
              <a:rPr lang="en-US" sz="2400" b="1" dirty="0">
                <a:solidFill>
                  <a:srgbClr val="0070C0"/>
                </a:solidFill>
                <a:latin typeface="Times New Roman" pitchFamily="18" charset="0"/>
                <a:cs typeface="Times New Roman" pitchFamily="18" charset="0"/>
              </a:rPr>
              <a:t>74138</a:t>
            </a:r>
            <a:r>
              <a:rPr lang="en-US" sz="2400" dirty="0">
                <a:solidFill>
                  <a:schemeClr val="tx1"/>
                </a:solidFill>
                <a:latin typeface="Times New Roman" pitchFamily="18" charset="0"/>
                <a:cs typeface="Times New Roman" pitchFamily="18" charset="0"/>
              </a:rPr>
              <a:t>, one of the output will low and the rest will be high) is required for each decoded number, the entire decoder can be implemented with </a:t>
            </a:r>
          </a:p>
          <a:p>
            <a:pPr lvl="2" algn="just">
              <a:buFontTx/>
              <a:buAutoNum type="arabicPeriod"/>
            </a:pPr>
            <a:r>
              <a:rPr lang="en-US" sz="2400" b="1" dirty="0">
                <a:solidFill>
                  <a:srgbClr val="7030A0"/>
                </a:solidFill>
                <a:latin typeface="Times New Roman" pitchFamily="18" charset="0"/>
                <a:cs typeface="Times New Roman" pitchFamily="18" charset="0"/>
              </a:rPr>
              <a:t>NAND gates</a:t>
            </a:r>
          </a:p>
          <a:p>
            <a:pPr lvl="2" algn="just">
              <a:buFontTx/>
              <a:buAutoNum type="arabicPeriod"/>
            </a:pPr>
            <a:r>
              <a:rPr lang="en-US" sz="2400" b="1" dirty="0">
                <a:solidFill>
                  <a:srgbClr val="7030A0"/>
                </a:solidFill>
                <a:latin typeface="Times New Roman" pitchFamily="18" charset="0"/>
                <a:cs typeface="Times New Roman" pitchFamily="18" charset="0"/>
              </a:rPr>
              <a:t>Inverters</a:t>
            </a:r>
          </a:p>
          <a:p>
            <a:pPr algn="just">
              <a:buFontTx/>
              <a:buAutoNum type="arabicPeriod"/>
            </a:pPr>
            <a:endParaRPr lang="en-US" sz="2400" dirty="0">
              <a:solidFill>
                <a:schemeClr val="tx1"/>
              </a:solidFill>
              <a:latin typeface="Times New Roman" pitchFamily="18" charset="0"/>
              <a:cs typeface="Times New Roman" pitchFamily="18" charset="0"/>
            </a:endParaRPr>
          </a:p>
          <a:p>
            <a:pPr algn="just">
              <a:buFontTx/>
              <a:buChar char="•"/>
            </a:pPr>
            <a:r>
              <a:rPr lang="en-US" sz="2400" dirty="0">
                <a:solidFill>
                  <a:schemeClr val="tx1"/>
                </a:solidFill>
                <a:latin typeface="Times New Roman" pitchFamily="18" charset="0"/>
                <a:cs typeface="Times New Roman" pitchFamily="18" charset="0"/>
              </a:rPr>
              <a:t> If an </a:t>
            </a:r>
            <a:r>
              <a:rPr lang="en-US" sz="2400" dirty="0">
                <a:solidFill>
                  <a:srgbClr val="FF0000"/>
                </a:solidFill>
                <a:latin typeface="Times New Roman" pitchFamily="18" charset="0"/>
                <a:cs typeface="Times New Roman" pitchFamily="18" charset="0"/>
              </a:rPr>
              <a:t>active-HIGH output </a:t>
            </a:r>
            <a:r>
              <a:rPr lang="en-US" sz="2400" dirty="0">
                <a:solidFill>
                  <a:schemeClr val="tx1"/>
                </a:solidFill>
                <a:latin typeface="Times New Roman" pitchFamily="18" charset="0"/>
                <a:cs typeface="Times New Roman" pitchFamily="18" charset="0"/>
              </a:rPr>
              <a:t>(</a:t>
            </a:r>
            <a:r>
              <a:rPr lang="en-US" sz="2400" b="1" dirty="0">
                <a:solidFill>
                  <a:srgbClr val="0070C0"/>
                </a:solidFill>
                <a:latin typeface="Times New Roman" pitchFamily="18" charset="0"/>
                <a:cs typeface="Times New Roman" pitchFamily="18" charset="0"/>
              </a:rPr>
              <a:t>74139,</a:t>
            </a:r>
            <a:r>
              <a:rPr lang="en-US" sz="2400" dirty="0">
                <a:solidFill>
                  <a:schemeClr val="tx1"/>
                </a:solidFill>
                <a:latin typeface="Times New Roman" pitchFamily="18" charset="0"/>
                <a:cs typeface="Times New Roman" pitchFamily="18" charset="0"/>
              </a:rPr>
              <a:t> one of the output will high and the rest will be low) is required for each decoded number, the entire decoder can be implemented with </a:t>
            </a:r>
          </a:p>
          <a:p>
            <a:pPr lvl="2" algn="just">
              <a:buFontTx/>
              <a:buChar char="•"/>
            </a:pPr>
            <a:r>
              <a:rPr lang="en-US" sz="2400" b="1" dirty="0">
                <a:solidFill>
                  <a:srgbClr val="7030A0"/>
                </a:solidFill>
                <a:latin typeface="Times New Roman" pitchFamily="18" charset="0"/>
                <a:cs typeface="Times New Roman" pitchFamily="18" charset="0"/>
              </a:rPr>
              <a:t>AND gates</a:t>
            </a:r>
          </a:p>
          <a:p>
            <a:pPr lvl="2" algn="just">
              <a:buFontTx/>
              <a:buChar char="•"/>
            </a:pPr>
            <a:r>
              <a:rPr lang="en-US" sz="2400" b="1" dirty="0">
                <a:solidFill>
                  <a:srgbClr val="7030A0"/>
                </a:solidFill>
                <a:latin typeface="Times New Roman" pitchFamily="18" charset="0"/>
                <a:cs typeface="Times New Roman" pitchFamily="18" charset="0"/>
              </a:rPr>
              <a:t>Inverters</a:t>
            </a:r>
          </a:p>
          <a:p>
            <a:endParaRPr lang="en-US" dirty="0"/>
          </a:p>
        </p:txBody>
      </p:sp>
      <p:sp>
        <p:nvSpPr>
          <p:cNvPr id="4" name="Date Placeholder 3"/>
          <p:cNvSpPr>
            <a:spLocks noGrp="1"/>
          </p:cNvSpPr>
          <p:nvPr>
            <p:ph type="dt" sz="half" idx="10"/>
          </p:nvPr>
        </p:nvSpPr>
        <p:spPr>
          <a:xfrm>
            <a:off x="7207011" y="6041364"/>
            <a:ext cx="912176" cy="365125"/>
          </a:xfrm>
        </p:spPr>
        <p:txBody>
          <a:bodyPr/>
          <a:lstStyle/>
          <a:p>
            <a:fld id="{33B1148C-5BAE-4137-8589-F89390820827}" type="datetime1">
              <a:rPr lang="en-US" smtClean="0"/>
              <a:t>9/12/2022</a:t>
            </a:fld>
            <a:endParaRPr lang="en-US"/>
          </a:p>
        </p:txBody>
      </p:sp>
      <p:sp>
        <p:nvSpPr>
          <p:cNvPr id="6" name="Slide Number Placeholder 5"/>
          <p:cNvSpPr>
            <a:spLocks noGrp="1"/>
          </p:cNvSpPr>
          <p:nvPr>
            <p:ph type="sldNum" sz="quarter" idx="12"/>
          </p:nvPr>
        </p:nvSpPr>
        <p:spPr>
          <a:xfrm>
            <a:off x="8592902" y="6041364"/>
            <a:ext cx="683517" cy="365125"/>
          </a:xfrm>
        </p:spPr>
        <p:txBody>
          <a:bodyPr/>
          <a:lstStyle/>
          <a:p>
            <a:fld id="{B6CA270E-1B3E-47AA-BD1C-CDFE072D4B31}" type="slidenum">
              <a:rPr lang="en-US" smtClean="0"/>
              <a:pPr/>
              <a:t>104</a:t>
            </a:fld>
            <a:endParaRPr lang="en-US"/>
          </a:p>
        </p:txBody>
      </p:sp>
      <p:pic>
        <p:nvPicPr>
          <p:cNvPr id="8" name="Google Shape;1949;p142"/>
          <p:cNvPicPr preferRelativeResize="0"/>
          <p:nvPr/>
        </p:nvPicPr>
        <p:blipFill rotWithShape="1">
          <a:blip r:embed="rId2">
            <a:alphaModFix/>
          </a:blip>
          <a:srcRect/>
          <a:stretch/>
        </p:blipFill>
        <p:spPr>
          <a:xfrm>
            <a:off x="64009" y="92904"/>
            <a:ext cx="795528" cy="822412"/>
          </a:xfrm>
          <a:prstGeom prst="rect">
            <a:avLst/>
          </a:prstGeom>
          <a:noFill/>
          <a:ln>
            <a:noFill/>
          </a:ln>
        </p:spPr>
      </p:pic>
    </p:spTree>
    <p:extLst>
      <p:ext uri="{BB962C8B-B14F-4D97-AF65-F5344CB8AC3E}">
        <p14:creationId xmlns:p14="http://schemas.microsoft.com/office/powerpoint/2010/main" val="42173759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15809" y="1"/>
            <a:ext cx="6011081" cy="1066801"/>
          </a:xfrm>
        </p:spPr>
        <p:txBody>
          <a:bodyPr>
            <a:noAutofit/>
          </a:bodyPr>
          <a:lstStyle/>
          <a:p>
            <a:r>
              <a:rPr lang="en-US" sz="2000" b="1" dirty="0">
                <a:solidFill>
                  <a:schemeClr val="tx1"/>
                </a:solidFill>
                <a:latin typeface="Times New Roman" pitchFamily="18" charset="0"/>
                <a:cs typeface="Times New Roman" pitchFamily="18" charset="0"/>
              </a:rPr>
              <a:t>2-to-4-Line Decoder </a:t>
            </a:r>
            <a:br>
              <a:rPr lang="en-US" sz="2000" b="1" dirty="0">
                <a:solidFill>
                  <a:schemeClr val="tx1"/>
                </a:solidFill>
                <a:latin typeface="Times New Roman" pitchFamily="18" charset="0"/>
                <a:cs typeface="Times New Roman" pitchFamily="18" charset="0"/>
              </a:rPr>
            </a:br>
            <a:r>
              <a:rPr lang="en-US" sz="2000" b="1" dirty="0">
                <a:solidFill>
                  <a:schemeClr val="tx1"/>
                </a:solidFill>
                <a:latin typeface="Times New Roman" pitchFamily="18" charset="0"/>
                <a:cs typeface="Times New Roman" pitchFamily="18" charset="0"/>
              </a:rPr>
              <a:t>(with Active Low Enable input)-</a:t>
            </a:r>
            <a:r>
              <a:rPr lang="en-US" sz="2000" b="1" dirty="0">
                <a:solidFill>
                  <a:srgbClr val="0070C0"/>
                </a:solidFill>
                <a:latin typeface="Times New Roman" pitchFamily="18" charset="0"/>
                <a:cs typeface="Times New Roman" pitchFamily="18" charset="0"/>
              </a:rPr>
              <a:t>Active LOW output</a:t>
            </a:r>
            <a:endParaRPr lang="en-US" sz="2000" dirty="0">
              <a:solidFill>
                <a:srgbClr val="0070C0"/>
              </a:solidFill>
              <a:latin typeface="Times New Roman" pitchFamily="18" charset="0"/>
              <a:cs typeface="Times New Roman" pitchFamily="18" charset="0"/>
            </a:endParaRPr>
          </a:p>
        </p:txBody>
      </p:sp>
      <p:pic>
        <p:nvPicPr>
          <p:cNvPr id="7" name="Picture 4" descr="AACFLPC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464025" y="795512"/>
            <a:ext cx="6114196" cy="4800490"/>
          </a:xfrm>
        </p:spPr>
      </p:pic>
      <p:sp>
        <p:nvSpPr>
          <p:cNvPr id="9" name="Content Placeholder 2"/>
          <p:cNvSpPr txBox="1">
            <a:spLocks/>
          </p:cNvSpPr>
          <p:nvPr/>
        </p:nvSpPr>
        <p:spPr>
          <a:xfrm>
            <a:off x="6905766" y="1614377"/>
            <a:ext cx="5006769" cy="4378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The circuit </a:t>
            </a:r>
            <a:r>
              <a:rPr lang="en-US" sz="2000" dirty="0">
                <a:solidFill>
                  <a:srgbClr val="FF0000"/>
                </a:solidFill>
                <a:latin typeface="Times New Roman" pitchFamily="18" charset="0"/>
                <a:cs typeface="Times New Roman" pitchFamily="18" charset="0"/>
              </a:rPr>
              <a:t>operates with complemented outputs </a:t>
            </a:r>
            <a:r>
              <a:rPr lang="en-US" sz="2000" dirty="0">
                <a:latin typeface="Times New Roman" pitchFamily="18" charset="0"/>
                <a:cs typeface="Times New Roman" pitchFamily="18" charset="0"/>
              </a:rPr>
              <a:t>and a complement enable input. The decoder is </a:t>
            </a:r>
            <a:r>
              <a:rPr lang="en-US" sz="2000" dirty="0">
                <a:solidFill>
                  <a:srgbClr val="FF0000"/>
                </a:solidFill>
                <a:latin typeface="Times New Roman" pitchFamily="18" charset="0"/>
                <a:cs typeface="Times New Roman" pitchFamily="18" charset="0"/>
              </a:rPr>
              <a:t>enabled when E is equal to 0. </a:t>
            </a:r>
          </a:p>
          <a:p>
            <a:pPr algn="just"/>
            <a:endParaRPr lang="en-US" sz="2000" dirty="0">
              <a:latin typeface="Times New Roman" pitchFamily="18" charset="0"/>
              <a:cs typeface="Times New Roman" pitchFamily="18" charset="0"/>
            </a:endParaRPr>
          </a:p>
          <a:p>
            <a:pPr algn="just"/>
            <a:r>
              <a:rPr lang="en-US" sz="2000" dirty="0">
                <a:solidFill>
                  <a:srgbClr val="FF0000"/>
                </a:solidFill>
                <a:latin typeface="Times New Roman" pitchFamily="18" charset="0"/>
                <a:cs typeface="Times New Roman" pitchFamily="18" charset="0"/>
              </a:rPr>
              <a:t>Only one output can be equal to 0</a:t>
            </a:r>
            <a:r>
              <a:rPr lang="en-US" sz="2000" dirty="0">
                <a:latin typeface="Times New Roman" pitchFamily="18" charset="0"/>
                <a:cs typeface="Times New Roman" pitchFamily="18" charset="0"/>
              </a:rPr>
              <a:t> at any given time, </a:t>
            </a:r>
            <a:r>
              <a:rPr lang="en-US" sz="2000" dirty="0">
                <a:solidFill>
                  <a:srgbClr val="FF0000"/>
                </a:solidFill>
                <a:latin typeface="Times New Roman" pitchFamily="18" charset="0"/>
                <a:cs typeface="Times New Roman" pitchFamily="18" charset="0"/>
              </a:rPr>
              <a:t>all other outputs are equal to 1</a:t>
            </a:r>
            <a:r>
              <a:rPr lang="en-US" sz="2000" dirty="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a:t>
            </a:r>
            <a:r>
              <a:rPr lang="en-US" sz="2000" dirty="0">
                <a:solidFill>
                  <a:srgbClr val="FF0000"/>
                </a:solidFill>
                <a:latin typeface="Times New Roman" pitchFamily="18" charset="0"/>
                <a:cs typeface="Times New Roman" pitchFamily="18" charset="0"/>
              </a:rPr>
              <a:t>output whose value is equal to 0 represents the </a:t>
            </a:r>
            <a:r>
              <a:rPr lang="en-US" sz="2000" dirty="0" err="1">
                <a:solidFill>
                  <a:srgbClr val="FF0000"/>
                </a:solidFill>
                <a:latin typeface="Times New Roman" pitchFamily="18" charset="0"/>
                <a:cs typeface="Times New Roman" pitchFamily="18" charset="0"/>
              </a:rPr>
              <a:t>minterm</a:t>
            </a:r>
            <a:r>
              <a:rPr lang="en-US" sz="2000" dirty="0">
                <a:latin typeface="Times New Roman" pitchFamily="18" charset="0"/>
                <a:cs typeface="Times New Roman" pitchFamily="18" charset="0"/>
              </a:rPr>
              <a:t> selected by inputs A and B</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circuit is </a:t>
            </a:r>
            <a:r>
              <a:rPr lang="en-US" sz="2000" dirty="0">
                <a:solidFill>
                  <a:srgbClr val="FF0000"/>
                </a:solidFill>
                <a:latin typeface="Times New Roman" pitchFamily="18" charset="0"/>
                <a:cs typeface="Times New Roman" pitchFamily="18" charset="0"/>
              </a:rPr>
              <a:t>disabled when E is equal to 1.</a:t>
            </a:r>
          </a:p>
        </p:txBody>
      </p:sp>
      <p:graphicFrame>
        <p:nvGraphicFramePr>
          <p:cNvPr id="3" name="Table 2"/>
          <p:cNvGraphicFramePr>
            <a:graphicFrameLocks noGrp="1"/>
          </p:cNvGraphicFramePr>
          <p:nvPr/>
        </p:nvGraphicFramePr>
        <p:xfrm>
          <a:off x="4899546" y="4394999"/>
          <a:ext cx="1542198" cy="1828800"/>
        </p:xfrm>
        <a:graphic>
          <a:graphicData uri="http://schemas.openxmlformats.org/drawingml/2006/table">
            <a:tbl>
              <a:tblPr firstRow="1" bandRow="1">
                <a:tableStyleId>{5C22544A-7EE6-4342-B048-85BDC9FD1C3A}</a:tableStyleId>
              </a:tblPr>
              <a:tblGrid>
                <a:gridCol w="514066">
                  <a:extLst>
                    <a:ext uri="{9D8B030D-6E8A-4147-A177-3AD203B41FA5}">
                      <a16:colId xmlns="" xmlns:a16="http://schemas.microsoft.com/office/drawing/2014/main" val="20000"/>
                    </a:ext>
                  </a:extLst>
                </a:gridCol>
                <a:gridCol w="514066">
                  <a:extLst>
                    <a:ext uri="{9D8B030D-6E8A-4147-A177-3AD203B41FA5}">
                      <a16:colId xmlns="" xmlns:a16="http://schemas.microsoft.com/office/drawing/2014/main" val="20001"/>
                    </a:ext>
                  </a:extLst>
                </a:gridCol>
                <a:gridCol w="514066">
                  <a:extLst>
                    <a:ext uri="{9D8B030D-6E8A-4147-A177-3AD203B41FA5}">
                      <a16:colId xmlns="" xmlns:a16="http://schemas.microsoft.com/office/drawing/2014/main" val="20002"/>
                    </a:ext>
                  </a:extLst>
                </a:gridCol>
              </a:tblGrid>
              <a:tr h="318245">
                <a:tc>
                  <a:txBody>
                    <a:bodyPr/>
                    <a:lstStyle/>
                    <a:p>
                      <a:pPr algn="ctr"/>
                      <a:r>
                        <a:rPr lang="en-US" dirty="0"/>
                        <a:t>A</a:t>
                      </a:r>
                    </a:p>
                  </a:txBody>
                  <a:tcPr/>
                </a:tc>
                <a:tc>
                  <a:txBody>
                    <a:bodyPr/>
                    <a:lstStyle/>
                    <a:p>
                      <a:pPr algn="ctr"/>
                      <a:r>
                        <a:rPr lang="en-US" dirty="0"/>
                        <a:t>B</a:t>
                      </a:r>
                    </a:p>
                  </a:txBody>
                  <a:tcPr/>
                </a:tc>
                <a:tc>
                  <a:txBody>
                    <a:bodyPr/>
                    <a:lstStyle/>
                    <a:p>
                      <a:pPr algn="ctr"/>
                      <a:r>
                        <a:rPr lang="en-US" dirty="0"/>
                        <a:t>Y</a:t>
                      </a:r>
                    </a:p>
                  </a:txBody>
                  <a:tcPr/>
                </a:tc>
                <a:extLst>
                  <a:ext uri="{0D108BD9-81ED-4DB2-BD59-A6C34878D82A}">
                    <a16:rowId xmlns="" xmlns:a16="http://schemas.microsoft.com/office/drawing/2014/main" val="10000"/>
                  </a:ext>
                </a:extLst>
              </a:tr>
              <a:tr h="318245">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 xmlns:a16="http://schemas.microsoft.com/office/drawing/2014/main" val="10001"/>
                  </a:ext>
                </a:extLst>
              </a:tr>
              <a:tr h="318245">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2"/>
                  </a:ext>
                </a:extLst>
              </a:tr>
              <a:tr h="318245">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 xmlns:a16="http://schemas.microsoft.com/office/drawing/2014/main" val="10003"/>
                  </a:ext>
                </a:extLst>
              </a:tr>
              <a:tr h="318245">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 xmlns:a16="http://schemas.microsoft.com/office/drawing/2014/main" val="10004"/>
                  </a:ext>
                </a:extLst>
              </a:tr>
            </a:tbl>
          </a:graphicData>
        </a:graphic>
      </p:graphicFrame>
      <p:sp>
        <p:nvSpPr>
          <p:cNvPr id="4" name="TextBox 3"/>
          <p:cNvSpPr txBox="1"/>
          <p:nvPr/>
        </p:nvSpPr>
        <p:spPr>
          <a:xfrm>
            <a:off x="4858603" y="4094328"/>
            <a:ext cx="1719618" cy="338554"/>
          </a:xfrm>
          <a:prstGeom prst="rect">
            <a:avLst/>
          </a:prstGeom>
          <a:noFill/>
        </p:spPr>
        <p:txBody>
          <a:bodyPr wrap="square" rtlCol="0">
            <a:spAutoFit/>
          </a:bodyPr>
          <a:lstStyle/>
          <a:p>
            <a:r>
              <a:rPr lang="en-US" sz="1600" dirty="0"/>
              <a:t>TT OF NAND GATE</a:t>
            </a:r>
          </a:p>
        </p:txBody>
      </p:sp>
      <p:pic>
        <p:nvPicPr>
          <p:cNvPr id="8" name="Google Shape;1949;p142"/>
          <p:cNvPicPr preferRelativeResize="0"/>
          <p:nvPr/>
        </p:nvPicPr>
        <p:blipFill rotWithShape="1">
          <a:blip r:embed="rId3">
            <a:alphaModFix/>
          </a:blip>
          <a:srcRect/>
          <a:stretch/>
        </p:blipFill>
        <p:spPr>
          <a:xfrm>
            <a:off x="121381" y="92904"/>
            <a:ext cx="738155" cy="822412"/>
          </a:xfrm>
          <a:prstGeom prst="rect">
            <a:avLst/>
          </a:prstGeom>
          <a:noFill/>
          <a:ln>
            <a:noFill/>
          </a:ln>
        </p:spPr>
      </p:pic>
      <p:sp>
        <p:nvSpPr>
          <p:cNvPr id="5" name="Date Placeholder 4"/>
          <p:cNvSpPr>
            <a:spLocks noGrp="1"/>
          </p:cNvSpPr>
          <p:nvPr>
            <p:ph type="dt" sz="half" idx="10"/>
          </p:nvPr>
        </p:nvSpPr>
        <p:spPr/>
        <p:txBody>
          <a:bodyPr/>
          <a:lstStyle/>
          <a:p>
            <a:fld id="{8F6F83FB-89EC-44B4-AE94-50D0848314CD}"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105</a:t>
            </a:fld>
            <a:endParaRPr lang="en-US"/>
          </a:p>
        </p:txBody>
      </p:sp>
    </p:spTree>
    <p:extLst>
      <p:ext uri="{BB962C8B-B14F-4D97-AF65-F5344CB8AC3E}">
        <p14:creationId xmlns:p14="http://schemas.microsoft.com/office/powerpoint/2010/main" val="732021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50498" y="-25251"/>
            <a:ext cx="5937411" cy="612105"/>
          </a:xfrm>
        </p:spPr>
        <p:txBody>
          <a:bodyPr>
            <a:noAutofit/>
          </a:bodyPr>
          <a:lstStyle/>
          <a:p>
            <a:r>
              <a:rPr lang="en-US" sz="2000" b="1" dirty="0">
                <a:solidFill>
                  <a:schemeClr val="tx1"/>
                </a:solidFill>
                <a:latin typeface="Times New Roman" pitchFamily="18" charset="0"/>
                <a:cs typeface="Times New Roman" pitchFamily="18" charset="0"/>
              </a:rPr>
              <a:t>2-to-4-Line Decoder </a:t>
            </a:r>
            <a:br>
              <a:rPr lang="en-US" sz="2000" b="1" dirty="0">
                <a:solidFill>
                  <a:schemeClr val="tx1"/>
                </a:solidFill>
                <a:latin typeface="Times New Roman" pitchFamily="18" charset="0"/>
                <a:cs typeface="Times New Roman" pitchFamily="18" charset="0"/>
              </a:rPr>
            </a:br>
            <a:r>
              <a:rPr lang="en-US" sz="2000" b="1" dirty="0">
                <a:solidFill>
                  <a:schemeClr val="tx1"/>
                </a:solidFill>
                <a:latin typeface="Times New Roman" pitchFamily="18" charset="0"/>
                <a:cs typeface="Times New Roman" pitchFamily="18" charset="0"/>
              </a:rPr>
              <a:t>(with Active Low Enable input)-</a:t>
            </a:r>
            <a:r>
              <a:rPr lang="en-US" sz="2000" b="1" dirty="0">
                <a:solidFill>
                  <a:srgbClr val="FF0000"/>
                </a:solidFill>
                <a:latin typeface="Times New Roman" pitchFamily="18" charset="0"/>
                <a:cs typeface="Times New Roman" pitchFamily="18" charset="0"/>
              </a:rPr>
              <a:t>Active LOW output</a:t>
            </a:r>
            <a:endParaRPr lang="en-US" sz="2000" dirty="0">
              <a:solidFill>
                <a:srgbClr val="FF0000"/>
              </a:solidFill>
              <a:latin typeface="Times New Roman" pitchFamily="18" charset="0"/>
              <a:cs typeface="Times New Roman" pitchFamily="18" charset="0"/>
            </a:endParaRPr>
          </a:p>
        </p:txBody>
      </p:sp>
      <p:pic>
        <p:nvPicPr>
          <p:cNvPr id="10" name="Content Placeholder 9"/>
          <p:cNvPicPr>
            <a:picLocks noGrp="1" noChangeAspect="1"/>
          </p:cNvPicPr>
          <p:nvPr>
            <p:ph idx="1"/>
          </p:nvPr>
        </p:nvPicPr>
        <p:blipFill>
          <a:blip r:embed="rId2"/>
          <a:stretch>
            <a:fillRect/>
          </a:stretch>
        </p:blipFill>
        <p:spPr>
          <a:xfrm>
            <a:off x="1133376" y="755389"/>
            <a:ext cx="5447435" cy="4268095"/>
          </a:xfrm>
          <a:prstGeom prst="rect">
            <a:avLst/>
          </a:prstGeom>
        </p:spPr>
      </p:pic>
      <p:sp>
        <p:nvSpPr>
          <p:cNvPr id="4" name="Date Placeholder 3"/>
          <p:cNvSpPr>
            <a:spLocks noGrp="1"/>
          </p:cNvSpPr>
          <p:nvPr>
            <p:ph type="dt" sz="half" idx="10"/>
          </p:nvPr>
        </p:nvSpPr>
        <p:spPr>
          <a:xfrm>
            <a:off x="7207011" y="6041364"/>
            <a:ext cx="912176" cy="365125"/>
          </a:xfrm>
        </p:spPr>
        <p:txBody>
          <a:bodyPr/>
          <a:lstStyle/>
          <a:p>
            <a:fld id="{3F503E7E-36CD-4B4E-B236-1808B28438F4}" type="datetime1">
              <a:rPr lang="en-US" smtClean="0"/>
              <a:t>9/12/2022</a:t>
            </a:fld>
            <a:endParaRPr lang="en-US"/>
          </a:p>
        </p:txBody>
      </p:sp>
      <p:sp>
        <p:nvSpPr>
          <p:cNvPr id="6" name="Slide Number Placeholder 5"/>
          <p:cNvSpPr>
            <a:spLocks noGrp="1"/>
          </p:cNvSpPr>
          <p:nvPr>
            <p:ph type="sldNum" sz="quarter" idx="12"/>
          </p:nvPr>
        </p:nvSpPr>
        <p:spPr>
          <a:xfrm>
            <a:off x="8592902" y="6027296"/>
            <a:ext cx="683517" cy="365125"/>
          </a:xfrm>
        </p:spPr>
        <p:txBody>
          <a:bodyPr/>
          <a:lstStyle/>
          <a:p>
            <a:fld id="{B6CA270E-1B3E-47AA-BD1C-CDFE072D4B31}" type="slidenum">
              <a:rPr lang="en-US" smtClean="0"/>
              <a:pPr/>
              <a:t>106</a:t>
            </a:fld>
            <a:endParaRPr lang="en-US"/>
          </a:p>
        </p:txBody>
      </p:sp>
      <p:pic>
        <p:nvPicPr>
          <p:cNvPr id="12" name="Picture 11"/>
          <p:cNvPicPr>
            <a:picLocks noChangeAspect="1"/>
          </p:cNvPicPr>
          <p:nvPr/>
        </p:nvPicPr>
        <p:blipFill>
          <a:blip r:embed="rId3"/>
          <a:stretch>
            <a:fillRect/>
          </a:stretch>
        </p:blipFill>
        <p:spPr>
          <a:xfrm>
            <a:off x="7207011" y="318246"/>
            <a:ext cx="4509928" cy="1728917"/>
          </a:xfrm>
          <a:prstGeom prst="rect">
            <a:avLst/>
          </a:prstGeom>
        </p:spPr>
      </p:pic>
      <p:sp>
        <p:nvSpPr>
          <p:cNvPr id="13" name="TextBox 12"/>
          <p:cNvSpPr txBox="1"/>
          <p:nvPr/>
        </p:nvSpPr>
        <p:spPr>
          <a:xfrm>
            <a:off x="812799" y="899083"/>
            <a:ext cx="1688123" cy="923330"/>
          </a:xfrm>
          <a:prstGeom prst="rect">
            <a:avLst/>
          </a:prstGeom>
          <a:noFill/>
        </p:spPr>
        <p:txBody>
          <a:bodyPr wrap="square" rtlCol="0">
            <a:spAutoFit/>
          </a:bodyPr>
          <a:lstStyle/>
          <a:p>
            <a:r>
              <a:rPr lang="en-US" b="1" dirty="0" err="1">
                <a:solidFill>
                  <a:srgbClr val="FF0000"/>
                </a:solidFill>
              </a:rPr>
              <a:t>Ckt</a:t>
            </a:r>
            <a:r>
              <a:rPr lang="en-US" b="1" dirty="0">
                <a:solidFill>
                  <a:srgbClr val="FF0000"/>
                </a:solidFill>
              </a:rPr>
              <a:t>. Is not operated/On Reset</a:t>
            </a:r>
          </a:p>
        </p:txBody>
      </p:sp>
      <p:sp>
        <p:nvSpPr>
          <p:cNvPr id="14" name="Rectangle 13"/>
          <p:cNvSpPr/>
          <p:nvPr/>
        </p:nvSpPr>
        <p:spPr>
          <a:xfrm>
            <a:off x="846275" y="946358"/>
            <a:ext cx="1406769" cy="923330"/>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6721642" y="621376"/>
            <a:ext cx="30444" cy="540592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5036023" y="4899966"/>
          <a:ext cx="1542198" cy="1828800"/>
        </p:xfrm>
        <a:graphic>
          <a:graphicData uri="http://schemas.openxmlformats.org/drawingml/2006/table">
            <a:tbl>
              <a:tblPr firstRow="1" bandRow="1">
                <a:tableStyleId>{5C22544A-7EE6-4342-B048-85BDC9FD1C3A}</a:tableStyleId>
              </a:tblPr>
              <a:tblGrid>
                <a:gridCol w="514066">
                  <a:extLst>
                    <a:ext uri="{9D8B030D-6E8A-4147-A177-3AD203B41FA5}">
                      <a16:colId xmlns="" xmlns:a16="http://schemas.microsoft.com/office/drawing/2014/main" val="20000"/>
                    </a:ext>
                  </a:extLst>
                </a:gridCol>
                <a:gridCol w="514066">
                  <a:extLst>
                    <a:ext uri="{9D8B030D-6E8A-4147-A177-3AD203B41FA5}">
                      <a16:colId xmlns="" xmlns:a16="http://schemas.microsoft.com/office/drawing/2014/main" val="20001"/>
                    </a:ext>
                  </a:extLst>
                </a:gridCol>
                <a:gridCol w="514066">
                  <a:extLst>
                    <a:ext uri="{9D8B030D-6E8A-4147-A177-3AD203B41FA5}">
                      <a16:colId xmlns="" xmlns:a16="http://schemas.microsoft.com/office/drawing/2014/main" val="20002"/>
                    </a:ext>
                  </a:extLst>
                </a:gridCol>
              </a:tblGrid>
              <a:tr h="318245">
                <a:tc>
                  <a:txBody>
                    <a:bodyPr/>
                    <a:lstStyle/>
                    <a:p>
                      <a:pPr algn="ctr"/>
                      <a:r>
                        <a:rPr lang="en-US" dirty="0"/>
                        <a:t>A</a:t>
                      </a:r>
                    </a:p>
                  </a:txBody>
                  <a:tcPr/>
                </a:tc>
                <a:tc>
                  <a:txBody>
                    <a:bodyPr/>
                    <a:lstStyle/>
                    <a:p>
                      <a:pPr algn="ctr"/>
                      <a:r>
                        <a:rPr lang="en-US" dirty="0"/>
                        <a:t>B</a:t>
                      </a:r>
                    </a:p>
                  </a:txBody>
                  <a:tcPr/>
                </a:tc>
                <a:tc>
                  <a:txBody>
                    <a:bodyPr/>
                    <a:lstStyle/>
                    <a:p>
                      <a:pPr algn="ctr"/>
                      <a:r>
                        <a:rPr lang="en-US" dirty="0"/>
                        <a:t>Y</a:t>
                      </a:r>
                    </a:p>
                  </a:txBody>
                  <a:tcPr/>
                </a:tc>
                <a:extLst>
                  <a:ext uri="{0D108BD9-81ED-4DB2-BD59-A6C34878D82A}">
                    <a16:rowId xmlns="" xmlns:a16="http://schemas.microsoft.com/office/drawing/2014/main" val="10000"/>
                  </a:ext>
                </a:extLst>
              </a:tr>
              <a:tr h="318245">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 xmlns:a16="http://schemas.microsoft.com/office/drawing/2014/main" val="10001"/>
                  </a:ext>
                </a:extLst>
              </a:tr>
              <a:tr h="318245">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2"/>
                  </a:ext>
                </a:extLst>
              </a:tr>
              <a:tr h="318245">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 xmlns:a16="http://schemas.microsoft.com/office/drawing/2014/main" val="10003"/>
                  </a:ext>
                </a:extLst>
              </a:tr>
              <a:tr h="318245">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 xmlns:a16="http://schemas.microsoft.com/office/drawing/2014/main" val="10004"/>
                  </a:ext>
                </a:extLst>
              </a:tr>
            </a:tbl>
          </a:graphicData>
        </a:graphic>
      </p:graphicFrame>
      <p:sp>
        <p:nvSpPr>
          <p:cNvPr id="18" name="TextBox 17"/>
          <p:cNvSpPr txBox="1"/>
          <p:nvPr/>
        </p:nvSpPr>
        <p:spPr>
          <a:xfrm>
            <a:off x="5017246" y="4589253"/>
            <a:ext cx="1719618" cy="338554"/>
          </a:xfrm>
          <a:prstGeom prst="rect">
            <a:avLst/>
          </a:prstGeom>
          <a:noFill/>
        </p:spPr>
        <p:txBody>
          <a:bodyPr wrap="square" rtlCol="0">
            <a:spAutoFit/>
          </a:bodyPr>
          <a:lstStyle/>
          <a:p>
            <a:r>
              <a:rPr lang="en-US" sz="1600" dirty="0"/>
              <a:t>TT OF NAND GATE</a:t>
            </a:r>
          </a:p>
        </p:txBody>
      </p:sp>
      <p:pic>
        <p:nvPicPr>
          <p:cNvPr id="7" name="Picture 6"/>
          <p:cNvPicPr>
            <a:picLocks noChangeAspect="1"/>
          </p:cNvPicPr>
          <p:nvPr/>
        </p:nvPicPr>
        <p:blipFill>
          <a:blip r:embed="rId4"/>
          <a:stretch>
            <a:fillRect/>
          </a:stretch>
        </p:blipFill>
        <p:spPr>
          <a:xfrm>
            <a:off x="7263864" y="2265528"/>
            <a:ext cx="3952875" cy="4140667"/>
          </a:xfrm>
          <a:prstGeom prst="rect">
            <a:avLst/>
          </a:prstGeom>
        </p:spPr>
      </p:pic>
      <p:cxnSp>
        <p:nvCxnSpPr>
          <p:cNvPr id="19" name="Straight Connector 18"/>
          <p:cNvCxnSpPr/>
          <p:nvPr/>
        </p:nvCxnSpPr>
        <p:spPr>
          <a:xfrm>
            <a:off x="1404459" y="4667392"/>
            <a:ext cx="0" cy="2604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Google Shape;1949;p142"/>
          <p:cNvPicPr preferRelativeResize="0"/>
          <p:nvPr/>
        </p:nvPicPr>
        <p:blipFill rotWithShape="1">
          <a:blip r:embed="rId5">
            <a:alphaModFix/>
          </a:blip>
          <a:srcRect/>
          <a:stretch/>
        </p:blipFill>
        <p:spPr>
          <a:xfrm>
            <a:off x="64009" y="92904"/>
            <a:ext cx="795528" cy="822412"/>
          </a:xfrm>
          <a:prstGeom prst="rect">
            <a:avLst/>
          </a:prstGeom>
          <a:noFill/>
          <a:ln>
            <a:noFill/>
          </a:ln>
        </p:spPr>
      </p:pic>
    </p:spTree>
    <p:extLst>
      <p:ext uri="{BB962C8B-B14F-4D97-AF65-F5344CB8AC3E}">
        <p14:creationId xmlns:p14="http://schemas.microsoft.com/office/powerpoint/2010/main" val="11212639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55952" y="-48994"/>
            <a:ext cx="8904048" cy="1066801"/>
          </a:xfrm>
        </p:spPr>
        <p:txBody>
          <a:bodyPr>
            <a:noAutofit/>
          </a:bodyPr>
          <a:lstStyle/>
          <a:p>
            <a:r>
              <a:rPr lang="en-US" sz="2800" b="1" dirty="0">
                <a:solidFill>
                  <a:schemeClr val="tx1"/>
                </a:solidFill>
                <a:latin typeface="Times New Roman" pitchFamily="18" charset="0"/>
                <a:cs typeface="Times New Roman" pitchFamily="18" charset="0"/>
              </a:rPr>
              <a:t>2-to-4-Line Decoder </a:t>
            </a:r>
            <a:br>
              <a:rPr lang="en-US" sz="2800" b="1" dirty="0">
                <a:solidFill>
                  <a:schemeClr val="tx1"/>
                </a:solidFill>
                <a:latin typeface="Times New Roman" pitchFamily="18" charset="0"/>
                <a:cs typeface="Times New Roman" pitchFamily="18" charset="0"/>
              </a:rPr>
            </a:br>
            <a:r>
              <a:rPr lang="en-US" sz="2800" b="1" dirty="0">
                <a:solidFill>
                  <a:schemeClr val="tx1"/>
                </a:solidFill>
                <a:latin typeface="Times New Roman" pitchFamily="18" charset="0"/>
                <a:cs typeface="Times New Roman" pitchFamily="18" charset="0"/>
              </a:rPr>
              <a:t>(with Active Low Enable input)-</a:t>
            </a:r>
            <a:r>
              <a:rPr lang="en-US" sz="2800" b="1" dirty="0">
                <a:solidFill>
                  <a:srgbClr val="FF0000"/>
                </a:solidFill>
                <a:latin typeface="Times New Roman" pitchFamily="18" charset="0"/>
                <a:cs typeface="Times New Roman" pitchFamily="18" charset="0"/>
              </a:rPr>
              <a:t>Active High output</a:t>
            </a:r>
            <a:endParaRPr lang="en-US" sz="2800" dirty="0">
              <a:solidFill>
                <a:srgbClr val="FF0000"/>
              </a:solidFill>
              <a:latin typeface="Times New Roman" pitchFamily="18" charset="0"/>
              <a:cs typeface="Times New Roman" pitchFamily="18" charset="0"/>
            </a:endParaRPr>
          </a:p>
        </p:txBody>
      </p:sp>
      <p:sp>
        <p:nvSpPr>
          <p:cNvPr id="7" name="Content Placeholder 6"/>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a:xfrm>
            <a:off x="7207011" y="6041364"/>
            <a:ext cx="912176" cy="365125"/>
          </a:xfrm>
        </p:spPr>
        <p:txBody>
          <a:bodyPr/>
          <a:lstStyle/>
          <a:p>
            <a:fld id="{C9035860-2FA3-440E-9DC6-F7A8EAC6B801}" type="datetime1">
              <a:rPr lang="en-US" smtClean="0"/>
              <a:t>9/12/2022</a:t>
            </a:fld>
            <a:endParaRPr lang="en-US"/>
          </a:p>
        </p:txBody>
      </p:sp>
      <p:sp>
        <p:nvSpPr>
          <p:cNvPr id="6" name="Slide Number Placeholder 5"/>
          <p:cNvSpPr>
            <a:spLocks noGrp="1"/>
          </p:cNvSpPr>
          <p:nvPr>
            <p:ph type="sldNum" sz="quarter" idx="12"/>
          </p:nvPr>
        </p:nvSpPr>
        <p:spPr>
          <a:xfrm>
            <a:off x="8592902" y="6027296"/>
            <a:ext cx="683517" cy="365125"/>
          </a:xfrm>
        </p:spPr>
        <p:txBody>
          <a:bodyPr/>
          <a:lstStyle/>
          <a:p>
            <a:fld id="{B6CA270E-1B3E-47AA-BD1C-CDFE072D4B31}" type="slidenum">
              <a:rPr lang="en-US" smtClean="0"/>
              <a:pPr/>
              <a:t>107</a:t>
            </a:fld>
            <a:endParaRPr lang="en-US"/>
          </a:p>
        </p:txBody>
      </p:sp>
      <p:cxnSp>
        <p:nvCxnSpPr>
          <p:cNvPr id="16" name="Straight Connector 15"/>
          <p:cNvCxnSpPr/>
          <p:nvPr/>
        </p:nvCxnSpPr>
        <p:spPr>
          <a:xfrm>
            <a:off x="6780628" y="1505243"/>
            <a:ext cx="28135" cy="453612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6274" y="1201807"/>
            <a:ext cx="1688123" cy="923330"/>
          </a:xfrm>
          <a:prstGeom prst="rect">
            <a:avLst/>
          </a:prstGeom>
          <a:noFill/>
        </p:spPr>
        <p:txBody>
          <a:bodyPr wrap="square" rtlCol="0">
            <a:spAutoFit/>
          </a:bodyPr>
          <a:lstStyle/>
          <a:p>
            <a:r>
              <a:rPr lang="en-US" b="1" dirty="0" err="1">
                <a:solidFill>
                  <a:srgbClr val="FF0000"/>
                </a:solidFill>
              </a:rPr>
              <a:t>Ckt</a:t>
            </a:r>
            <a:r>
              <a:rPr lang="en-US" b="1" dirty="0">
                <a:solidFill>
                  <a:srgbClr val="FF0000"/>
                </a:solidFill>
              </a:rPr>
              <a:t>. Is not operated/On Reset</a:t>
            </a:r>
          </a:p>
        </p:txBody>
      </p:sp>
      <p:pic>
        <p:nvPicPr>
          <p:cNvPr id="15" name="Picture 14"/>
          <p:cNvPicPr>
            <a:picLocks noChangeAspect="1"/>
          </p:cNvPicPr>
          <p:nvPr/>
        </p:nvPicPr>
        <p:blipFill>
          <a:blip r:embed="rId2"/>
          <a:stretch>
            <a:fillRect/>
          </a:stretch>
        </p:blipFill>
        <p:spPr>
          <a:xfrm>
            <a:off x="2209798" y="1224326"/>
            <a:ext cx="4213880" cy="3600450"/>
          </a:xfrm>
          <a:prstGeom prst="rect">
            <a:avLst/>
          </a:prstGeom>
        </p:spPr>
      </p:pic>
      <p:pic>
        <p:nvPicPr>
          <p:cNvPr id="18" name="Picture 17"/>
          <p:cNvPicPr>
            <a:picLocks noChangeAspect="1"/>
          </p:cNvPicPr>
          <p:nvPr/>
        </p:nvPicPr>
        <p:blipFill>
          <a:blip r:embed="rId3"/>
          <a:stretch>
            <a:fillRect/>
          </a:stretch>
        </p:blipFill>
        <p:spPr>
          <a:xfrm>
            <a:off x="7207011" y="2374460"/>
            <a:ext cx="4591490" cy="3652836"/>
          </a:xfrm>
          <a:prstGeom prst="rect">
            <a:avLst/>
          </a:prstGeom>
        </p:spPr>
      </p:pic>
      <p:cxnSp>
        <p:nvCxnSpPr>
          <p:cNvPr id="13" name="Straight Connector 12"/>
          <p:cNvCxnSpPr/>
          <p:nvPr/>
        </p:nvCxnSpPr>
        <p:spPr>
          <a:xfrm>
            <a:off x="2543308" y="4433403"/>
            <a:ext cx="0" cy="2604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2567" y="1093488"/>
            <a:ext cx="1406769" cy="923330"/>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nvGraphicFramePr>
        <p:xfrm>
          <a:off x="221447" y="4763653"/>
          <a:ext cx="1542198" cy="1828800"/>
        </p:xfrm>
        <a:graphic>
          <a:graphicData uri="http://schemas.openxmlformats.org/drawingml/2006/table">
            <a:tbl>
              <a:tblPr firstRow="1" bandRow="1">
                <a:tableStyleId>{5C22544A-7EE6-4342-B048-85BDC9FD1C3A}</a:tableStyleId>
              </a:tblPr>
              <a:tblGrid>
                <a:gridCol w="514066">
                  <a:extLst>
                    <a:ext uri="{9D8B030D-6E8A-4147-A177-3AD203B41FA5}">
                      <a16:colId xmlns="" xmlns:a16="http://schemas.microsoft.com/office/drawing/2014/main" val="20000"/>
                    </a:ext>
                  </a:extLst>
                </a:gridCol>
                <a:gridCol w="514066">
                  <a:extLst>
                    <a:ext uri="{9D8B030D-6E8A-4147-A177-3AD203B41FA5}">
                      <a16:colId xmlns="" xmlns:a16="http://schemas.microsoft.com/office/drawing/2014/main" val="20001"/>
                    </a:ext>
                  </a:extLst>
                </a:gridCol>
                <a:gridCol w="514066">
                  <a:extLst>
                    <a:ext uri="{9D8B030D-6E8A-4147-A177-3AD203B41FA5}">
                      <a16:colId xmlns="" xmlns:a16="http://schemas.microsoft.com/office/drawing/2014/main" val="20002"/>
                    </a:ext>
                  </a:extLst>
                </a:gridCol>
              </a:tblGrid>
              <a:tr h="318245">
                <a:tc>
                  <a:txBody>
                    <a:bodyPr/>
                    <a:lstStyle/>
                    <a:p>
                      <a:pPr algn="ctr"/>
                      <a:r>
                        <a:rPr lang="en-US" dirty="0"/>
                        <a:t>A</a:t>
                      </a:r>
                    </a:p>
                  </a:txBody>
                  <a:tcPr/>
                </a:tc>
                <a:tc>
                  <a:txBody>
                    <a:bodyPr/>
                    <a:lstStyle/>
                    <a:p>
                      <a:pPr algn="ctr"/>
                      <a:r>
                        <a:rPr lang="en-US" dirty="0"/>
                        <a:t>B</a:t>
                      </a:r>
                    </a:p>
                  </a:txBody>
                  <a:tcPr/>
                </a:tc>
                <a:tc>
                  <a:txBody>
                    <a:bodyPr/>
                    <a:lstStyle/>
                    <a:p>
                      <a:pPr algn="ctr"/>
                      <a:r>
                        <a:rPr lang="en-US" dirty="0"/>
                        <a:t>Y</a:t>
                      </a:r>
                    </a:p>
                  </a:txBody>
                  <a:tcPr/>
                </a:tc>
                <a:extLst>
                  <a:ext uri="{0D108BD9-81ED-4DB2-BD59-A6C34878D82A}">
                    <a16:rowId xmlns="" xmlns:a16="http://schemas.microsoft.com/office/drawing/2014/main" val="10000"/>
                  </a:ext>
                </a:extLst>
              </a:tr>
              <a:tr h="318245">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 xmlns:a16="http://schemas.microsoft.com/office/drawing/2014/main" val="10001"/>
                  </a:ext>
                </a:extLst>
              </a:tr>
              <a:tr h="318245">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 xmlns:a16="http://schemas.microsoft.com/office/drawing/2014/main" val="10002"/>
                  </a:ext>
                </a:extLst>
              </a:tr>
              <a:tr h="318245">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 xmlns:a16="http://schemas.microsoft.com/office/drawing/2014/main" val="10003"/>
                  </a:ext>
                </a:extLst>
              </a:tr>
              <a:tr h="318245">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4"/>
                  </a:ext>
                </a:extLst>
              </a:tr>
            </a:tbl>
          </a:graphicData>
        </a:graphic>
      </p:graphicFrame>
      <p:sp>
        <p:nvSpPr>
          <p:cNvPr id="21" name="TextBox 20"/>
          <p:cNvSpPr txBox="1"/>
          <p:nvPr/>
        </p:nvSpPr>
        <p:spPr>
          <a:xfrm>
            <a:off x="133230" y="4433403"/>
            <a:ext cx="1719618" cy="338554"/>
          </a:xfrm>
          <a:prstGeom prst="rect">
            <a:avLst/>
          </a:prstGeom>
          <a:noFill/>
        </p:spPr>
        <p:txBody>
          <a:bodyPr wrap="square" rtlCol="0">
            <a:spAutoFit/>
          </a:bodyPr>
          <a:lstStyle/>
          <a:p>
            <a:r>
              <a:rPr lang="en-US" sz="1600" dirty="0"/>
              <a:t>TT OF AND GATE</a:t>
            </a:r>
          </a:p>
        </p:txBody>
      </p:sp>
      <p:pic>
        <p:nvPicPr>
          <p:cNvPr id="22" name="Google Shape;1949;p142"/>
          <p:cNvPicPr preferRelativeResize="0"/>
          <p:nvPr/>
        </p:nvPicPr>
        <p:blipFill rotWithShape="1">
          <a:blip r:embed="rId4">
            <a:alphaModFix/>
          </a:blip>
          <a:srcRect/>
          <a:stretch/>
        </p:blipFill>
        <p:spPr>
          <a:xfrm>
            <a:off x="64009" y="92904"/>
            <a:ext cx="795528" cy="822412"/>
          </a:xfrm>
          <a:prstGeom prst="rect">
            <a:avLst/>
          </a:prstGeom>
          <a:noFill/>
          <a:ln>
            <a:noFill/>
          </a:ln>
        </p:spPr>
      </p:pic>
    </p:spTree>
    <p:extLst>
      <p:ext uri="{BB962C8B-B14F-4D97-AF65-F5344CB8AC3E}">
        <p14:creationId xmlns:p14="http://schemas.microsoft.com/office/powerpoint/2010/main" val="19680889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8B1A14-27CB-4737-9368-F5488C6535E2}"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108</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838200" y="1367168"/>
            <a:ext cx="4116571" cy="3443983"/>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1120629" y="5044258"/>
            <a:ext cx="3551712" cy="1078984"/>
          </a:xfrm>
          <a:prstGeom prst="rect">
            <a:avLst/>
          </a:prstGeom>
          <a:solidFill>
            <a:schemeClr val="accent2">
              <a:lumMod val="40000"/>
              <a:lumOff val="60000"/>
            </a:schemeClr>
          </a:solidFill>
          <a:ln w="9525">
            <a:noFill/>
            <a:miter lim="800000"/>
            <a:headEnd/>
            <a:tailEnd/>
          </a:ln>
        </p:spPr>
      </p:pic>
      <p:sp>
        <p:nvSpPr>
          <p:cNvPr id="13" name="TextBox 12"/>
          <p:cNvSpPr txBox="1"/>
          <p:nvPr/>
        </p:nvSpPr>
        <p:spPr>
          <a:xfrm>
            <a:off x="1301295" y="217213"/>
            <a:ext cx="2630658" cy="523220"/>
          </a:xfrm>
          <a:prstGeom prst="rect">
            <a:avLst/>
          </a:prstGeom>
          <a:noFill/>
        </p:spPr>
        <p:txBody>
          <a:bodyPr wrap="square" rtlCol="0">
            <a:spAutoFit/>
          </a:bodyPr>
          <a:lstStyle/>
          <a:p>
            <a:r>
              <a:rPr lang="en-IN" sz="2800" dirty="0"/>
              <a:t>74138 Decoder</a:t>
            </a:r>
          </a:p>
        </p:txBody>
      </p:sp>
      <p:pic>
        <p:nvPicPr>
          <p:cNvPr id="3" name="Picture 2"/>
          <p:cNvPicPr>
            <a:picLocks noChangeAspect="1"/>
          </p:cNvPicPr>
          <p:nvPr/>
        </p:nvPicPr>
        <p:blipFill>
          <a:blip r:embed="rId4"/>
          <a:stretch>
            <a:fillRect/>
          </a:stretch>
        </p:blipFill>
        <p:spPr>
          <a:xfrm>
            <a:off x="5711483" y="1367168"/>
            <a:ext cx="5542671" cy="4989182"/>
          </a:xfrm>
          <a:prstGeom prst="rect">
            <a:avLst/>
          </a:prstGeom>
        </p:spPr>
      </p:pic>
      <p:sp>
        <p:nvSpPr>
          <p:cNvPr id="7" name="TextBox 6"/>
          <p:cNvSpPr txBox="1"/>
          <p:nvPr/>
        </p:nvSpPr>
        <p:spPr>
          <a:xfrm>
            <a:off x="6928338" y="653706"/>
            <a:ext cx="3108960" cy="523220"/>
          </a:xfrm>
          <a:prstGeom prst="rect">
            <a:avLst/>
          </a:prstGeom>
          <a:noFill/>
        </p:spPr>
        <p:txBody>
          <a:bodyPr wrap="square" rtlCol="0">
            <a:spAutoFit/>
          </a:bodyPr>
          <a:lstStyle/>
          <a:p>
            <a:r>
              <a:rPr lang="en-US" sz="2800" dirty="0"/>
              <a:t>Function Table</a:t>
            </a:r>
          </a:p>
        </p:txBody>
      </p:sp>
      <p:cxnSp>
        <p:nvCxnSpPr>
          <p:cNvPr id="9" name="Straight Connector 8"/>
          <p:cNvCxnSpPr/>
          <p:nvPr/>
        </p:nvCxnSpPr>
        <p:spPr>
          <a:xfrm>
            <a:off x="5711483" y="1367168"/>
            <a:ext cx="5359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oogle Shape;1949;p142"/>
          <p:cNvPicPr preferRelativeResize="0"/>
          <p:nvPr/>
        </p:nvPicPr>
        <p:blipFill rotWithShape="1">
          <a:blip r:embed="rId5">
            <a:alphaModFix/>
          </a:blip>
          <a:srcRect/>
          <a:stretch/>
        </p:blipFill>
        <p:spPr>
          <a:xfrm>
            <a:off x="64009" y="92904"/>
            <a:ext cx="795528" cy="822412"/>
          </a:xfrm>
          <a:prstGeom prst="rect">
            <a:avLst/>
          </a:prstGeom>
          <a:noFill/>
          <a:ln>
            <a:noFill/>
          </a:ln>
        </p:spPr>
      </p:pic>
    </p:spTree>
    <p:extLst>
      <p:ext uri="{BB962C8B-B14F-4D97-AF65-F5344CB8AC3E}">
        <p14:creationId xmlns:p14="http://schemas.microsoft.com/office/powerpoint/2010/main" val="11214019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9543" y="112676"/>
            <a:ext cx="10954686" cy="392292"/>
          </a:xfrm>
        </p:spPr>
        <p:txBody>
          <a:bodyPr>
            <a:noAutofit/>
          </a:bodyPr>
          <a:lstStyle/>
          <a:p>
            <a:r>
              <a:rPr lang="en-US" sz="2800" b="1" dirty="0">
                <a:solidFill>
                  <a:srgbClr val="FF0000"/>
                </a:solidFill>
                <a:latin typeface="Times New Roman" pitchFamily="18" charset="0"/>
                <a:cs typeface="Times New Roman" pitchFamily="18" charset="0"/>
              </a:rPr>
              <a:t>4-line-to-16 line </a:t>
            </a:r>
            <a:r>
              <a:rPr lang="en-US" sz="2800" b="1" dirty="0">
                <a:solidFill>
                  <a:schemeClr val="tx1"/>
                </a:solidFill>
                <a:latin typeface="Times New Roman" pitchFamily="18" charset="0"/>
                <a:cs typeface="Times New Roman" pitchFamily="18" charset="0"/>
              </a:rPr>
              <a:t>Decoder constructed with </a:t>
            </a:r>
            <a:r>
              <a:rPr lang="en-US" sz="2800" b="1" dirty="0">
                <a:solidFill>
                  <a:srgbClr val="FF0000"/>
                </a:solidFill>
                <a:latin typeface="Times New Roman" pitchFamily="18" charset="0"/>
                <a:cs typeface="Times New Roman" pitchFamily="18" charset="0"/>
              </a:rPr>
              <a:t>two 3-line-to-8 line </a:t>
            </a:r>
            <a:r>
              <a:rPr lang="en-US" sz="2800" b="1" dirty="0">
                <a:solidFill>
                  <a:schemeClr val="tx1"/>
                </a:solidFill>
                <a:latin typeface="Times New Roman" pitchFamily="18" charset="0"/>
                <a:cs typeface="Times New Roman" pitchFamily="18" charset="0"/>
              </a:rPr>
              <a:t>decoders</a:t>
            </a:r>
            <a:endParaRPr lang="en-US" sz="2800" dirty="0">
              <a:solidFill>
                <a:schemeClr val="tx1"/>
              </a:solidFill>
              <a:latin typeface="Times New Roman" pitchFamily="18" charset="0"/>
              <a:cs typeface="Times New Roman" pitchFamily="18" charset="0"/>
            </a:endParaRPr>
          </a:p>
        </p:txBody>
      </p:sp>
      <p:pic>
        <p:nvPicPr>
          <p:cNvPr id="7" name="Picture 4" descr="AACFLPD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31081" y="1223750"/>
            <a:ext cx="4139319" cy="5132600"/>
          </a:xfrm>
        </p:spPr>
      </p:pic>
      <p:sp>
        <p:nvSpPr>
          <p:cNvPr id="9" name="Content Placeholder 2"/>
          <p:cNvSpPr txBox="1">
            <a:spLocks/>
          </p:cNvSpPr>
          <p:nvPr/>
        </p:nvSpPr>
        <p:spPr>
          <a:xfrm>
            <a:off x="7664192" y="1342941"/>
            <a:ext cx="4198748" cy="457798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pPr>
            <a:r>
              <a:rPr lang="en-US" sz="2900" dirty="0">
                <a:latin typeface="Times New Roman" pitchFamily="18" charset="0"/>
                <a:cs typeface="Times New Roman" pitchFamily="18" charset="0"/>
              </a:rPr>
              <a:t>When </a:t>
            </a:r>
            <a:r>
              <a:rPr lang="en-US" sz="2900" b="1" dirty="0">
                <a:solidFill>
                  <a:srgbClr val="FF0000"/>
                </a:solidFill>
                <a:latin typeface="Times New Roman" pitchFamily="18" charset="0"/>
                <a:cs typeface="Times New Roman" pitchFamily="18" charset="0"/>
              </a:rPr>
              <a:t>w=0</a:t>
            </a:r>
            <a:r>
              <a:rPr lang="en-US" sz="2900" dirty="0">
                <a:latin typeface="Times New Roman" pitchFamily="18" charset="0"/>
                <a:cs typeface="Times New Roman" pitchFamily="18" charset="0"/>
              </a:rPr>
              <a:t>, the </a:t>
            </a:r>
            <a:r>
              <a:rPr lang="en-US" sz="2900" b="1" dirty="0">
                <a:solidFill>
                  <a:srgbClr val="0070C0"/>
                </a:solidFill>
                <a:latin typeface="Times New Roman" pitchFamily="18" charset="0"/>
                <a:cs typeface="Times New Roman" pitchFamily="18" charset="0"/>
              </a:rPr>
              <a:t>top decoder is enabled </a:t>
            </a:r>
            <a:r>
              <a:rPr lang="en-US" sz="2900" dirty="0">
                <a:latin typeface="Times New Roman" pitchFamily="18" charset="0"/>
                <a:cs typeface="Times New Roman" pitchFamily="18" charset="0"/>
              </a:rPr>
              <a:t>and the other is disabled. The bottom decoder outputs are all 0’s , and the top eight outputs generate min-terms </a:t>
            </a:r>
            <a:r>
              <a:rPr lang="en-US" sz="2900" b="1" dirty="0">
                <a:solidFill>
                  <a:srgbClr val="FF0000"/>
                </a:solidFill>
                <a:latin typeface="Times New Roman" pitchFamily="18" charset="0"/>
                <a:cs typeface="Times New Roman" pitchFamily="18" charset="0"/>
              </a:rPr>
              <a:t>0000 to 0111</a:t>
            </a:r>
            <a:r>
              <a:rPr lang="en-US" sz="2900" dirty="0">
                <a:latin typeface="Times New Roman" pitchFamily="18" charset="0"/>
                <a:cs typeface="Times New Roman" pitchFamily="18" charset="0"/>
              </a:rPr>
              <a:t>.</a:t>
            </a:r>
          </a:p>
          <a:p>
            <a:pPr marL="0" indent="0" algn="just">
              <a:lnSpc>
                <a:spcPct val="150000"/>
              </a:lnSpc>
              <a:spcBef>
                <a:spcPts val="0"/>
              </a:spcBef>
              <a:buFont typeface="Arial" panose="020B0604020202020204" pitchFamily="34" charset="0"/>
              <a:buNone/>
            </a:pPr>
            <a:endParaRPr lang="en-US" sz="2400" dirty="0">
              <a:latin typeface="Times New Roman" pitchFamily="18" charset="0"/>
              <a:cs typeface="Times New Roman" pitchFamily="18" charset="0"/>
            </a:endParaRPr>
          </a:p>
          <a:p>
            <a:pPr algn="just">
              <a:lnSpc>
                <a:spcPct val="150000"/>
              </a:lnSpc>
              <a:spcBef>
                <a:spcPts val="0"/>
              </a:spcBef>
            </a:pPr>
            <a:r>
              <a:rPr lang="en-US" sz="2900" dirty="0">
                <a:latin typeface="Times New Roman" pitchFamily="18" charset="0"/>
                <a:cs typeface="Times New Roman" pitchFamily="18" charset="0"/>
              </a:rPr>
              <a:t>When </a:t>
            </a:r>
            <a:r>
              <a:rPr lang="en-US" sz="2900" b="1" dirty="0">
                <a:solidFill>
                  <a:srgbClr val="FF0000"/>
                </a:solidFill>
                <a:latin typeface="Times New Roman" pitchFamily="18" charset="0"/>
                <a:cs typeface="Times New Roman" pitchFamily="18" charset="0"/>
              </a:rPr>
              <a:t>w=1, </a:t>
            </a:r>
            <a:r>
              <a:rPr lang="en-US" sz="2900" dirty="0">
                <a:latin typeface="Times New Roman" pitchFamily="18" charset="0"/>
                <a:cs typeface="Times New Roman" pitchFamily="18" charset="0"/>
              </a:rPr>
              <a:t>the enable conditions are reversed. The </a:t>
            </a:r>
            <a:r>
              <a:rPr lang="en-US" sz="2900" b="1" dirty="0">
                <a:solidFill>
                  <a:srgbClr val="0070C0"/>
                </a:solidFill>
                <a:latin typeface="Times New Roman" pitchFamily="18" charset="0"/>
                <a:cs typeface="Times New Roman" pitchFamily="18" charset="0"/>
              </a:rPr>
              <a:t>bottom decoder</a:t>
            </a:r>
            <a:r>
              <a:rPr lang="en-US" sz="2900" dirty="0">
                <a:latin typeface="Times New Roman" pitchFamily="18" charset="0"/>
                <a:cs typeface="Times New Roman" pitchFamily="18" charset="0"/>
              </a:rPr>
              <a:t> outputs generate min-terms </a:t>
            </a:r>
            <a:r>
              <a:rPr lang="en-US" sz="2900" b="1" dirty="0">
                <a:solidFill>
                  <a:srgbClr val="FF0000"/>
                </a:solidFill>
                <a:latin typeface="Times New Roman" pitchFamily="18" charset="0"/>
                <a:cs typeface="Times New Roman" pitchFamily="18" charset="0"/>
              </a:rPr>
              <a:t>1000 to 1111</a:t>
            </a:r>
            <a:r>
              <a:rPr lang="en-US" sz="2900" dirty="0">
                <a:latin typeface="Times New Roman" pitchFamily="18" charset="0"/>
                <a:cs typeface="Times New Roman" pitchFamily="18" charset="0"/>
              </a:rPr>
              <a:t>, while the outputs of the top decoder are all 0’s</a:t>
            </a:r>
          </a:p>
        </p:txBody>
      </p:sp>
      <p:graphicFrame>
        <p:nvGraphicFramePr>
          <p:cNvPr id="3" name="Table 2"/>
          <p:cNvGraphicFramePr>
            <a:graphicFrameLocks noGrp="1"/>
          </p:cNvGraphicFramePr>
          <p:nvPr>
            <p:extLst>
              <p:ext uri="{D42A27DB-BD31-4B8C-83A1-F6EECF244321}">
                <p14:modId xmlns:p14="http://schemas.microsoft.com/office/powerpoint/2010/main" val="331323037"/>
              </p:ext>
            </p:extLst>
          </p:nvPr>
        </p:nvGraphicFramePr>
        <p:xfrm>
          <a:off x="4717144" y="504968"/>
          <a:ext cx="2816420" cy="6217920"/>
        </p:xfrm>
        <a:graphic>
          <a:graphicData uri="http://schemas.openxmlformats.org/drawingml/2006/table">
            <a:tbl>
              <a:tblPr firstRow="1" bandRow="1">
                <a:tableStyleId>{5C22544A-7EE6-4342-B048-85BDC9FD1C3A}</a:tableStyleId>
              </a:tblPr>
              <a:tblGrid>
                <a:gridCol w="563284">
                  <a:extLst>
                    <a:ext uri="{9D8B030D-6E8A-4147-A177-3AD203B41FA5}">
                      <a16:colId xmlns="" xmlns:a16="http://schemas.microsoft.com/office/drawing/2014/main" val="20000"/>
                    </a:ext>
                  </a:extLst>
                </a:gridCol>
                <a:gridCol w="563284">
                  <a:extLst>
                    <a:ext uri="{9D8B030D-6E8A-4147-A177-3AD203B41FA5}">
                      <a16:colId xmlns="" xmlns:a16="http://schemas.microsoft.com/office/drawing/2014/main" val="20001"/>
                    </a:ext>
                  </a:extLst>
                </a:gridCol>
                <a:gridCol w="563284">
                  <a:extLst>
                    <a:ext uri="{9D8B030D-6E8A-4147-A177-3AD203B41FA5}">
                      <a16:colId xmlns="" xmlns:a16="http://schemas.microsoft.com/office/drawing/2014/main" val="20002"/>
                    </a:ext>
                  </a:extLst>
                </a:gridCol>
                <a:gridCol w="381482">
                  <a:extLst>
                    <a:ext uri="{9D8B030D-6E8A-4147-A177-3AD203B41FA5}">
                      <a16:colId xmlns="" xmlns:a16="http://schemas.microsoft.com/office/drawing/2014/main" val="20003"/>
                    </a:ext>
                  </a:extLst>
                </a:gridCol>
                <a:gridCol w="745086">
                  <a:extLst>
                    <a:ext uri="{9D8B030D-6E8A-4147-A177-3AD203B41FA5}">
                      <a16:colId xmlns="" xmlns:a16="http://schemas.microsoft.com/office/drawing/2014/main" val="20004"/>
                    </a:ext>
                  </a:extLst>
                </a:gridCol>
              </a:tblGrid>
              <a:tr h="328115">
                <a:tc>
                  <a:txBody>
                    <a:bodyPr/>
                    <a:lstStyle/>
                    <a:p>
                      <a:r>
                        <a:rPr lang="en-US" dirty="0"/>
                        <a:t>W</a:t>
                      </a:r>
                    </a:p>
                  </a:txBody>
                  <a:tcPr/>
                </a:tc>
                <a:tc>
                  <a:txBody>
                    <a:bodyPr/>
                    <a:lstStyle/>
                    <a:p>
                      <a:r>
                        <a:rPr lang="en-US" dirty="0"/>
                        <a:t>X</a:t>
                      </a:r>
                    </a:p>
                  </a:txBody>
                  <a:tcPr/>
                </a:tc>
                <a:tc>
                  <a:txBody>
                    <a:bodyPr/>
                    <a:lstStyle/>
                    <a:p>
                      <a:r>
                        <a:rPr lang="en-US" dirty="0"/>
                        <a:t>Y</a:t>
                      </a:r>
                    </a:p>
                  </a:txBody>
                  <a:tcPr/>
                </a:tc>
                <a:tc>
                  <a:txBody>
                    <a:bodyPr/>
                    <a:lstStyle/>
                    <a:p>
                      <a:r>
                        <a:rPr lang="en-US" dirty="0"/>
                        <a:t>Z</a:t>
                      </a:r>
                    </a:p>
                  </a:txBody>
                  <a:tcPr/>
                </a:tc>
                <a:tc>
                  <a:txBody>
                    <a:bodyPr/>
                    <a:lstStyle/>
                    <a:p>
                      <a:r>
                        <a:rPr lang="en-US" dirty="0"/>
                        <a:t>O/P</a:t>
                      </a:r>
                    </a:p>
                  </a:txBody>
                  <a:tcPr/>
                </a:tc>
                <a:extLst>
                  <a:ext uri="{0D108BD9-81ED-4DB2-BD59-A6C34878D82A}">
                    <a16:rowId xmlns="" xmlns:a16="http://schemas.microsoft.com/office/drawing/2014/main" val="10000"/>
                  </a:ext>
                </a:extLst>
              </a:tr>
              <a:tr h="328115">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D0</a:t>
                      </a:r>
                    </a:p>
                  </a:txBody>
                  <a:tcPr>
                    <a:solidFill>
                      <a:srgbClr val="92D050"/>
                    </a:solidFill>
                  </a:tcPr>
                </a:tc>
                <a:extLst>
                  <a:ext uri="{0D108BD9-81ED-4DB2-BD59-A6C34878D82A}">
                    <a16:rowId xmlns="" xmlns:a16="http://schemas.microsoft.com/office/drawing/2014/main" val="10001"/>
                  </a:ext>
                </a:extLst>
              </a:tr>
              <a:tr h="328115">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D1</a:t>
                      </a:r>
                    </a:p>
                  </a:txBody>
                  <a:tcPr>
                    <a:solidFill>
                      <a:srgbClr val="92D050"/>
                    </a:solidFill>
                  </a:tcPr>
                </a:tc>
                <a:extLst>
                  <a:ext uri="{0D108BD9-81ED-4DB2-BD59-A6C34878D82A}">
                    <a16:rowId xmlns="" xmlns:a16="http://schemas.microsoft.com/office/drawing/2014/main" val="10002"/>
                  </a:ext>
                </a:extLst>
              </a:tr>
              <a:tr h="328115">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D2</a:t>
                      </a:r>
                    </a:p>
                  </a:txBody>
                  <a:tcPr>
                    <a:solidFill>
                      <a:srgbClr val="92D050"/>
                    </a:solidFill>
                  </a:tcPr>
                </a:tc>
                <a:extLst>
                  <a:ext uri="{0D108BD9-81ED-4DB2-BD59-A6C34878D82A}">
                    <a16:rowId xmlns="" xmlns:a16="http://schemas.microsoft.com/office/drawing/2014/main" val="10003"/>
                  </a:ext>
                </a:extLst>
              </a:tr>
              <a:tr h="328115">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D3</a:t>
                      </a:r>
                    </a:p>
                  </a:txBody>
                  <a:tcPr>
                    <a:solidFill>
                      <a:srgbClr val="92D050"/>
                    </a:solidFill>
                  </a:tcPr>
                </a:tc>
                <a:extLst>
                  <a:ext uri="{0D108BD9-81ED-4DB2-BD59-A6C34878D82A}">
                    <a16:rowId xmlns="" xmlns:a16="http://schemas.microsoft.com/office/drawing/2014/main" val="10004"/>
                  </a:ext>
                </a:extLst>
              </a:tr>
              <a:tr h="328115">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D4</a:t>
                      </a:r>
                    </a:p>
                  </a:txBody>
                  <a:tcPr>
                    <a:solidFill>
                      <a:srgbClr val="92D050"/>
                    </a:solidFill>
                  </a:tcPr>
                </a:tc>
                <a:extLst>
                  <a:ext uri="{0D108BD9-81ED-4DB2-BD59-A6C34878D82A}">
                    <a16:rowId xmlns="" xmlns:a16="http://schemas.microsoft.com/office/drawing/2014/main" val="10005"/>
                  </a:ext>
                </a:extLst>
              </a:tr>
              <a:tr h="328115">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D5</a:t>
                      </a:r>
                    </a:p>
                  </a:txBody>
                  <a:tcPr>
                    <a:solidFill>
                      <a:srgbClr val="92D050"/>
                    </a:solidFill>
                  </a:tcPr>
                </a:tc>
                <a:extLst>
                  <a:ext uri="{0D108BD9-81ED-4DB2-BD59-A6C34878D82A}">
                    <a16:rowId xmlns="" xmlns:a16="http://schemas.microsoft.com/office/drawing/2014/main" val="10006"/>
                  </a:ext>
                </a:extLst>
              </a:tr>
              <a:tr h="328115">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D6</a:t>
                      </a:r>
                    </a:p>
                  </a:txBody>
                  <a:tcPr>
                    <a:solidFill>
                      <a:srgbClr val="92D050"/>
                    </a:solidFill>
                  </a:tcPr>
                </a:tc>
                <a:extLst>
                  <a:ext uri="{0D108BD9-81ED-4DB2-BD59-A6C34878D82A}">
                    <a16:rowId xmlns="" xmlns:a16="http://schemas.microsoft.com/office/drawing/2014/main" val="10007"/>
                  </a:ext>
                </a:extLst>
              </a:tr>
              <a:tr h="328115">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D7</a:t>
                      </a:r>
                    </a:p>
                  </a:txBody>
                  <a:tcPr>
                    <a:solidFill>
                      <a:srgbClr val="92D050"/>
                    </a:solidFill>
                  </a:tcPr>
                </a:tc>
                <a:extLst>
                  <a:ext uri="{0D108BD9-81ED-4DB2-BD59-A6C34878D82A}">
                    <a16:rowId xmlns="" xmlns:a16="http://schemas.microsoft.com/office/drawing/2014/main" val="10008"/>
                  </a:ext>
                </a:extLst>
              </a:tr>
              <a:tr h="328115">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0</a:t>
                      </a:r>
                    </a:p>
                  </a:txBody>
                  <a:tcPr>
                    <a:solidFill>
                      <a:srgbClr val="FFFF00"/>
                    </a:solidFill>
                  </a:tcPr>
                </a:tc>
                <a:tc>
                  <a:txBody>
                    <a:bodyPr/>
                    <a:lstStyle/>
                    <a:p>
                      <a:r>
                        <a:rPr lang="en-US" dirty="0"/>
                        <a:t>0</a:t>
                      </a:r>
                    </a:p>
                  </a:txBody>
                  <a:tcPr>
                    <a:solidFill>
                      <a:srgbClr val="FFFF00"/>
                    </a:solidFill>
                  </a:tcPr>
                </a:tc>
                <a:tc>
                  <a:txBody>
                    <a:bodyPr/>
                    <a:lstStyle/>
                    <a:p>
                      <a:r>
                        <a:rPr lang="en-US" dirty="0"/>
                        <a:t>D8</a:t>
                      </a:r>
                    </a:p>
                  </a:txBody>
                  <a:tcPr>
                    <a:solidFill>
                      <a:srgbClr val="FFFF00"/>
                    </a:solidFill>
                  </a:tcPr>
                </a:tc>
                <a:extLst>
                  <a:ext uri="{0D108BD9-81ED-4DB2-BD59-A6C34878D82A}">
                    <a16:rowId xmlns="" xmlns:a16="http://schemas.microsoft.com/office/drawing/2014/main" val="10009"/>
                  </a:ext>
                </a:extLst>
              </a:tr>
              <a:tr h="328115">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0</a:t>
                      </a:r>
                    </a:p>
                  </a:txBody>
                  <a:tcPr>
                    <a:solidFill>
                      <a:srgbClr val="FFFF00"/>
                    </a:solidFill>
                  </a:tcPr>
                </a:tc>
                <a:tc>
                  <a:txBody>
                    <a:bodyPr/>
                    <a:lstStyle/>
                    <a:p>
                      <a:r>
                        <a:rPr lang="en-US" dirty="0"/>
                        <a:t>1</a:t>
                      </a:r>
                    </a:p>
                  </a:txBody>
                  <a:tcPr>
                    <a:solidFill>
                      <a:srgbClr val="FFFF00"/>
                    </a:solidFill>
                  </a:tcPr>
                </a:tc>
                <a:tc>
                  <a:txBody>
                    <a:bodyPr/>
                    <a:lstStyle/>
                    <a:p>
                      <a:r>
                        <a:rPr lang="en-US" dirty="0"/>
                        <a:t>D9</a:t>
                      </a:r>
                    </a:p>
                  </a:txBody>
                  <a:tcPr>
                    <a:solidFill>
                      <a:srgbClr val="FFFF00"/>
                    </a:solidFill>
                  </a:tcPr>
                </a:tc>
                <a:extLst>
                  <a:ext uri="{0D108BD9-81ED-4DB2-BD59-A6C34878D82A}">
                    <a16:rowId xmlns="" xmlns:a16="http://schemas.microsoft.com/office/drawing/2014/main" val="10010"/>
                  </a:ext>
                </a:extLst>
              </a:tr>
              <a:tr h="328115">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D10</a:t>
                      </a:r>
                    </a:p>
                  </a:txBody>
                  <a:tcPr>
                    <a:solidFill>
                      <a:srgbClr val="FFFF00"/>
                    </a:solidFill>
                  </a:tcPr>
                </a:tc>
                <a:extLst>
                  <a:ext uri="{0D108BD9-81ED-4DB2-BD59-A6C34878D82A}">
                    <a16:rowId xmlns="" xmlns:a16="http://schemas.microsoft.com/office/drawing/2014/main" val="10011"/>
                  </a:ext>
                </a:extLst>
              </a:tr>
              <a:tr h="328115">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D11</a:t>
                      </a:r>
                    </a:p>
                  </a:txBody>
                  <a:tcPr>
                    <a:solidFill>
                      <a:srgbClr val="FFFF00"/>
                    </a:solidFill>
                  </a:tcPr>
                </a:tc>
                <a:extLst>
                  <a:ext uri="{0D108BD9-81ED-4DB2-BD59-A6C34878D82A}">
                    <a16:rowId xmlns="" xmlns:a16="http://schemas.microsoft.com/office/drawing/2014/main" val="10012"/>
                  </a:ext>
                </a:extLst>
              </a:tr>
              <a:tr h="328115">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0</a:t>
                      </a:r>
                    </a:p>
                  </a:txBody>
                  <a:tcPr>
                    <a:solidFill>
                      <a:srgbClr val="FFFF00"/>
                    </a:solidFill>
                  </a:tcPr>
                </a:tc>
                <a:tc>
                  <a:txBody>
                    <a:bodyPr/>
                    <a:lstStyle/>
                    <a:p>
                      <a:r>
                        <a:rPr lang="en-US" dirty="0"/>
                        <a:t>D12</a:t>
                      </a:r>
                    </a:p>
                  </a:txBody>
                  <a:tcPr>
                    <a:solidFill>
                      <a:srgbClr val="FFFF00"/>
                    </a:solidFill>
                  </a:tcPr>
                </a:tc>
                <a:extLst>
                  <a:ext uri="{0D108BD9-81ED-4DB2-BD59-A6C34878D82A}">
                    <a16:rowId xmlns="" xmlns:a16="http://schemas.microsoft.com/office/drawing/2014/main" val="10013"/>
                  </a:ext>
                </a:extLst>
              </a:tr>
              <a:tr h="328115">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1</a:t>
                      </a:r>
                    </a:p>
                  </a:txBody>
                  <a:tcPr>
                    <a:solidFill>
                      <a:srgbClr val="FFFF00"/>
                    </a:solidFill>
                  </a:tcPr>
                </a:tc>
                <a:tc>
                  <a:txBody>
                    <a:bodyPr/>
                    <a:lstStyle/>
                    <a:p>
                      <a:r>
                        <a:rPr lang="en-US" dirty="0"/>
                        <a:t>D13</a:t>
                      </a:r>
                    </a:p>
                  </a:txBody>
                  <a:tcPr>
                    <a:solidFill>
                      <a:srgbClr val="FFFF00"/>
                    </a:solidFill>
                  </a:tcPr>
                </a:tc>
                <a:extLst>
                  <a:ext uri="{0D108BD9-81ED-4DB2-BD59-A6C34878D82A}">
                    <a16:rowId xmlns="" xmlns:a16="http://schemas.microsoft.com/office/drawing/2014/main" val="10014"/>
                  </a:ext>
                </a:extLst>
              </a:tr>
              <a:tr h="328115">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0</a:t>
                      </a:r>
                    </a:p>
                  </a:txBody>
                  <a:tcPr>
                    <a:solidFill>
                      <a:srgbClr val="FFFF00"/>
                    </a:solidFill>
                  </a:tcPr>
                </a:tc>
                <a:tc>
                  <a:txBody>
                    <a:bodyPr/>
                    <a:lstStyle/>
                    <a:p>
                      <a:r>
                        <a:rPr lang="en-US" dirty="0"/>
                        <a:t>D14</a:t>
                      </a:r>
                    </a:p>
                  </a:txBody>
                  <a:tcPr>
                    <a:solidFill>
                      <a:srgbClr val="FFFF00"/>
                    </a:solidFill>
                  </a:tcPr>
                </a:tc>
                <a:extLst>
                  <a:ext uri="{0D108BD9-81ED-4DB2-BD59-A6C34878D82A}">
                    <a16:rowId xmlns="" xmlns:a16="http://schemas.microsoft.com/office/drawing/2014/main" val="10015"/>
                  </a:ext>
                </a:extLst>
              </a:tr>
              <a:tr h="328115">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1</a:t>
                      </a:r>
                    </a:p>
                  </a:txBody>
                  <a:tcPr>
                    <a:solidFill>
                      <a:srgbClr val="FFFF00"/>
                    </a:solidFill>
                  </a:tcPr>
                </a:tc>
                <a:tc>
                  <a:txBody>
                    <a:bodyPr/>
                    <a:lstStyle/>
                    <a:p>
                      <a:r>
                        <a:rPr lang="en-US" dirty="0"/>
                        <a:t>D15</a:t>
                      </a:r>
                    </a:p>
                  </a:txBody>
                  <a:tcPr>
                    <a:solidFill>
                      <a:srgbClr val="FFFF00"/>
                    </a:solidFill>
                  </a:tcPr>
                </a:tc>
                <a:extLst>
                  <a:ext uri="{0D108BD9-81ED-4DB2-BD59-A6C34878D82A}">
                    <a16:rowId xmlns="" xmlns:a16="http://schemas.microsoft.com/office/drawing/2014/main" val="10016"/>
                  </a:ext>
                </a:extLst>
              </a:tr>
            </a:tbl>
          </a:graphicData>
        </a:graphic>
      </p:graphicFrame>
      <p:pic>
        <p:nvPicPr>
          <p:cNvPr id="8" name="Google Shape;1949;p142"/>
          <p:cNvPicPr preferRelativeResize="0"/>
          <p:nvPr/>
        </p:nvPicPr>
        <p:blipFill rotWithShape="1">
          <a:blip r:embed="rId3">
            <a:alphaModFix/>
          </a:blip>
          <a:srcRect/>
          <a:stretch/>
        </p:blipFill>
        <p:spPr>
          <a:xfrm>
            <a:off x="64009" y="92904"/>
            <a:ext cx="795528" cy="822412"/>
          </a:xfrm>
          <a:prstGeom prst="rect">
            <a:avLst/>
          </a:prstGeom>
          <a:noFill/>
          <a:ln>
            <a:noFill/>
          </a:ln>
        </p:spPr>
      </p:pic>
      <p:sp>
        <p:nvSpPr>
          <p:cNvPr id="4" name="Date Placeholder 3"/>
          <p:cNvSpPr>
            <a:spLocks noGrp="1"/>
          </p:cNvSpPr>
          <p:nvPr>
            <p:ph type="dt" sz="half" idx="10"/>
          </p:nvPr>
        </p:nvSpPr>
        <p:spPr/>
        <p:txBody>
          <a:bodyPr/>
          <a:lstStyle/>
          <a:p>
            <a:fld id="{C0004215-2159-44BA-AD6E-E19D07513B66}" type="datetime1">
              <a:rPr lang="en-US" smtClean="0"/>
              <a:t>9/12/2022</a:t>
            </a:fld>
            <a:endParaRPr lang="en-US"/>
          </a:p>
        </p:txBody>
      </p:sp>
      <p:sp>
        <p:nvSpPr>
          <p:cNvPr id="5" name="Slide Number Placeholder 4"/>
          <p:cNvSpPr>
            <a:spLocks noGrp="1"/>
          </p:cNvSpPr>
          <p:nvPr>
            <p:ph type="sldNum" sz="quarter" idx="12"/>
          </p:nvPr>
        </p:nvSpPr>
        <p:spPr/>
        <p:txBody>
          <a:bodyPr/>
          <a:lstStyle/>
          <a:p>
            <a:fld id="{E7DF4ECA-2C00-4129-AA22-2996D096FEEF}" type="slidenum">
              <a:rPr lang="en-US" smtClean="0"/>
              <a:pPr/>
              <a:t>109</a:t>
            </a:fld>
            <a:endParaRPr lang="en-US"/>
          </a:p>
        </p:txBody>
      </p:sp>
    </p:spTree>
    <p:extLst>
      <p:ext uri="{BB962C8B-B14F-4D97-AF65-F5344CB8AC3E}">
        <p14:creationId xmlns:p14="http://schemas.microsoft.com/office/powerpoint/2010/main" val="1722013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40"/>
        <p:cNvGrpSpPr/>
        <p:nvPr/>
      </p:nvGrpSpPr>
      <p:grpSpPr>
        <a:xfrm>
          <a:off x="0" y="0"/>
          <a:ext cx="0" cy="0"/>
          <a:chOff x="0" y="0"/>
          <a:chExt cx="0" cy="0"/>
        </a:xfrm>
      </p:grpSpPr>
      <p:sp>
        <p:nvSpPr>
          <p:cNvPr id="1741" name="Google Shape;1741;p125"/>
          <p:cNvSpPr txBox="1">
            <a:spLocks noGrp="1"/>
          </p:cNvSpPr>
          <p:nvPr>
            <p:ph type="title"/>
          </p:nvPr>
        </p:nvSpPr>
        <p:spPr>
          <a:xfrm>
            <a:off x="1616456" y="132505"/>
            <a:ext cx="8196284" cy="7801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Full Adder Circuit (Sum &amp; Carry</a:t>
            </a:r>
            <a:r>
              <a:rPr lang="en-US" sz="3200" b="1" dirty="0" smtClean="0">
                <a:solidFill>
                  <a:schemeClr val="dk1"/>
                </a:solidFill>
                <a:latin typeface="Times New Roman"/>
                <a:ea typeface="Times New Roman"/>
                <a:cs typeface="Times New Roman"/>
                <a:sym typeface="Times New Roman"/>
              </a:rPr>
              <a:t>) using Gates</a:t>
            </a:r>
            <a:endParaRPr sz="3200" dirty="0">
              <a:solidFill>
                <a:schemeClr val="dk1"/>
              </a:solidFill>
              <a:latin typeface="Times New Roman"/>
              <a:ea typeface="Times New Roman"/>
              <a:cs typeface="Times New Roman"/>
              <a:sym typeface="Times New Roman"/>
            </a:endParaRPr>
          </a:p>
        </p:txBody>
      </p:sp>
      <p:pic>
        <p:nvPicPr>
          <p:cNvPr id="1742" name="Google Shape;1742;p125"/>
          <p:cNvPicPr preferRelativeResize="0">
            <a:picLocks noGrp="1"/>
          </p:cNvPicPr>
          <p:nvPr>
            <p:ph idx="1"/>
          </p:nvPr>
        </p:nvPicPr>
        <p:blipFill rotWithShape="1">
          <a:blip r:embed="rId3">
            <a:alphaModFix/>
          </a:blip>
          <a:srcRect r="1735"/>
          <a:stretch/>
        </p:blipFill>
        <p:spPr>
          <a:xfrm>
            <a:off x="1727202" y="1502664"/>
            <a:ext cx="8276608" cy="4453956"/>
          </a:xfrm>
          <a:prstGeom prst="rect">
            <a:avLst/>
          </a:prstGeom>
          <a:noFill/>
          <a:ln>
            <a:noFill/>
          </a:ln>
        </p:spPr>
      </p:pic>
      <p:sp>
        <p:nvSpPr>
          <p:cNvPr id="1743" name="Google Shape;1743;p1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11</a:t>
            </a:fld>
            <a:endParaRPr/>
          </a:p>
        </p:txBody>
      </p:sp>
      <p:pic>
        <p:nvPicPr>
          <p:cNvPr id="1744" name="Google Shape;1744;p125"/>
          <p:cNvPicPr preferRelativeResize="0"/>
          <p:nvPr/>
        </p:nvPicPr>
        <p:blipFill rotWithShape="1">
          <a:blip r:embed="rId4">
            <a:alphaModFix/>
          </a:blip>
          <a:srcRect/>
          <a:stretch/>
        </p:blipFill>
        <p:spPr>
          <a:xfrm>
            <a:off x="103632" y="18288"/>
            <a:ext cx="870858" cy="822961"/>
          </a:xfrm>
          <a:prstGeom prst="rect">
            <a:avLst/>
          </a:prstGeom>
          <a:noFill/>
          <a:ln>
            <a:noFill/>
          </a:ln>
        </p:spPr>
      </p:pic>
      <p:pic>
        <p:nvPicPr>
          <p:cNvPr id="6" name="Google Shape;1734;p124"/>
          <p:cNvPicPr preferRelativeResize="0"/>
          <p:nvPr/>
        </p:nvPicPr>
        <p:blipFill rotWithShape="1">
          <a:blip r:embed="rId5">
            <a:alphaModFix/>
          </a:blip>
          <a:srcRect l="14284" t="71810" r="13604" b="3637"/>
          <a:stretch/>
        </p:blipFill>
        <p:spPr>
          <a:xfrm>
            <a:off x="8580491" y="3801463"/>
            <a:ext cx="3138985" cy="996288"/>
          </a:xfrm>
          <a:prstGeom prst="rect">
            <a:avLst/>
          </a:prstGeom>
          <a:noFill/>
          <a:ln>
            <a:noFill/>
          </a:ln>
        </p:spPr>
      </p:pic>
      <p:pic>
        <p:nvPicPr>
          <p:cNvPr id="7" name="Google Shape;1733;p124"/>
          <p:cNvPicPr preferRelativeResize="0">
            <a:picLocks/>
          </p:cNvPicPr>
          <p:nvPr/>
        </p:nvPicPr>
        <p:blipFill rotWithShape="1">
          <a:blip r:embed="rId6">
            <a:alphaModFix/>
          </a:blip>
          <a:srcRect l="10101" t="72255" b="4845"/>
          <a:stretch/>
        </p:blipFill>
        <p:spPr>
          <a:xfrm>
            <a:off x="8204620" y="1687251"/>
            <a:ext cx="3555160" cy="955343"/>
          </a:xfrm>
          <a:prstGeom prst="rect">
            <a:avLst/>
          </a:prstGeom>
          <a:solidFill>
            <a:schemeClr val="accent2">
              <a:lumMod val="20000"/>
              <a:lumOff val="80000"/>
            </a:schemeClr>
          </a:solidFill>
          <a:ln>
            <a:noFill/>
          </a:ln>
        </p:spPr>
      </p:pic>
      <p:sp>
        <p:nvSpPr>
          <p:cNvPr id="2" name="Date Placeholder 1"/>
          <p:cNvSpPr>
            <a:spLocks noGrp="1"/>
          </p:cNvSpPr>
          <p:nvPr>
            <p:ph type="dt" sz="half" idx="10"/>
          </p:nvPr>
        </p:nvSpPr>
        <p:spPr/>
        <p:txBody>
          <a:bodyPr/>
          <a:lstStyle/>
          <a:p>
            <a:fld id="{E2EF0C26-8433-4160-9A8B-C95CB135D88B}" type="datetime1">
              <a:rPr lang="en-US" smtClean="0"/>
              <a:t>9/12/2022</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0953"/>
            <a:ext cx="11296356" cy="258124"/>
          </a:xfrm>
        </p:spPr>
        <p:txBody>
          <a:bodyPr>
            <a:noAutofit/>
          </a:bodyPr>
          <a:lstStyle/>
          <a:p>
            <a:r>
              <a:rPr lang="en-US" sz="2800" b="1" dirty="0">
                <a:solidFill>
                  <a:srgbClr val="7030A0"/>
                </a:solidFill>
                <a:latin typeface="Times New Roman" pitchFamily="18" charset="0"/>
                <a:cs typeface="Times New Roman" pitchFamily="18" charset="0"/>
              </a:rPr>
              <a:t>4-line-to-16 line </a:t>
            </a:r>
            <a:r>
              <a:rPr lang="en-US" sz="2800" b="1" dirty="0">
                <a:solidFill>
                  <a:schemeClr val="tx1"/>
                </a:solidFill>
                <a:latin typeface="Times New Roman" pitchFamily="18" charset="0"/>
                <a:cs typeface="Times New Roman" pitchFamily="18" charset="0"/>
              </a:rPr>
              <a:t>Decoder constructed with </a:t>
            </a:r>
            <a:r>
              <a:rPr lang="en-US" sz="2800" b="1" dirty="0">
                <a:solidFill>
                  <a:srgbClr val="7030A0"/>
                </a:solidFill>
                <a:latin typeface="Times New Roman" pitchFamily="18" charset="0"/>
                <a:cs typeface="Times New Roman" pitchFamily="18" charset="0"/>
              </a:rPr>
              <a:t>two 3-line-to-8 line </a:t>
            </a:r>
            <a:r>
              <a:rPr lang="en-US" sz="2800" b="1" dirty="0">
                <a:solidFill>
                  <a:schemeClr val="tx1"/>
                </a:solidFill>
                <a:latin typeface="Times New Roman" pitchFamily="18" charset="0"/>
                <a:cs typeface="Times New Roman" pitchFamily="18" charset="0"/>
              </a:rPr>
              <a:t>decoders</a:t>
            </a:r>
            <a:endParaRPr lang="en-US"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a:t>  </a:t>
            </a:r>
          </a:p>
        </p:txBody>
      </p:sp>
      <p:pic>
        <p:nvPicPr>
          <p:cNvPr id="4" name="Picture 3"/>
          <p:cNvPicPr>
            <a:picLocks noChangeAspect="1"/>
          </p:cNvPicPr>
          <p:nvPr/>
        </p:nvPicPr>
        <p:blipFill>
          <a:blip r:embed="rId2"/>
          <a:stretch>
            <a:fillRect/>
          </a:stretch>
        </p:blipFill>
        <p:spPr>
          <a:xfrm>
            <a:off x="1107539" y="991333"/>
            <a:ext cx="4519539" cy="3158636"/>
          </a:xfrm>
          <a:prstGeom prst="rect">
            <a:avLst/>
          </a:prstGeom>
        </p:spPr>
      </p:pic>
      <p:pic>
        <p:nvPicPr>
          <p:cNvPr id="5" name="Picture 4"/>
          <p:cNvPicPr>
            <a:picLocks noChangeAspect="1"/>
          </p:cNvPicPr>
          <p:nvPr/>
        </p:nvPicPr>
        <p:blipFill>
          <a:blip r:embed="rId3"/>
          <a:stretch>
            <a:fillRect/>
          </a:stretch>
        </p:blipFill>
        <p:spPr>
          <a:xfrm>
            <a:off x="6541476" y="798928"/>
            <a:ext cx="4650545" cy="3351041"/>
          </a:xfrm>
          <a:prstGeom prst="rect">
            <a:avLst/>
          </a:prstGeom>
        </p:spPr>
      </p:pic>
      <p:pic>
        <p:nvPicPr>
          <p:cNvPr id="6" name="Picture 5"/>
          <p:cNvPicPr>
            <a:picLocks noChangeAspect="1"/>
          </p:cNvPicPr>
          <p:nvPr/>
        </p:nvPicPr>
        <p:blipFill>
          <a:blip r:embed="rId4"/>
          <a:stretch>
            <a:fillRect/>
          </a:stretch>
        </p:blipFill>
        <p:spPr>
          <a:xfrm>
            <a:off x="838201" y="4371547"/>
            <a:ext cx="4788878" cy="1724025"/>
          </a:xfrm>
          <a:prstGeom prst="rect">
            <a:avLst/>
          </a:prstGeom>
        </p:spPr>
      </p:pic>
      <p:pic>
        <p:nvPicPr>
          <p:cNvPr id="8" name="Picture 7"/>
          <p:cNvPicPr>
            <a:picLocks noChangeAspect="1"/>
          </p:cNvPicPr>
          <p:nvPr/>
        </p:nvPicPr>
        <p:blipFill>
          <a:blip r:embed="rId5"/>
          <a:stretch>
            <a:fillRect/>
          </a:stretch>
        </p:blipFill>
        <p:spPr>
          <a:xfrm>
            <a:off x="6258366" y="4325266"/>
            <a:ext cx="5067300" cy="1676400"/>
          </a:xfrm>
          <a:prstGeom prst="rect">
            <a:avLst/>
          </a:prstGeom>
        </p:spPr>
      </p:pic>
      <p:cxnSp>
        <p:nvCxnSpPr>
          <p:cNvPr id="11" name="Straight Connector 10"/>
          <p:cNvCxnSpPr/>
          <p:nvPr/>
        </p:nvCxnSpPr>
        <p:spPr>
          <a:xfrm>
            <a:off x="5928654" y="798928"/>
            <a:ext cx="28136" cy="537803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Google Shape;1949;p142"/>
          <p:cNvPicPr preferRelativeResize="0"/>
          <p:nvPr/>
        </p:nvPicPr>
        <p:blipFill rotWithShape="1">
          <a:blip r:embed="rId6">
            <a:alphaModFix/>
          </a:blip>
          <a:srcRect/>
          <a:stretch/>
        </p:blipFill>
        <p:spPr>
          <a:xfrm>
            <a:off x="64009" y="92904"/>
            <a:ext cx="795528" cy="822412"/>
          </a:xfrm>
          <a:prstGeom prst="rect">
            <a:avLst/>
          </a:prstGeom>
          <a:noFill/>
          <a:ln>
            <a:noFill/>
          </a:ln>
        </p:spPr>
      </p:pic>
      <p:sp>
        <p:nvSpPr>
          <p:cNvPr id="7" name="Date Placeholder 6"/>
          <p:cNvSpPr>
            <a:spLocks noGrp="1"/>
          </p:cNvSpPr>
          <p:nvPr>
            <p:ph type="dt" sz="half" idx="10"/>
          </p:nvPr>
        </p:nvSpPr>
        <p:spPr/>
        <p:txBody>
          <a:bodyPr/>
          <a:lstStyle/>
          <a:p>
            <a:fld id="{DF289529-2B21-4EA0-838C-46BD83E6534E}" type="datetime1">
              <a:rPr lang="en-US" smtClean="0"/>
              <a:t>9/12/2022</a:t>
            </a:fld>
            <a:endParaRPr lang="en-US"/>
          </a:p>
        </p:txBody>
      </p:sp>
      <p:sp>
        <p:nvSpPr>
          <p:cNvPr id="9" name="Slide Number Placeholder 8"/>
          <p:cNvSpPr>
            <a:spLocks noGrp="1"/>
          </p:cNvSpPr>
          <p:nvPr>
            <p:ph type="sldNum" sz="quarter" idx="12"/>
          </p:nvPr>
        </p:nvSpPr>
        <p:spPr/>
        <p:txBody>
          <a:bodyPr/>
          <a:lstStyle/>
          <a:p>
            <a:fld id="{E7DF4ECA-2C00-4129-AA22-2996D096FEEF}" type="slidenum">
              <a:rPr lang="en-US" smtClean="0"/>
              <a:pPr/>
              <a:t>110</a:t>
            </a:fld>
            <a:endParaRPr lang="en-US"/>
          </a:p>
        </p:txBody>
      </p:sp>
    </p:spTree>
    <p:extLst>
      <p:ext uri="{BB962C8B-B14F-4D97-AF65-F5344CB8AC3E}">
        <p14:creationId xmlns:p14="http://schemas.microsoft.com/office/powerpoint/2010/main" val="18823424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17601" y="107115"/>
            <a:ext cx="9855200" cy="502485"/>
          </a:xfrm>
        </p:spPr>
        <p:txBody>
          <a:bodyPr>
            <a:normAutofit fontScale="90000"/>
          </a:bodyPr>
          <a:lstStyle/>
          <a:p>
            <a:r>
              <a:rPr lang="en-IN" sz="3200" dirty="0">
                <a:latin typeface="Times New Roman" pitchFamily="18" charset="0"/>
                <a:cs typeface="Times New Roman" pitchFamily="18" charset="0"/>
              </a:rPr>
              <a:t>Full Adder  Implementation using Decoder</a:t>
            </a:r>
          </a:p>
        </p:txBody>
      </p:sp>
      <p:sp>
        <p:nvSpPr>
          <p:cNvPr id="2" name="Content Placeholder 1"/>
          <p:cNvSpPr>
            <a:spLocks noGrp="1"/>
          </p:cNvSpPr>
          <p:nvPr>
            <p:ph idx="1"/>
          </p:nvPr>
        </p:nvSpPr>
        <p:spPr>
          <a:xfrm>
            <a:off x="1016000" y="1142793"/>
            <a:ext cx="10058401" cy="4898571"/>
          </a:xfrm>
        </p:spPr>
        <p:txBody>
          <a:bodyPr>
            <a:normAutofit/>
          </a:bodyPr>
          <a:lstStyle/>
          <a:p>
            <a:r>
              <a:rPr lang="en-IN" sz="2400" dirty="0">
                <a:latin typeface="Times New Roman" pitchFamily="18" charset="0"/>
                <a:cs typeface="Times New Roman" pitchFamily="18" charset="0"/>
              </a:rPr>
              <a:t>Let x, y and z represent these three bits. Sum and Carry outputs of a full adder have the following truth tables-</a:t>
            </a:r>
          </a:p>
        </p:txBody>
      </p:sp>
      <p:sp>
        <p:nvSpPr>
          <p:cNvPr id="4" name="Date Placeholder 3"/>
          <p:cNvSpPr>
            <a:spLocks noGrp="1"/>
          </p:cNvSpPr>
          <p:nvPr>
            <p:ph type="dt" sz="half" idx="10"/>
          </p:nvPr>
        </p:nvSpPr>
        <p:spPr>
          <a:xfrm>
            <a:off x="207433" y="6366387"/>
            <a:ext cx="912176" cy="365125"/>
          </a:xfrm>
        </p:spPr>
        <p:txBody>
          <a:bodyPr/>
          <a:lstStyle/>
          <a:p>
            <a:fld id="{198A7EE1-E958-4B66-8F54-EFB2AAC9DF0D}" type="datetime1">
              <a:rPr lang="en-US" smtClean="0"/>
              <a:t>9/12/2022</a:t>
            </a:fld>
            <a:endParaRPr lang="en-IN" dirty="0"/>
          </a:p>
        </p:txBody>
      </p:sp>
      <p:sp>
        <p:nvSpPr>
          <p:cNvPr id="6" name="Slide Number Placeholder 5"/>
          <p:cNvSpPr>
            <a:spLocks noGrp="1"/>
          </p:cNvSpPr>
          <p:nvPr>
            <p:ph type="sldNum" sz="quarter" idx="12"/>
          </p:nvPr>
        </p:nvSpPr>
        <p:spPr>
          <a:xfrm>
            <a:off x="11074401" y="6391994"/>
            <a:ext cx="683517" cy="365125"/>
          </a:xfrm>
        </p:spPr>
        <p:txBody>
          <a:bodyPr/>
          <a:lstStyle/>
          <a:p>
            <a:fld id="{AA6675E0-B56E-46BF-BDD8-CB59D867C62C}" type="slidenum">
              <a:rPr lang="en-IN" smtClean="0"/>
              <a:pPr/>
              <a:t>111</a:t>
            </a:fld>
            <a:endParaRPr lang="en-IN" dirty="0"/>
          </a:p>
        </p:txBody>
      </p:sp>
      <p:sp>
        <p:nvSpPr>
          <p:cNvPr id="3074" name="AutoShape 2"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6" name="AutoShape 4"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0" name="AutoShape 8"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graphicFrame>
        <p:nvGraphicFramePr>
          <p:cNvPr id="12" name="Table 11"/>
          <p:cNvGraphicFramePr>
            <a:graphicFrameLocks noGrp="1"/>
          </p:cNvGraphicFramePr>
          <p:nvPr>
            <p:extLst>
              <p:ext uri="{D42A27DB-BD31-4B8C-83A1-F6EECF244321}">
                <p14:modId xmlns:p14="http://schemas.microsoft.com/office/powerpoint/2010/main" val="2702989137"/>
              </p:ext>
            </p:extLst>
          </p:nvPr>
        </p:nvGraphicFramePr>
        <p:xfrm>
          <a:off x="1555737" y="2109126"/>
          <a:ext cx="5147965" cy="4114800"/>
        </p:xfrm>
        <a:graphic>
          <a:graphicData uri="http://schemas.openxmlformats.org/drawingml/2006/table">
            <a:tbl>
              <a:tblPr firstRow="1" bandRow="1">
                <a:tableStyleId>{5C22544A-7EE6-4342-B048-85BDC9FD1C3A}</a:tableStyleId>
              </a:tblPr>
              <a:tblGrid>
                <a:gridCol w="1029593">
                  <a:extLst>
                    <a:ext uri="{9D8B030D-6E8A-4147-A177-3AD203B41FA5}">
                      <a16:colId xmlns="" xmlns:a16="http://schemas.microsoft.com/office/drawing/2014/main" val="20000"/>
                    </a:ext>
                  </a:extLst>
                </a:gridCol>
                <a:gridCol w="1029593">
                  <a:extLst>
                    <a:ext uri="{9D8B030D-6E8A-4147-A177-3AD203B41FA5}">
                      <a16:colId xmlns="" xmlns:a16="http://schemas.microsoft.com/office/drawing/2014/main" val="20001"/>
                    </a:ext>
                  </a:extLst>
                </a:gridCol>
                <a:gridCol w="1029593">
                  <a:extLst>
                    <a:ext uri="{9D8B030D-6E8A-4147-A177-3AD203B41FA5}">
                      <a16:colId xmlns="" xmlns:a16="http://schemas.microsoft.com/office/drawing/2014/main" val="20002"/>
                    </a:ext>
                  </a:extLst>
                </a:gridCol>
                <a:gridCol w="1029593">
                  <a:extLst>
                    <a:ext uri="{9D8B030D-6E8A-4147-A177-3AD203B41FA5}">
                      <a16:colId xmlns="" xmlns:a16="http://schemas.microsoft.com/office/drawing/2014/main" val="20003"/>
                    </a:ext>
                  </a:extLst>
                </a:gridCol>
                <a:gridCol w="1029593">
                  <a:extLst>
                    <a:ext uri="{9D8B030D-6E8A-4147-A177-3AD203B41FA5}">
                      <a16:colId xmlns="" xmlns:a16="http://schemas.microsoft.com/office/drawing/2014/main" val="20004"/>
                    </a:ext>
                  </a:extLst>
                </a:gridCol>
              </a:tblGrid>
              <a:tr h="422895">
                <a:tc>
                  <a:txBody>
                    <a:bodyPr/>
                    <a:lstStyle/>
                    <a:p>
                      <a:pPr algn="ctr"/>
                      <a:r>
                        <a:rPr lang="en-IN" sz="2400" dirty="0"/>
                        <a:t>X</a:t>
                      </a:r>
                    </a:p>
                  </a:txBody>
                  <a:tcPr marL="121920" marR="121920"/>
                </a:tc>
                <a:tc>
                  <a:txBody>
                    <a:bodyPr/>
                    <a:lstStyle/>
                    <a:p>
                      <a:pPr algn="ctr"/>
                      <a:r>
                        <a:rPr lang="en-IN" sz="2400" dirty="0"/>
                        <a:t>Y</a:t>
                      </a:r>
                    </a:p>
                  </a:txBody>
                  <a:tcPr marL="121920" marR="121920"/>
                </a:tc>
                <a:tc>
                  <a:txBody>
                    <a:bodyPr/>
                    <a:lstStyle/>
                    <a:p>
                      <a:pPr algn="ctr"/>
                      <a:r>
                        <a:rPr lang="en-IN" sz="2400" dirty="0"/>
                        <a:t>Z</a:t>
                      </a:r>
                    </a:p>
                  </a:txBody>
                  <a:tcPr marL="121920" marR="121920"/>
                </a:tc>
                <a:tc>
                  <a:txBody>
                    <a:bodyPr/>
                    <a:lstStyle/>
                    <a:p>
                      <a:pPr algn="ctr"/>
                      <a:r>
                        <a:rPr lang="en-IN" sz="2400" dirty="0"/>
                        <a:t>S</a:t>
                      </a:r>
                    </a:p>
                  </a:txBody>
                  <a:tcPr marL="121920" marR="121920"/>
                </a:tc>
                <a:tc>
                  <a:txBody>
                    <a:bodyPr/>
                    <a:lstStyle/>
                    <a:p>
                      <a:pPr algn="ctr"/>
                      <a:r>
                        <a:rPr lang="en-IN" sz="2400" dirty="0"/>
                        <a:t>C</a:t>
                      </a:r>
                    </a:p>
                  </a:txBody>
                  <a:tcPr marL="121920" marR="121920"/>
                </a:tc>
                <a:extLst>
                  <a:ext uri="{0D108BD9-81ED-4DB2-BD59-A6C34878D82A}">
                    <a16:rowId xmlns="" xmlns:a16="http://schemas.microsoft.com/office/drawing/2014/main" val="10000"/>
                  </a:ext>
                </a:extLst>
              </a:tr>
              <a:tr h="447304">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0</a:t>
                      </a:r>
                    </a:p>
                  </a:txBody>
                  <a:tcPr marL="121920" marR="121920"/>
                </a:tc>
                <a:extLst>
                  <a:ext uri="{0D108BD9-81ED-4DB2-BD59-A6C34878D82A}">
                    <a16:rowId xmlns="" xmlns:a16="http://schemas.microsoft.com/office/drawing/2014/main" val="10001"/>
                  </a:ext>
                </a:extLst>
              </a:tr>
              <a:tr h="447304">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extLst>
                  <a:ext uri="{0D108BD9-81ED-4DB2-BD59-A6C34878D82A}">
                    <a16:rowId xmlns="" xmlns:a16="http://schemas.microsoft.com/office/drawing/2014/main" val="10002"/>
                  </a:ext>
                </a:extLst>
              </a:tr>
              <a:tr h="447304">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extLst>
                  <a:ext uri="{0D108BD9-81ED-4DB2-BD59-A6C34878D82A}">
                    <a16:rowId xmlns="" xmlns:a16="http://schemas.microsoft.com/office/drawing/2014/main" val="10003"/>
                  </a:ext>
                </a:extLst>
              </a:tr>
              <a:tr h="447304">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extLst>
                  <a:ext uri="{0D108BD9-81ED-4DB2-BD59-A6C34878D82A}">
                    <a16:rowId xmlns="" xmlns:a16="http://schemas.microsoft.com/office/drawing/2014/main" val="10004"/>
                  </a:ext>
                </a:extLst>
              </a:tr>
              <a:tr h="447304">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extLst>
                  <a:ext uri="{0D108BD9-81ED-4DB2-BD59-A6C34878D82A}">
                    <a16:rowId xmlns="" xmlns:a16="http://schemas.microsoft.com/office/drawing/2014/main" val="10005"/>
                  </a:ext>
                </a:extLst>
              </a:tr>
              <a:tr h="447304">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extLst>
                  <a:ext uri="{0D108BD9-81ED-4DB2-BD59-A6C34878D82A}">
                    <a16:rowId xmlns="" xmlns:a16="http://schemas.microsoft.com/office/drawing/2014/main" val="10006"/>
                  </a:ext>
                </a:extLst>
              </a:tr>
              <a:tr h="447304">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0</a:t>
                      </a:r>
                    </a:p>
                  </a:txBody>
                  <a:tcPr marL="121920" marR="121920"/>
                </a:tc>
                <a:tc>
                  <a:txBody>
                    <a:bodyPr/>
                    <a:lstStyle/>
                    <a:p>
                      <a:pPr algn="ctr"/>
                      <a:r>
                        <a:rPr lang="en-IN" sz="2400" dirty="0"/>
                        <a:t>0</a:t>
                      </a:r>
                    </a:p>
                  </a:txBody>
                  <a:tcPr marL="121920" marR="121920"/>
                </a:tc>
                <a:tc>
                  <a:txBody>
                    <a:bodyPr/>
                    <a:lstStyle/>
                    <a:p>
                      <a:pPr algn="ctr"/>
                      <a:r>
                        <a:rPr lang="en-IN" sz="2400" dirty="0"/>
                        <a:t>1</a:t>
                      </a:r>
                    </a:p>
                  </a:txBody>
                  <a:tcPr marL="121920" marR="121920"/>
                </a:tc>
                <a:extLst>
                  <a:ext uri="{0D108BD9-81ED-4DB2-BD59-A6C34878D82A}">
                    <a16:rowId xmlns="" xmlns:a16="http://schemas.microsoft.com/office/drawing/2014/main" val="10007"/>
                  </a:ext>
                </a:extLst>
              </a:tr>
              <a:tr h="447304">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1</a:t>
                      </a:r>
                    </a:p>
                  </a:txBody>
                  <a:tcPr marL="121920" marR="121920"/>
                </a:tc>
                <a:tc>
                  <a:txBody>
                    <a:bodyPr/>
                    <a:lstStyle/>
                    <a:p>
                      <a:pPr algn="ctr"/>
                      <a:r>
                        <a:rPr lang="en-IN" sz="2400" dirty="0"/>
                        <a:t>1</a:t>
                      </a:r>
                    </a:p>
                  </a:txBody>
                  <a:tcPr marL="121920" marR="121920"/>
                </a:tc>
                <a:extLst>
                  <a:ext uri="{0D108BD9-81ED-4DB2-BD59-A6C34878D82A}">
                    <a16:rowId xmlns="" xmlns:a16="http://schemas.microsoft.com/office/drawing/2014/main" val="10008"/>
                  </a:ext>
                </a:extLst>
              </a:tr>
            </a:tbl>
          </a:graphicData>
        </a:graphic>
      </p:graphicFrame>
      <p:pic>
        <p:nvPicPr>
          <p:cNvPr id="13" name="Picture 12"/>
          <p:cNvPicPr>
            <a:picLocks noChangeAspect="1"/>
          </p:cNvPicPr>
          <p:nvPr/>
        </p:nvPicPr>
        <p:blipFill>
          <a:blip r:embed="rId3" cstate="print"/>
          <a:stretch>
            <a:fillRect/>
          </a:stretch>
        </p:blipFill>
        <p:spPr>
          <a:xfrm>
            <a:off x="64010" y="7937"/>
            <a:ext cx="796562" cy="824167"/>
          </a:xfrm>
          <a:prstGeom prst="rect">
            <a:avLst/>
          </a:prstGeom>
        </p:spPr>
      </p:pic>
      <p:pic>
        <p:nvPicPr>
          <p:cNvPr id="14" name="Picture 13"/>
          <p:cNvPicPr>
            <a:picLocks noChangeAspect="1"/>
          </p:cNvPicPr>
          <p:nvPr/>
        </p:nvPicPr>
        <p:blipFill>
          <a:blip r:embed="rId4"/>
          <a:stretch>
            <a:fillRect/>
          </a:stretch>
        </p:blipFill>
        <p:spPr>
          <a:xfrm>
            <a:off x="7207011" y="2927842"/>
            <a:ext cx="3238248" cy="617691"/>
          </a:xfrm>
          <a:prstGeom prst="rect">
            <a:avLst/>
          </a:prstGeom>
        </p:spPr>
      </p:pic>
      <p:pic>
        <p:nvPicPr>
          <p:cNvPr id="15" name="Picture 14"/>
          <p:cNvPicPr>
            <a:picLocks noChangeAspect="1"/>
          </p:cNvPicPr>
          <p:nvPr/>
        </p:nvPicPr>
        <p:blipFill>
          <a:blip r:embed="rId5"/>
          <a:stretch>
            <a:fillRect/>
          </a:stretch>
        </p:blipFill>
        <p:spPr>
          <a:xfrm>
            <a:off x="7207011" y="3812130"/>
            <a:ext cx="3196719" cy="710780"/>
          </a:xfrm>
          <a:prstGeom prst="rect">
            <a:avLst/>
          </a:prstGeom>
        </p:spPr>
      </p:pic>
    </p:spTree>
    <p:extLst>
      <p:ext uri="{BB962C8B-B14F-4D97-AF65-F5344CB8AC3E}">
        <p14:creationId xmlns:p14="http://schemas.microsoft.com/office/powerpoint/2010/main" val="35984830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030309" y="295262"/>
            <a:ext cx="9855200" cy="417696"/>
          </a:xfrm>
        </p:spPr>
        <p:txBody>
          <a:bodyPr>
            <a:normAutofit fontScale="90000"/>
          </a:bodyPr>
          <a:lstStyle/>
          <a:p>
            <a:r>
              <a:rPr lang="en-IN" sz="3200" dirty="0">
                <a:latin typeface="Times New Roman" pitchFamily="18" charset="0"/>
                <a:cs typeface="Times New Roman" pitchFamily="18" charset="0"/>
              </a:rPr>
              <a:t>Full Adder Implementation using Decoder </a:t>
            </a:r>
          </a:p>
        </p:txBody>
      </p:sp>
      <p:sp>
        <p:nvSpPr>
          <p:cNvPr id="2" name="Content Placeholder 1"/>
          <p:cNvSpPr>
            <a:spLocks noGrp="1"/>
          </p:cNvSpPr>
          <p:nvPr>
            <p:ph idx="1"/>
          </p:nvPr>
        </p:nvSpPr>
        <p:spPr>
          <a:xfrm>
            <a:off x="613833" y="1220131"/>
            <a:ext cx="10562168" cy="4404360"/>
          </a:xfrm>
        </p:spPr>
        <p:txBody>
          <a:bodyPr>
            <a:normAutofit/>
          </a:bodyPr>
          <a:lstStyle/>
          <a:p>
            <a:r>
              <a:rPr lang="en-IN" sz="2400" dirty="0">
                <a:latin typeface="Times New Roman" pitchFamily="18" charset="0"/>
                <a:cs typeface="Times New Roman" pitchFamily="18" charset="0"/>
              </a:rPr>
              <a:t>Let x, y and z represent these three bits. Sum and Carry outputs of a full adder can be given as: </a:t>
            </a:r>
          </a:p>
          <a:p>
            <a:r>
              <a:rPr lang="en-IN" sz="2400" dirty="0">
                <a:latin typeface="Times New Roman" pitchFamily="18" charset="0"/>
                <a:cs typeface="Times New Roman" pitchFamily="18" charset="0"/>
              </a:rPr>
              <a:t>Assumption: </a:t>
            </a:r>
            <a:r>
              <a:rPr lang="en-IN" sz="2400" b="1" dirty="0">
                <a:solidFill>
                  <a:srgbClr val="FF0000"/>
                </a:solidFill>
                <a:latin typeface="Times New Roman" pitchFamily="18" charset="0"/>
                <a:cs typeface="Times New Roman" pitchFamily="18" charset="0"/>
              </a:rPr>
              <a:t>Active high output decoder</a:t>
            </a:r>
          </a:p>
          <a:p>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a:xfrm>
            <a:off x="461773" y="6223926"/>
            <a:ext cx="912176" cy="365125"/>
          </a:xfrm>
        </p:spPr>
        <p:txBody>
          <a:bodyPr/>
          <a:lstStyle/>
          <a:p>
            <a:fld id="{5F0CC3F4-32BD-48F5-B84E-3B4558002F77}" type="datetime1">
              <a:rPr lang="en-US" smtClean="0"/>
              <a:t>9/12/2022</a:t>
            </a:fld>
            <a:endParaRPr lang="en-IN" dirty="0"/>
          </a:p>
        </p:txBody>
      </p:sp>
      <p:sp>
        <p:nvSpPr>
          <p:cNvPr id="6" name="Slide Number Placeholder 5"/>
          <p:cNvSpPr>
            <a:spLocks noGrp="1"/>
          </p:cNvSpPr>
          <p:nvPr>
            <p:ph type="sldNum" sz="quarter" idx="12"/>
          </p:nvPr>
        </p:nvSpPr>
        <p:spPr>
          <a:xfrm>
            <a:off x="10885509" y="6256376"/>
            <a:ext cx="683517" cy="365125"/>
          </a:xfrm>
        </p:spPr>
        <p:txBody>
          <a:bodyPr/>
          <a:lstStyle/>
          <a:p>
            <a:fld id="{AA6675E0-B56E-46BF-BDD8-CB59D867C62C}" type="slidenum">
              <a:rPr lang="en-IN" smtClean="0"/>
              <a:pPr/>
              <a:t>112</a:t>
            </a:fld>
            <a:endParaRPr lang="en-IN" dirty="0"/>
          </a:p>
        </p:txBody>
      </p:sp>
      <p:sp>
        <p:nvSpPr>
          <p:cNvPr id="3074" name="AutoShape 2"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6" name="AutoShape 4" descr=" \begin{tabular}{|c|c|c||c|c|} \hline x &amp; y &amp; z &amp; S &amp; C\\ \hline \hline 0 &amp; 0 &amp; 0 &amp; 0 &amp; 0\\ \hline 0 &amp; 0 &amp; 1 &amp; 1 &amp; 0\\ \hline 0 &amp; 1 &amp; 0 &amp; 1 &amp; 0\\ \hline 0 &amp; 1 &amp; 1 &amp; 0 &amp; 1\\ \hline 1 &amp; 0 &amp; 0 &amp; 1 &amp; 0\\ \hline 1 &amp; 0 &amp; 1 &amp; 0 &amp; 1\\ \hline 1 &amp; 1 &amp; 0 &amp; 0 &amp; 1\\ \hline 1 &amp; 1 &amp; 1 &amp; 1 &amp; 1\\ \hline \end{tabular}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8199459" y="3251249"/>
            <a:ext cx="2686050" cy="645062"/>
          </a:xfrm>
          <a:prstGeom prst="rect">
            <a:avLst/>
          </a:prstGeom>
        </p:spPr>
      </p:pic>
      <p:pic>
        <p:nvPicPr>
          <p:cNvPr id="8" name="Picture 7"/>
          <p:cNvPicPr>
            <a:picLocks noChangeAspect="1"/>
          </p:cNvPicPr>
          <p:nvPr/>
        </p:nvPicPr>
        <p:blipFill>
          <a:blip r:embed="rId3"/>
          <a:stretch>
            <a:fillRect/>
          </a:stretch>
        </p:blipFill>
        <p:spPr>
          <a:xfrm>
            <a:off x="8119186" y="4700530"/>
            <a:ext cx="3056815" cy="673328"/>
          </a:xfrm>
          <a:prstGeom prst="rect">
            <a:avLst/>
          </a:prstGeom>
        </p:spPr>
      </p:pic>
      <p:pic>
        <p:nvPicPr>
          <p:cNvPr id="12" name="Picture 11"/>
          <p:cNvPicPr>
            <a:picLocks noChangeAspect="1"/>
          </p:cNvPicPr>
          <p:nvPr/>
        </p:nvPicPr>
        <p:blipFill>
          <a:blip r:embed="rId4"/>
          <a:stretch>
            <a:fillRect/>
          </a:stretch>
        </p:blipFill>
        <p:spPr>
          <a:xfrm>
            <a:off x="1217962" y="2600696"/>
            <a:ext cx="6691004" cy="3440668"/>
          </a:xfrm>
          <a:prstGeom prst="rect">
            <a:avLst/>
          </a:prstGeom>
        </p:spPr>
      </p:pic>
      <p:pic>
        <p:nvPicPr>
          <p:cNvPr id="13" name="Google Shape;1949;p142"/>
          <p:cNvPicPr preferRelativeResize="0"/>
          <p:nvPr/>
        </p:nvPicPr>
        <p:blipFill rotWithShape="1">
          <a:blip r:embed="rId5">
            <a:alphaModFix/>
          </a:blip>
          <a:srcRect/>
          <a:stretch/>
        </p:blipFill>
        <p:spPr>
          <a:xfrm>
            <a:off x="64009" y="92904"/>
            <a:ext cx="795528" cy="822412"/>
          </a:xfrm>
          <a:prstGeom prst="rect">
            <a:avLst/>
          </a:prstGeom>
          <a:noFill/>
          <a:ln>
            <a:noFill/>
          </a:ln>
        </p:spPr>
      </p:pic>
    </p:spTree>
    <p:extLst>
      <p:ext uri="{BB962C8B-B14F-4D97-AF65-F5344CB8AC3E}">
        <p14:creationId xmlns:p14="http://schemas.microsoft.com/office/powerpoint/2010/main" val="394832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48"/>
        <p:cNvGrpSpPr/>
        <p:nvPr/>
      </p:nvGrpSpPr>
      <p:grpSpPr>
        <a:xfrm>
          <a:off x="0" y="0"/>
          <a:ext cx="0" cy="0"/>
          <a:chOff x="0" y="0"/>
          <a:chExt cx="0" cy="0"/>
        </a:xfrm>
      </p:grpSpPr>
      <p:sp>
        <p:nvSpPr>
          <p:cNvPr id="1749" name="Google Shape;1749;p126"/>
          <p:cNvSpPr/>
          <p:nvPr/>
        </p:nvSpPr>
        <p:spPr>
          <a:xfrm>
            <a:off x="5321808" y="4465042"/>
            <a:ext cx="5888736" cy="2095165"/>
          </a:xfrm>
          <a:prstGeom prst="rect">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0" name="Google Shape;1750;p126"/>
          <p:cNvSpPr/>
          <p:nvPr/>
        </p:nvSpPr>
        <p:spPr>
          <a:xfrm>
            <a:off x="5321808" y="1866176"/>
            <a:ext cx="5819431" cy="2541381"/>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1" name="Google Shape;1751;p126"/>
          <p:cNvSpPr txBox="1">
            <a:spLocks noGrp="1"/>
          </p:cNvSpPr>
          <p:nvPr>
            <p:ph type="title"/>
          </p:nvPr>
        </p:nvSpPr>
        <p:spPr>
          <a:xfrm>
            <a:off x="1305162" y="75446"/>
            <a:ext cx="5892800" cy="780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Full Subtractor</a:t>
            </a:r>
            <a:endParaRPr sz="3200">
              <a:solidFill>
                <a:schemeClr val="dk1"/>
              </a:solidFill>
              <a:latin typeface="Times New Roman"/>
              <a:ea typeface="Times New Roman"/>
              <a:cs typeface="Times New Roman"/>
              <a:sym typeface="Times New Roman"/>
            </a:endParaRPr>
          </a:p>
        </p:txBody>
      </p:sp>
      <p:sp>
        <p:nvSpPr>
          <p:cNvPr id="1772" name="Google Shape;1772;p1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12</a:t>
            </a:fld>
            <a:endParaRPr/>
          </a:p>
        </p:txBody>
      </p:sp>
      <p:grpSp>
        <p:nvGrpSpPr>
          <p:cNvPr id="1752" name="Google Shape;1752;p126"/>
          <p:cNvGrpSpPr/>
          <p:nvPr/>
        </p:nvGrpSpPr>
        <p:grpSpPr>
          <a:xfrm>
            <a:off x="817438" y="2439057"/>
            <a:ext cx="3740150" cy="2971800"/>
            <a:chOff x="1104" y="480"/>
            <a:chExt cx="2356" cy="1872"/>
          </a:xfrm>
        </p:grpSpPr>
        <p:sp>
          <p:nvSpPr>
            <p:cNvPr id="1753" name="Google Shape;1753;p126"/>
            <p:cNvSpPr txBox="1"/>
            <p:nvPr/>
          </p:nvSpPr>
          <p:spPr>
            <a:xfrm>
              <a:off x="1142" y="537"/>
              <a:ext cx="232" cy="1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1754" name="Google Shape;1754;p126"/>
            <p:cNvSpPr txBox="1"/>
            <p:nvPr/>
          </p:nvSpPr>
          <p:spPr>
            <a:xfrm>
              <a:off x="1569" y="537"/>
              <a:ext cx="232" cy="1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1755" name="Google Shape;1755;p126"/>
            <p:cNvSpPr txBox="1"/>
            <p:nvPr/>
          </p:nvSpPr>
          <p:spPr>
            <a:xfrm>
              <a:off x="2601" y="537"/>
              <a:ext cx="232" cy="1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D</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1756" name="Google Shape;1756;p126"/>
            <p:cNvSpPr txBox="1"/>
            <p:nvPr/>
          </p:nvSpPr>
          <p:spPr>
            <a:xfrm>
              <a:off x="2918" y="537"/>
              <a:ext cx="498" cy="1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B-out</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p:txBody>
        </p:sp>
        <p:sp>
          <p:nvSpPr>
            <p:cNvPr id="1757" name="Google Shape;1757;p126"/>
            <p:cNvSpPr txBox="1"/>
            <p:nvPr/>
          </p:nvSpPr>
          <p:spPr>
            <a:xfrm>
              <a:off x="1905" y="537"/>
              <a:ext cx="409" cy="1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1</a:t>
              </a:r>
              <a:endParaRPr sz="1800">
                <a:solidFill>
                  <a:schemeClr val="dk1"/>
                </a:solidFill>
                <a:latin typeface="Calibri"/>
                <a:ea typeface="Calibri"/>
                <a:cs typeface="Calibri"/>
                <a:sym typeface="Calibri"/>
              </a:endParaRPr>
            </a:p>
          </p:txBody>
        </p:sp>
        <p:sp>
          <p:nvSpPr>
            <p:cNvPr id="1758" name="Google Shape;1758;p126"/>
            <p:cNvSpPr/>
            <p:nvPr/>
          </p:nvSpPr>
          <p:spPr>
            <a:xfrm>
              <a:off x="1104" y="480"/>
              <a:ext cx="2352" cy="187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759" name="Google Shape;1759;p126"/>
            <p:cNvCxnSpPr/>
            <p:nvPr/>
          </p:nvCxnSpPr>
          <p:spPr>
            <a:xfrm>
              <a:off x="1104" y="768"/>
              <a:ext cx="2352" cy="0"/>
            </a:xfrm>
            <a:prstGeom prst="straightConnector1">
              <a:avLst/>
            </a:prstGeom>
            <a:noFill/>
            <a:ln w="12700" cap="flat" cmpd="sng">
              <a:solidFill>
                <a:schemeClr val="dk1"/>
              </a:solidFill>
              <a:prstDash val="solid"/>
              <a:round/>
              <a:headEnd type="none" w="sm" len="sm"/>
              <a:tailEnd type="none" w="sm" len="sm"/>
            </a:ln>
          </p:spPr>
        </p:cxnSp>
        <p:cxnSp>
          <p:nvCxnSpPr>
            <p:cNvPr id="1760" name="Google Shape;1760;p126"/>
            <p:cNvCxnSpPr/>
            <p:nvPr/>
          </p:nvCxnSpPr>
          <p:spPr>
            <a:xfrm>
              <a:off x="1104" y="1720"/>
              <a:ext cx="2352" cy="0"/>
            </a:xfrm>
            <a:prstGeom prst="straightConnector1">
              <a:avLst/>
            </a:prstGeom>
            <a:noFill/>
            <a:ln w="12700" cap="flat" cmpd="sng">
              <a:solidFill>
                <a:schemeClr val="dk1"/>
              </a:solidFill>
              <a:prstDash val="solid"/>
              <a:round/>
              <a:headEnd type="none" w="sm" len="sm"/>
              <a:tailEnd type="none" w="sm" len="sm"/>
            </a:ln>
          </p:spPr>
        </p:cxnSp>
        <p:cxnSp>
          <p:nvCxnSpPr>
            <p:cNvPr id="1761" name="Google Shape;1761;p126"/>
            <p:cNvCxnSpPr/>
            <p:nvPr/>
          </p:nvCxnSpPr>
          <p:spPr>
            <a:xfrm>
              <a:off x="1104" y="1916"/>
              <a:ext cx="2352" cy="0"/>
            </a:xfrm>
            <a:prstGeom prst="straightConnector1">
              <a:avLst/>
            </a:prstGeom>
            <a:noFill/>
            <a:ln w="12700" cap="flat" cmpd="sng">
              <a:solidFill>
                <a:schemeClr val="dk1"/>
              </a:solidFill>
              <a:prstDash val="solid"/>
              <a:round/>
              <a:headEnd type="none" w="sm" len="sm"/>
              <a:tailEnd type="none" w="sm" len="sm"/>
            </a:ln>
          </p:spPr>
        </p:cxnSp>
        <p:cxnSp>
          <p:nvCxnSpPr>
            <p:cNvPr id="1762" name="Google Shape;1762;p126"/>
            <p:cNvCxnSpPr/>
            <p:nvPr/>
          </p:nvCxnSpPr>
          <p:spPr>
            <a:xfrm>
              <a:off x="1108" y="2112"/>
              <a:ext cx="2352" cy="0"/>
            </a:xfrm>
            <a:prstGeom prst="straightConnector1">
              <a:avLst/>
            </a:prstGeom>
            <a:noFill/>
            <a:ln w="12700" cap="flat" cmpd="sng">
              <a:solidFill>
                <a:schemeClr val="dk1"/>
              </a:solidFill>
              <a:prstDash val="solid"/>
              <a:round/>
              <a:headEnd type="none" w="sm" len="sm"/>
              <a:tailEnd type="none" w="sm" len="sm"/>
            </a:ln>
          </p:spPr>
        </p:cxnSp>
        <p:cxnSp>
          <p:nvCxnSpPr>
            <p:cNvPr id="1763" name="Google Shape;1763;p126"/>
            <p:cNvCxnSpPr/>
            <p:nvPr/>
          </p:nvCxnSpPr>
          <p:spPr>
            <a:xfrm>
              <a:off x="1104" y="952"/>
              <a:ext cx="2352" cy="0"/>
            </a:xfrm>
            <a:prstGeom prst="straightConnector1">
              <a:avLst/>
            </a:prstGeom>
            <a:noFill/>
            <a:ln w="12700" cap="flat" cmpd="sng">
              <a:solidFill>
                <a:schemeClr val="dk1"/>
              </a:solidFill>
              <a:prstDash val="solid"/>
              <a:round/>
              <a:headEnd type="none" w="sm" len="sm"/>
              <a:tailEnd type="none" w="sm" len="sm"/>
            </a:ln>
          </p:spPr>
        </p:cxnSp>
        <p:cxnSp>
          <p:nvCxnSpPr>
            <p:cNvPr id="1764" name="Google Shape;1764;p126"/>
            <p:cNvCxnSpPr/>
            <p:nvPr/>
          </p:nvCxnSpPr>
          <p:spPr>
            <a:xfrm>
              <a:off x="1104" y="1144"/>
              <a:ext cx="2352" cy="0"/>
            </a:xfrm>
            <a:prstGeom prst="straightConnector1">
              <a:avLst/>
            </a:prstGeom>
            <a:noFill/>
            <a:ln w="12700" cap="flat" cmpd="sng">
              <a:solidFill>
                <a:schemeClr val="dk1"/>
              </a:solidFill>
              <a:prstDash val="solid"/>
              <a:round/>
              <a:headEnd type="none" w="sm" len="sm"/>
              <a:tailEnd type="none" w="sm" len="sm"/>
            </a:ln>
          </p:spPr>
        </p:cxnSp>
        <p:cxnSp>
          <p:nvCxnSpPr>
            <p:cNvPr id="1765" name="Google Shape;1765;p126"/>
            <p:cNvCxnSpPr/>
            <p:nvPr/>
          </p:nvCxnSpPr>
          <p:spPr>
            <a:xfrm>
              <a:off x="1104" y="1336"/>
              <a:ext cx="2352" cy="0"/>
            </a:xfrm>
            <a:prstGeom prst="straightConnector1">
              <a:avLst/>
            </a:prstGeom>
            <a:noFill/>
            <a:ln w="12700" cap="flat" cmpd="sng">
              <a:solidFill>
                <a:schemeClr val="dk1"/>
              </a:solidFill>
              <a:prstDash val="solid"/>
              <a:round/>
              <a:headEnd type="none" w="sm" len="sm"/>
              <a:tailEnd type="none" w="sm" len="sm"/>
            </a:ln>
          </p:spPr>
        </p:cxnSp>
        <p:cxnSp>
          <p:nvCxnSpPr>
            <p:cNvPr id="1766" name="Google Shape;1766;p126"/>
            <p:cNvCxnSpPr/>
            <p:nvPr/>
          </p:nvCxnSpPr>
          <p:spPr>
            <a:xfrm>
              <a:off x="1104" y="1528"/>
              <a:ext cx="2352" cy="0"/>
            </a:xfrm>
            <a:prstGeom prst="straightConnector1">
              <a:avLst/>
            </a:prstGeom>
            <a:noFill/>
            <a:ln w="12700" cap="flat" cmpd="sng">
              <a:solidFill>
                <a:schemeClr val="dk1"/>
              </a:solidFill>
              <a:prstDash val="solid"/>
              <a:round/>
              <a:headEnd type="none" w="sm" len="sm"/>
              <a:tailEnd type="none" w="sm" len="sm"/>
            </a:ln>
          </p:spPr>
        </p:cxnSp>
        <p:cxnSp>
          <p:nvCxnSpPr>
            <p:cNvPr id="1767" name="Google Shape;1767;p126"/>
            <p:cNvCxnSpPr/>
            <p:nvPr/>
          </p:nvCxnSpPr>
          <p:spPr>
            <a:xfrm>
              <a:off x="2448" y="480"/>
              <a:ext cx="0" cy="1872"/>
            </a:xfrm>
            <a:prstGeom prst="straightConnector1">
              <a:avLst/>
            </a:prstGeom>
            <a:noFill/>
            <a:ln w="12700" cap="flat" cmpd="sng">
              <a:solidFill>
                <a:schemeClr val="dk1"/>
              </a:solidFill>
              <a:prstDash val="solid"/>
              <a:round/>
              <a:headEnd type="none" w="sm" len="sm"/>
              <a:tailEnd type="none" w="sm" len="sm"/>
            </a:ln>
          </p:spPr>
        </p:cxnSp>
      </p:grpSp>
      <p:sp>
        <p:nvSpPr>
          <p:cNvPr id="1768" name="Google Shape;1768;p126"/>
          <p:cNvSpPr/>
          <p:nvPr/>
        </p:nvSpPr>
        <p:spPr>
          <a:xfrm>
            <a:off x="838200" y="1926583"/>
            <a:ext cx="2983992"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Full Subtractor Truth Table</a:t>
            </a:r>
            <a:endParaRPr sz="1800">
              <a:solidFill>
                <a:schemeClr val="dk1"/>
              </a:solidFill>
              <a:latin typeface="Calibri"/>
              <a:ea typeface="Calibri"/>
              <a:cs typeface="Calibri"/>
              <a:sym typeface="Calibri"/>
            </a:endParaRPr>
          </a:p>
        </p:txBody>
      </p:sp>
      <p:sp>
        <p:nvSpPr>
          <p:cNvPr id="1769" name="Google Shape;1769;p126"/>
          <p:cNvSpPr/>
          <p:nvPr/>
        </p:nvSpPr>
        <p:spPr>
          <a:xfrm>
            <a:off x="5465351" y="3657316"/>
            <a:ext cx="5621913" cy="64629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D =  X’Y’(B-in) + XY’(B-in)’ + XY’(B-in)’ + XY(B-in)</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D =  X  </a:t>
            </a:r>
            <a:r>
              <a:rPr lang="en-US" sz="1800" dirty="0">
                <a:solidFill>
                  <a:schemeClr val="dk1"/>
                </a:solidFill>
                <a:latin typeface="Noto Sans Symbols"/>
                <a:ea typeface="Noto Sans Symbols"/>
                <a:cs typeface="Noto Sans Symbols"/>
                <a:sym typeface="Noto Sans Symbols"/>
              </a:rPr>
              <a:t>⊕</a:t>
            </a:r>
            <a:r>
              <a:rPr lang="en-US" sz="1800" dirty="0">
                <a:solidFill>
                  <a:schemeClr val="dk1"/>
                </a:solidFill>
                <a:latin typeface="Arial"/>
                <a:ea typeface="Arial"/>
                <a:cs typeface="Arial"/>
                <a:sym typeface="Arial"/>
              </a:rPr>
              <a:t>  Y  </a:t>
            </a:r>
            <a:r>
              <a:rPr lang="en-US" sz="1800" dirty="0">
                <a:solidFill>
                  <a:schemeClr val="dk1"/>
                </a:solidFill>
                <a:latin typeface="Noto Sans Symbols"/>
                <a:ea typeface="Noto Sans Symbols"/>
                <a:cs typeface="Noto Sans Symbols"/>
                <a:sym typeface="Noto Sans Symbols"/>
              </a:rPr>
              <a:t>⊕</a:t>
            </a:r>
            <a:r>
              <a:rPr lang="en-US" sz="1800" dirty="0">
                <a:solidFill>
                  <a:schemeClr val="dk1"/>
                </a:solidFill>
                <a:latin typeface="Arial"/>
                <a:ea typeface="Arial"/>
                <a:cs typeface="Arial"/>
                <a:sym typeface="Arial"/>
              </a:rPr>
              <a:t>  (B-in)</a:t>
            </a:r>
            <a:endParaRPr sz="1800" dirty="0">
              <a:solidFill>
                <a:schemeClr val="dk1"/>
              </a:solidFill>
              <a:latin typeface="Arial"/>
              <a:ea typeface="Arial"/>
              <a:cs typeface="Arial"/>
              <a:sym typeface="Arial"/>
            </a:endParaRPr>
          </a:p>
        </p:txBody>
      </p:sp>
      <p:sp>
        <p:nvSpPr>
          <p:cNvPr id="1770" name="Google Shape;1770;p126"/>
          <p:cNvSpPr/>
          <p:nvPr/>
        </p:nvSpPr>
        <p:spPr>
          <a:xfrm>
            <a:off x="5695873" y="6151372"/>
            <a:ext cx="5391392" cy="369332"/>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B-out =  X’Y + X’(B-in) + Y(B-in)</a:t>
            </a:r>
            <a:endParaRPr sz="1800">
              <a:solidFill>
                <a:schemeClr val="dk1"/>
              </a:solidFill>
              <a:latin typeface="Calibri"/>
              <a:ea typeface="Calibri"/>
              <a:cs typeface="Calibri"/>
              <a:sym typeface="Calibri"/>
            </a:endParaRPr>
          </a:p>
        </p:txBody>
      </p:sp>
      <p:sp>
        <p:nvSpPr>
          <p:cNvPr id="1771" name="Google Shape;1771;p126"/>
          <p:cNvSpPr/>
          <p:nvPr/>
        </p:nvSpPr>
        <p:spPr>
          <a:xfrm>
            <a:off x="817438" y="5540725"/>
            <a:ext cx="4230050" cy="707846"/>
          </a:xfrm>
          <a:prstGeom prst="rect">
            <a:avLst/>
          </a:prstGeom>
          <a:solidFill>
            <a:srgbClr val="FFF2CC"/>
          </a:solidFill>
          <a:ln>
            <a:noFill/>
          </a:ln>
        </p:spPr>
        <p:txBody>
          <a:bodyPr spcFirstLastPara="1" wrap="square" lIns="91425" tIns="45700" rIns="91425" bIns="45700" anchor="t" anchorCtr="0">
            <a:spAutoFit/>
          </a:bodyPr>
          <a:lstStyle/>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D(X,Y, </a:t>
            </a:r>
            <a:r>
              <a:rPr lang="en-US" sz="2000" b="0" i="0" u="none" strike="noStrike" cap="none" dirty="0" smtClean="0">
                <a:solidFill>
                  <a:schemeClr val="dk1"/>
                </a:solidFill>
                <a:latin typeface="Arial"/>
                <a:ea typeface="Arial"/>
                <a:cs typeface="Arial"/>
                <a:sym typeface="Arial"/>
              </a:rPr>
              <a:t>B-in</a:t>
            </a:r>
            <a:r>
              <a:rPr lang="en-US" sz="2000" b="0" i="0" u="none" strike="noStrike" cap="none" dirty="0">
                <a:solidFill>
                  <a:schemeClr val="dk1"/>
                </a:solidFill>
                <a:latin typeface="Arial"/>
                <a:ea typeface="Arial"/>
                <a:cs typeface="Arial"/>
                <a:sym typeface="Arial"/>
              </a:rPr>
              <a:t>) = </a:t>
            </a:r>
            <a:r>
              <a:rPr lang="en-US" sz="2000" b="0" i="0" u="none" strike="noStrike" cap="none" dirty="0">
                <a:solidFill>
                  <a:schemeClr val="dk1"/>
                </a:solidFill>
                <a:latin typeface="Noto Sans Symbols"/>
                <a:ea typeface="Noto Sans Symbols"/>
                <a:cs typeface="Noto Sans Symbols"/>
                <a:sym typeface="Noto Sans Symbols"/>
              </a:rPr>
              <a:t>Σ</a:t>
            </a:r>
            <a:r>
              <a:rPr lang="en-US" sz="2000" b="0" i="0" u="none" strike="noStrike" cap="none" dirty="0">
                <a:solidFill>
                  <a:schemeClr val="dk1"/>
                </a:solidFill>
                <a:latin typeface="Arial"/>
                <a:ea typeface="Arial"/>
                <a:cs typeface="Arial"/>
                <a:sym typeface="Arial"/>
              </a:rPr>
              <a:t> (1,2,4,7)</a:t>
            </a:r>
            <a:endParaRPr sz="18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B-out(x, y, </a:t>
            </a:r>
            <a:r>
              <a:rPr lang="en-US" sz="2000" b="0" i="0" u="none" strike="noStrike" cap="none" dirty="0" smtClean="0">
                <a:solidFill>
                  <a:schemeClr val="dk1"/>
                </a:solidFill>
                <a:latin typeface="Arial"/>
                <a:ea typeface="Arial"/>
                <a:cs typeface="Arial"/>
                <a:sym typeface="Arial"/>
              </a:rPr>
              <a:t>B-in</a:t>
            </a:r>
            <a:r>
              <a:rPr lang="en-US" sz="2000" b="0" i="0" u="none" strike="noStrike" cap="none" dirty="0">
                <a:solidFill>
                  <a:schemeClr val="dk1"/>
                </a:solidFill>
                <a:latin typeface="Arial"/>
                <a:ea typeface="Arial"/>
                <a:cs typeface="Arial"/>
                <a:sym typeface="Arial"/>
              </a:rPr>
              <a:t>) = </a:t>
            </a:r>
            <a:r>
              <a:rPr lang="en-US" sz="2000" b="0" i="0" u="none" strike="noStrike" cap="none" dirty="0">
                <a:solidFill>
                  <a:schemeClr val="dk1"/>
                </a:solidFill>
                <a:latin typeface="Noto Sans Symbols"/>
                <a:ea typeface="Noto Sans Symbols"/>
                <a:cs typeface="Noto Sans Symbols"/>
                <a:sym typeface="Noto Sans Symbols"/>
              </a:rPr>
              <a:t>Σ</a:t>
            </a:r>
            <a:r>
              <a:rPr lang="en-US" sz="2000" b="0" i="0" u="none" strike="noStrike" cap="none" dirty="0">
                <a:solidFill>
                  <a:schemeClr val="dk1"/>
                </a:solidFill>
                <a:latin typeface="Arial"/>
                <a:ea typeface="Arial"/>
                <a:cs typeface="Arial"/>
                <a:sym typeface="Arial"/>
              </a:rPr>
              <a:t> (1,2,3,7)</a:t>
            </a:r>
            <a:endParaRPr sz="1800" b="0" i="0" u="none" strike="noStrike" cap="none" dirty="0">
              <a:solidFill>
                <a:schemeClr val="dk1"/>
              </a:solidFill>
              <a:latin typeface="Arial"/>
              <a:ea typeface="Arial"/>
              <a:cs typeface="Arial"/>
              <a:sym typeface="Arial"/>
            </a:endParaRPr>
          </a:p>
        </p:txBody>
      </p:sp>
      <p:pic>
        <p:nvPicPr>
          <p:cNvPr id="1773" name="Google Shape;1773;p126"/>
          <p:cNvPicPr preferRelativeResize="0"/>
          <p:nvPr/>
        </p:nvPicPr>
        <p:blipFill rotWithShape="1">
          <a:blip r:embed="rId3">
            <a:alphaModFix/>
          </a:blip>
          <a:srcRect/>
          <a:stretch/>
        </p:blipFill>
        <p:spPr>
          <a:xfrm>
            <a:off x="103632" y="18288"/>
            <a:ext cx="870858" cy="822961"/>
          </a:xfrm>
          <a:prstGeom prst="rect">
            <a:avLst/>
          </a:prstGeom>
          <a:noFill/>
          <a:ln>
            <a:noFill/>
          </a:ln>
        </p:spPr>
      </p:pic>
      <p:sp>
        <p:nvSpPr>
          <p:cNvPr id="1774" name="Google Shape;1774;p126"/>
          <p:cNvSpPr txBox="1"/>
          <p:nvPr/>
        </p:nvSpPr>
        <p:spPr>
          <a:xfrm>
            <a:off x="681392" y="805010"/>
            <a:ext cx="10405872" cy="1015663"/>
          </a:xfrm>
          <a:prstGeom prst="rect">
            <a:avLst/>
          </a:prstGeom>
          <a:solidFill>
            <a:srgbClr val="FFF2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Subtracting two single-bit binary values, Y, B-in  from a single-bit value X produces a difference bit  D  and a borrow out B-out bit. This is called full subtraction</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775" name="Google Shape;1775;p126"/>
          <p:cNvSpPr txBox="1"/>
          <p:nvPr/>
        </p:nvSpPr>
        <p:spPr>
          <a:xfrm>
            <a:off x="6006894" y="1903879"/>
            <a:ext cx="1898924" cy="36937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Difference  </a:t>
            </a:r>
            <a:r>
              <a:rPr lang="en-US" sz="1600">
                <a:solidFill>
                  <a:schemeClr val="dk1"/>
                </a:solidFill>
                <a:latin typeface="Arial"/>
                <a:ea typeface="Arial"/>
                <a:cs typeface="Arial"/>
                <a:sym typeface="Arial"/>
              </a:rPr>
              <a:t>D</a:t>
            </a:r>
            <a:endParaRPr sz="1800">
              <a:solidFill>
                <a:schemeClr val="dk1"/>
              </a:solidFill>
              <a:latin typeface="Arial"/>
              <a:ea typeface="Arial"/>
              <a:cs typeface="Arial"/>
              <a:sym typeface="Arial"/>
            </a:endParaRPr>
          </a:p>
        </p:txBody>
      </p:sp>
      <p:pic>
        <p:nvPicPr>
          <p:cNvPr id="1776" name="Google Shape;1776;p126"/>
          <p:cNvPicPr preferRelativeResize="0"/>
          <p:nvPr/>
        </p:nvPicPr>
        <p:blipFill rotWithShape="1">
          <a:blip r:embed="rId4">
            <a:alphaModFix/>
          </a:blip>
          <a:srcRect/>
          <a:stretch/>
        </p:blipFill>
        <p:spPr>
          <a:xfrm>
            <a:off x="5884328" y="2315811"/>
            <a:ext cx="3800475" cy="1200150"/>
          </a:xfrm>
          <a:prstGeom prst="rect">
            <a:avLst/>
          </a:prstGeom>
          <a:noFill/>
          <a:ln>
            <a:noFill/>
          </a:ln>
        </p:spPr>
      </p:pic>
      <p:pic>
        <p:nvPicPr>
          <p:cNvPr id="1777" name="Google Shape;1777;p126"/>
          <p:cNvPicPr preferRelativeResize="0"/>
          <p:nvPr/>
        </p:nvPicPr>
        <p:blipFill rotWithShape="1">
          <a:blip r:embed="rId5">
            <a:alphaModFix/>
          </a:blip>
          <a:srcRect/>
          <a:stretch/>
        </p:blipFill>
        <p:spPr>
          <a:xfrm>
            <a:off x="6303427" y="4842726"/>
            <a:ext cx="2962275" cy="1295400"/>
          </a:xfrm>
          <a:prstGeom prst="rect">
            <a:avLst/>
          </a:prstGeom>
          <a:noFill/>
          <a:ln>
            <a:noFill/>
          </a:ln>
        </p:spPr>
      </p:pic>
      <p:sp>
        <p:nvSpPr>
          <p:cNvPr id="1778" name="Google Shape;1778;p126"/>
          <p:cNvSpPr txBox="1"/>
          <p:nvPr/>
        </p:nvSpPr>
        <p:spPr>
          <a:xfrm>
            <a:off x="6810969" y="4444961"/>
            <a:ext cx="2607352" cy="372338"/>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Borrow out B-out</a:t>
            </a:r>
            <a:endParaRPr sz="1800">
              <a:solidFill>
                <a:schemeClr val="dk1"/>
              </a:solidFill>
              <a:latin typeface="Arial"/>
              <a:ea typeface="Arial"/>
              <a:cs typeface="Arial"/>
              <a:sym typeface="Arial"/>
            </a:endParaRPr>
          </a:p>
        </p:txBody>
      </p:sp>
      <p:sp>
        <p:nvSpPr>
          <p:cNvPr id="2" name="Date Placeholder 1"/>
          <p:cNvSpPr>
            <a:spLocks noGrp="1"/>
          </p:cNvSpPr>
          <p:nvPr>
            <p:ph type="dt" sz="half" idx="10"/>
          </p:nvPr>
        </p:nvSpPr>
        <p:spPr/>
        <p:txBody>
          <a:bodyPr/>
          <a:lstStyle/>
          <a:p>
            <a:fld id="{55C34856-29DE-4A33-8FB2-193FD5EDEF77}" type="datetime1">
              <a:rPr lang="en-US" smtClean="0"/>
              <a:t>9/12/2022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783"/>
        <p:cNvGrpSpPr/>
        <p:nvPr/>
      </p:nvGrpSpPr>
      <p:grpSpPr>
        <a:xfrm>
          <a:off x="0" y="0"/>
          <a:ext cx="0" cy="0"/>
          <a:chOff x="0" y="0"/>
          <a:chExt cx="0" cy="0"/>
        </a:xfrm>
      </p:grpSpPr>
      <p:sp>
        <p:nvSpPr>
          <p:cNvPr id="1784" name="Google Shape;1784;p127"/>
          <p:cNvSpPr txBox="1">
            <a:spLocks noGrp="1"/>
          </p:cNvSpPr>
          <p:nvPr>
            <p:ph type="title"/>
          </p:nvPr>
        </p:nvSpPr>
        <p:spPr>
          <a:xfrm>
            <a:off x="1506538" y="246050"/>
            <a:ext cx="7924800" cy="457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r>
              <a:rPr lang="en-US" sz="3200" b="1" dirty="0"/>
              <a:t>Full </a:t>
            </a:r>
            <a:r>
              <a:rPr lang="en-US" sz="3200" b="1" dirty="0" err="1"/>
              <a:t>Subtractor</a:t>
            </a:r>
            <a:r>
              <a:rPr lang="en-US" sz="3200" b="1" dirty="0"/>
              <a:t> Circuit Using AND-OR</a:t>
            </a:r>
            <a:endParaRPr sz="3200" dirty="0"/>
          </a:p>
        </p:txBody>
      </p:sp>
      <p:sp>
        <p:nvSpPr>
          <p:cNvPr id="1933" name="Google Shape;1933;p1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13</a:t>
            </a:fld>
            <a:endParaRPr/>
          </a:p>
        </p:txBody>
      </p:sp>
      <p:grpSp>
        <p:nvGrpSpPr>
          <p:cNvPr id="1785" name="Google Shape;1785;p127"/>
          <p:cNvGrpSpPr/>
          <p:nvPr/>
        </p:nvGrpSpPr>
        <p:grpSpPr>
          <a:xfrm>
            <a:off x="5390142" y="4089574"/>
            <a:ext cx="4326800" cy="1952625"/>
            <a:chOff x="2736" y="2473"/>
            <a:chExt cx="2026" cy="1152"/>
          </a:xfrm>
        </p:grpSpPr>
        <p:grpSp>
          <p:nvGrpSpPr>
            <p:cNvPr id="1786" name="Google Shape;1786;p127"/>
            <p:cNvGrpSpPr/>
            <p:nvPr/>
          </p:nvGrpSpPr>
          <p:grpSpPr>
            <a:xfrm>
              <a:off x="3787" y="2906"/>
              <a:ext cx="775" cy="255"/>
              <a:chOff x="2622" y="1821"/>
              <a:chExt cx="1034" cy="339"/>
            </a:xfrm>
          </p:grpSpPr>
          <p:cxnSp>
            <p:nvCxnSpPr>
              <p:cNvPr id="1787" name="Google Shape;1787;p127"/>
              <p:cNvCxnSpPr/>
              <p:nvPr/>
            </p:nvCxnSpPr>
            <p:spPr>
              <a:xfrm>
                <a:off x="2622" y="1855"/>
                <a:ext cx="313" cy="0"/>
              </a:xfrm>
              <a:prstGeom prst="straightConnector1">
                <a:avLst/>
              </a:prstGeom>
              <a:noFill/>
              <a:ln w="19050" cap="sq" cmpd="sng">
                <a:solidFill>
                  <a:schemeClr val="dk1"/>
                </a:solidFill>
                <a:prstDash val="solid"/>
                <a:round/>
                <a:headEnd type="none" w="sm" len="sm"/>
                <a:tailEnd type="none" w="sm" len="sm"/>
              </a:ln>
            </p:spPr>
          </p:cxnSp>
          <p:cxnSp>
            <p:nvCxnSpPr>
              <p:cNvPr id="1788" name="Google Shape;1788;p127"/>
              <p:cNvCxnSpPr/>
              <p:nvPr/>
            </p:nvCxnSpPr>
            <p:spPr>
              <a:xfrm>
                <a:off x="2622" y="2124"/>
                <a:ext cx="313" cy="0"/>
              </a:xfrm>
              <a:prstGeom prst="straightConnector1">
                <a:avLst/>
              </a:prstGeom>
              <a:noFill/>
              <a:ln w="19050" cap="sq" cmpd="sng">
                <a:solidFill>
                  <a:schemeClr val="dk1"/>
                </a:solidFill>
                <a:prstDash val="solid"/>
                <a:round/>
                <a:headEnd type="none" w="sm" len="sm"/>
                <a:tailEnd type="none" w="sm" len="sm"/>
              </a:ln>
            </p:spPr>
          </p:cxnSp>
          <p:cxnSp>
            <p:nvCxnSpPr>
              <p:cNvPr id="1789" name="Google Shape;1789;p127"/>
              <p:cNvCxnSpPr/>
              <p:nvPr/>
            </p:nvCxnSpPr>
            <p:spPr>
              <a:xfrm>
                <a:off x="3344" y="1978"/>
                <a:ext cx="312" cy="0"/>
              </a:xfrm>
              <a:prstGeom prst="straightConnector1">
                <a:avLst/>
              </a:prstGeom>
              <a:noFill/>
              <a:ln w="19050" cap="sq" cmpd="sng">
                <a:solidFill>
                  <a:schemeClr val="dk1"/>
                </a:solidFill>
                <a:prstDash val="solid"/>
                <a:round/>
                <a:headEnd type="none" w="sm" len="sm"/>
                <a:tailEnd type="none" w="sm" len="sm"/>
              </a:ln>
            </p:spPr>
          </p:cxnSp>
          <p:grpSp>
            <p:nvGrpSpPr>
              <p:cNvPr id="1790" name="Google Shape;1790;p127"/>
              <p:cNvGrpSpPr/>
              <p:nvPr/>
            </p:nvGrpSpPr>
            <p:grpSpPr>
              <a:xfrm>
                <a:off x="2921" y="1821"/>
                <a:ext cx="416" cy="339"/>
                <a:chOff x="6768" y="11808"/>
                <a:chExt cx="1008" cy="792"/>
              </a:xfrm>
            </p:grpSpPr>
            <p:sp>
              <p:nvSpPr>
                <p:cNvPr id="1791" name="Google Shape;1791;p127"/>
                <p:cNvSpPr/>
                <p:nvPr/>
              </p:nvSpPr>
              <p:spPr>
                <a:xfrm>
                  <a:off x="6768" y="11808"/>
                  <a:ext cx="144" cy="79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792" name="Google Shape;1792;p127"/>
                <p:cNvCxnSpPr/>
                <p:nvPr/>
              </p:nvCxnSpPr>
              <p:spPr>
                <a:xfrm>
                  <a:off x="6768" y="11808"/>
                  <a:ext cx="360" cy="0"/>
                </a:xfrm>
                <a:prstGeom prst="straightConnector1">
                  <a:avLst/>
                </a:prstGeom>
                <a:noFill/>
                <a:ln w="25400" cap="flat" cmpd="sng">
                  <a:solidFill>
                    <a:srgbClr val="000000"/>
                  </a:solidFill>
                  <a:prstDash val="solid"/>
                  <a:round/>
                  <a:headEnd type="none" w="sm" len="sm"/>
                  <a:tailEnd type="none" w="sm" len="sm"/>
                </a:ln>
              </p:spPr>
            </p:cxnSp>
            <p:cxnSp>
              <p:nvCxnSpPr>
                <p:cNvPr id="1793" name="Google Shape;1793;p127"/>
                <p:cNvCxnSpPr/>
                <p:nvPr/>
              </p:nvCxnSpPr>
              <p:spPr>
                <a:xfrm>
                  <a:off x="6768" y="12600"/>
                  <a:ext cx="360" cy="0"/>
                </a:xfrm>
                <a:prstGeom prst="straightConnector1">
                  <a:avLst/>
                </a:prstGeom>
                <a:noFill/>
                <a:ln w="25400" cap="flat" cmpd="sng">
                  <a:solidFill>
                    <a:srgbClr val="000000"/>
                  </a:solidFill>
                  <a:prstDash val="solid"/>
                  <a:round/>
                  <a:headEnd type="none" w="sm" len="sm"/>
                  <a:tailEnd type="none" w="sm" len="sm"/>
                </a:ln>
              </p:spPr>
            </p:cxnSp>
            <p:sp>
              <p:nvSpPr>
                <p:cNvPr id="1794" name="Google Shape;1794;p127"/>
                <p:cNvSpPr/>
                <p:nvPr/>
              </p:nvSpPr>
              <p:spPr>
                <a:xfrm>
                  <a:off x="7128" y="1180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795" name="Google Shape;1795;p127"/>
                <p:cNvSpPr/>
                <p:nvPr/>
              </p:nvSpPr>
              <p:spPr>
                <a:xfrm rot="10800000" flipH="1">
                  <a:off x="7128" y="1216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grpSp>
        <p:grpSp>
          <p:nvGrpSpPr>
            <p:cNvPr id="1796" name="Google Shape;1796;p127"/>
            <p:cNvGrpSpPr/>
            <p:nvPr/>
          </p:nvGrpSpPr>
          <p:grpSpPr>
            <a:xfrm>
              <a:off x="2987" y="2506"/>
              <a:ext cx="793" cy="316"/>
              <a:chOff x="2783" y="1440"/>
              <a:chExt cx="1057" cy="421"/>
            </a:xfrm>
          </p:grpSpPr>
          <p:sp>
            <p:nvSpPr>
              <p:cNvPr id="1797" name="Google Shape;1797;p127"/>
              <p:cNvSpPr/>
              <p:nvPr/>
            </p:nvSpPr>
            <p:spPr>
              <a:xfrm>
                <a:off x="3095" y="1440"/>
                <a:ext cx="417" cy="421"/>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798" name="Google Shape;1798;p127"/>
              <p:cNvCxnSpPr/>
              <p:nvPr/>
            </p:nvCxnSpPr>
            <p:spPr>
              <a:xfrm>
                <a:off x="2783" y="1500"/>
                <a:ext cx="312" cy="0"/>
              </a:xfrm>
              <a:prstGeom prst="straightConnector1">
                <a:avLst/>
              </a:prstGeom>
              <a:noFill/>
              <a:ln w="19050" cap="sq" cmpd="sng">
                <a:solidFill>
                  <a:schemeClr val="dk1"/>
                </a:solidFill>
                <a:prstDash val="solid"/>
                <a:round/>
                <a:headEnd type="none" w="sm" len="sm"/>
                <a:tailEnd type="none" w="sm" len="sm"/>
              </a:ln>
            </p:spPr>
          </p:cxnSp>
          <p:cxnSp>
            <p:nvCxnSpPr>
              <p:cNvPr id="1799" name="Google Shape;1799;p127"/>
              <p:cNvCxnSpPr/>
              <p:nvPr/>
            </p:nvCxnSpPr>
            <p:spPr>
              <a:xfrm>
                <a:off x="2783" y="1801"/>
                <a:ext cx="312" cy="0"/>
              </a:xfrm>
              <a:prstGeom prst="straightConnector1">
                <a:avLst/>
              </a:prstGeom>
              <a:noFill/>
              <a:ln w="19050" cap="sq" cmpd="sng">
                <a:solidFill>
                  <a:schemeClr val="dk1"/>
                </a:solidFill>
                <a:prstDash val="solid"/>
                <a:round/>
                <a:headEnd type="none" w="sm" len="sm"/>
                <a:tailEnd type="none" w="sm" len="sm"/>
              </a:ln>
            </p:spPr>
          </p:cxnSp>
          <p:cxnSp>
            <p:nvCxnSpPr>
              <p:cNvPr id="1800" name="Google Shape;1800;p127"/>
              <p:cNvCxnSpPr/>
              <p:nvPr/>
            </p:nvCxnSpPr>
            <p:spPr>
              <a:xfrm>
                <a:off x="3528" y="1638"/>
                <a:ext cx="312" cy="0"/>
              </a:xfrm>
              <a:prstGeom prst="straightConnector1">
                <a:avLst/>
              </a:prstGeom>
              <a:noFill/>
              <a:ln w="19050" cap="sq" cmpd="sng">
                <a:solidFill>
                  <a:schemeClr val="dk1"/>
                </a:solidFill>
                <a:prstDash val="solid"/>
                <a:round/>
                <a:headEnd type="none" w="sm" len="sm"/>
                <a:tailEnd type="none" w="sm" len="sm"/>
              </a:ln>
            </p:spPr>
          </p:cxnSp>
        </p:grpSp>
        <p:cxnSp>
          <p:nvCxnSpPr>
            <p:cNvPr id="1801" name="Google Shape;1801;p127"/>
            <p:cNvCxnSpPr/>
            <p:nvPr/>
          </p:nvCxnSpPr>
          <p:spPr>
            <a:xfrm>
              <a:off x="3779" y="2651"/>
              <a:ext cx="0" cy="288"/>
            </a:xfrm>
            <a:prstGeom prst="straightConnector1">
              <a:avLst/>
            </a:prstGeom>
            <a:noFill/>
            <a:ln w="19050" cap="flat" cmpd="sng">
              <a:solidFill>
                <a:schemeClr val="dk1"/>
              </a:solidFill>
              <a:prstDash val="solid"/>
              <a:round/>
              <a:headEnd type="none" w="sm" len="sm"/>
              <a:tailEnd type="none" w="sm" len="sm"/>
            </a:ln>
          </p:spPr>
        </p:cxnSp>
        <p:cxnSp>
          <p:nvCxnSpPr>
            <p:cNvPr id="1802" name="Google Shape;1802;p127"/>
            <p:cNvCxnSpPr/>
            <p:nvPr/>
          </p:nvCxnSpPr>
          <p:spPr>
            <a:xfrm>
              <a:off x="3788" y="3134"/>
              <a:ext cx="0" cy="288"/>
            </a:xfrm>
            <a:prstGeom prst="straightConnector1">
              <a:avLst/>
            </a:prstGeom>
            <a:noFill/>
            <a:ln w="19050" cap="flat" cmpd="sng">
              <a:solidFill>
                <a:schemeClr val="dk1"/>
              </a:solidFill>
              <a:prstDash val="solid"/>
              <a:round/>
              <a:headEnd type="none" w="sm" len="sm"/>
              <a:tailEnd type="none" w="sm" len="sm"/>
            </a:ln>
          </p:spPr>
        </p:cxnSp>
        <p:grpSp>
          <p:nvGrpSpPr>
            <p:cNvPr id="1803" name="Google Shape;1803;p127"/>
            <p:cNvGrpSpPr/>
            <p:nvPr/>
          </p:nvGrpSpPr>
          <p:grpSpPr>
            <a:xfrm>
              <a:off x="2996" y="3274"/>
              <a:ext cx="793" cy="316"/>
              <a:chOff x="2420" y="2968"/>
              <a:chExt cx="793" cy="316"/>
            </a:xfrm>
          </p:grpSpPr>
          <p:cxnSp>
            <p:nvCxnSpPr>
              <p:cNvPr id="1804" name="Google Shape;1804;p127"/>
              <p:cNvCxnSpPr/>
              <p:nvPr/>
            </p:nvCxnSpPr>
            <p:spPr>
              <a:xfrm>
                <a:off x="2979" y="3116"/>
                <a:ext cx="234" cy="0"/>
              </a:xfrm>
              <a:prstGeom prst="straightConnector1">
                <a:avLst/>
              </a:prstGeom>
              <a:noFill/>
              <a:ln w="19050" cap="sq" cmpd="sng">
                <a:solidFill>
                  <a:schemeClr val="dk1"/>
                </a:solidFill>
                <a:prstDash val="solid"/>
                <a:round/>
                <a:headEnd type="none" w="sm" len="sm"/>
                <a:tailEnd type="none" w="sm" len="sm"/>
              </a:ln>
            </p:spPr>
          </p:cxnSp>
          <p:sp>
            <p:nvSpPr>
              <p:cNvPr id="1805" name="Google Shape;1805;p127"/>
              <p:cNvSpPr/>
              <p:nvPr/>
            </p:nvSpPr>
            <p:spPr>
              <a:xfrm>
                <a:off x="2654" y="2968"/>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06" name="Google Shape;1806;p127"/>
              <p:cNvCxnSpPr/>
              <p:nvPr/>
            </p:nvCxnSpPr>
            <p:spPr>
              <a:xfrm>
                <a:off x="2420" y="3013"/>
                <a:ext cx="234" cy="0"/>
              </a:xfrm>
              <a:prstGeom prst="straightConnector1">
                <a:avLst/>
              </a:prstGeom>
              <a:noFill/>
              <a:ln w="19050" cap="sq" cmpd="sng">
                <a:solidFill>
                  <a:schemeClr val="dk1"/>
                </a:solidFill>
                <a:prstDash val="solid"/>
                <a:round/>
                <a:headEnd type="none" w="sm" len="sm"/>
                <a:tailEnd type="none" w="sm" len="sm"/>
              </a:ln>
            </p:spPr>
          </p:cxnSp>
          <p:cxnSp>
            <p:nvCxnSpPr>
              <p:cNvPr id="1807" name="Google Shape;1807;p127"/>
              <p:cNvCxnSpPr/>
              <p:nvPr/>
            </p:nvCxnSpPr>
            <p:spPr>
              <a:xfrm>
                <a:off x="2420" y="3239"/>
                <a:ext cx="234" cy="0"/>
              </a:xfrm>
              <a:prstGeom prst="straightConnector1">
                <a:avLst/>
              </a:prstGeom>
              <a:noFill/>
              <a:ln w="19050" cap="sq" cmpd="sng">
                <a:solidFill>
                  <a:schemeClr val="dk1"/>
                </a:solidFill>
                <a:prstDash val="solid"/>
                <a:round/>
                <a:headEnd type="none" w="sm" len="sm"/>
                <a:tailEnd type="none" w="sm" len="sm"/>
              </a:ln>
            </p:spPr>
          </p:cxnSp>
        </p:grpSp>
        <p:sp>
          <p:nvSpPr>
            <p:cNvPr id="1808" name="Google Shape;1808;p127"/>
            <p:cNvSpPr txBox="1"/>
            <p:nvPr/>
          </p:nvSpPr>
          <p:spPr>
            <a:xfrm>
              <a:off x="3539" y="2494"/>
              <a:ext cx="238" cy="1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X’Y</a:t>
              </a:r>
              <a:endParaRPr sz="1800">
                <a:solidFill>
                  <a:schemeClr val="dk1"/>
                </a:solidFill>
                <a:latin typeface="Arial"/>
                <a:ea typeface="Arial"/>
                <a:cs typeface="Arial"/>
                <a:sym typeface="Arial"/>
              </a:endParaRPr>
            </a:p>
          </p:txBody>
        </p:sp>
        <p:sp>
          <p:nvSpPr>
            <p:cNvPr id="1809" name="Google Shape;1809;p127"/>
            <p:cNvSpPr txBox="1"/>
            <p:nvPr/>
          </p:nvSpPr>
          <p:spPr>
            <a:xfrm>
              <a:off x="3527" y="3451"/>
              <a:ext cx="318" cy="1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YB-in</a:t>
              </a:r>
              <a:endParaRPr sz="1800">
                <a:solidFill>
                  <a:schemeClr val="dk1"/>
                </a:solidFill>
                <a:latin typeface="Arial"/>
                <a:ea typeface="Arial"/>
                <a:cs typeface="Arial"/>
                <a:sym typeface="Arial"/>
              </a:endParaRPr>
            </a:p>
          </p:txBody>
        </p:sp>
        <p:sp>
          <p:nvSpPr>
            <p:cNvPr id="1810" name="Google Shape;1810;p127"/>
            <p:cNvSpPr txBox="1"/>
            <p:nvPr/>
          </p:nvSpPr>
          <p:spPr>
            <a:xfrm>
              <a:off x="4340" y="3099"/>
              <a:ext cx="422"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B-out</a:t>
              </a:r>
              <a:endParaRPr sz="1800">
                <a:solidFill>
                  <a:schemeClr val="dk1"/>
                </a:solidFill>
                <a:latin typeface="Arial"/>
                <a:ea typeface="Arial"/>
                <a:cs typeface="Arial"/>
                <a:sym typeface="Arial"/>
              </a:endParaRPr>
            </a:p>
          </p:txBody>
        </p:sp>
        <p:grpSp>
          <p:nvGrpSpPr>
            <p:cNvPr id="1811" name="Google Shape;1811;p127"/>
            <p:cNvGrpSpPr/>
            <p:nvPr/>
          </p:nvGrpSpPr>
          <p:grpSpPr>
            <a:xfrm>
              <a:off x="2979" y="2899"/>
              <a:ext cx="793" cy="316"/>
              <a:chOff x="2420" y="2968"/>
              <a:chExt cx="793" cy="316"/>
            </a:xfrm>
          </p:grpSpPr>
          <p:cxnSp>
            <p:nvCxnSpPr>
              <p:cNvPr id="1812" name="Google Shape;1812;p127"/>
              <p:cNvCxnSpPr/>
              <p:nvPr/>
            </p:nvCxnSpPr>
            <p:spPr>
              <a:xfrm>
                <a:off x="2979" y="3116"/>
                <a:ext cx="234" cy="0"/>
              </a:xfrm>
              <a:prstGeom prst="straightConnector1">
                <a:avLst/>
              </a:prstGeom>
              <a:noFill/>
              <a:ln w="19050" cap="sq" cmpd="sng">
                <a:solidFill>
                  <a:schemeClr val="dk1"/>
                </a:solidFill>
                <a:prstDash val="solid"/>
                <a:round/>
                <a:headEnd type="none" w="sm" len="sm"/>
                <a:tailEnd type="none" w="sm" len="sm"/>
              </a:ln>
            </p:spPr>
          </p:cxnSp>
          <p:sp>
            <p:nvSpPr>
              <p:cNvPr id="1813" name="Google Shape;1813;p127"/>
              <p:cNvSpPr/>
              <p:nvPr/>
            </p:nvSpPr>
            <p:spPr>
              <a:xfrm>
                <a:off x="2654" y="2968"/>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14" name="Google Shape;1814;p127"/>
              <p:cNvCxnSpPr/>
              <p:nvPr/>
            </p:nvCxnSpPr>
            <p:spPr>
              <a:xfrm>
                <a:off x="2420" y="3013"/>
                <a:ext cx="234" cy="0"/>
              </a:xfrm>
              <a:prstGeom prst="straightConnector1">
                <a:avLst/>
              </a:prstGeom>
              <a:noFill/>
              <a:ln w="19050" cap="sq" cmpd="sng">
                <a:solidFill>
                  <a:schemeClr val="dk1"/>
                </a:solidFill>
                <a:prstDash val="solid"/>
                <a:round/>
                <a:headEnd type="none" w="sm" len="sm"/>
                <a:tailEnd type="none" w="sm" len="sm"/>
              </a:ln>
            </p:spPr>
          </p:cxnSp>
          <p:cxnSp>
            <p:nvCxnSpPr>
              <p:cNvPr id="1815" name="Google Shape;1815;p127"/>
              <p:cNvCxnSpPr/>
              <p:nvPr/>
            </p:nvCxnSpPr>
            <p:spPr>
              <a:xfrm>
                <a:off x="2420" y="3239"/>
                <a:ext cx="234" cy="0"/>
              </a:xfrm>
              <a:prstGeom prst="straightConnector1">
                <a:avLst/>
              </a:prstGeom>
              <a:noFill/>
              <a:ln w="19050" cap="sq" cmpd="sng">
                <a:solidFill>
                  <a:schemeClr val="dk1"/>
                </a:solidFill>
                <a:prstDash val="solid"/>
                <a:round/>
                <a:headEnd type="none" w="sm" len="sm"/>
                <a:tailEnd type="none" w="sm" len="sm"/>
              </a:ln>
            </p:spPr>
          </p:cxnSp>
        </p:grpSp>
        <p:cxnSp>
          <p:nvCxnSpPr>
            <p:cNvPr id="1816" name="Google Shape;1816;p127"/>
            <p:cNvCxnSpPr/>
            <p:nvPr/>
          </p:nvCxnSpPr>
          <p:spPr>
            <a:xfrm>
              <a:off x="3621" y="3048"/>
              <a:ext cx="432" cy="0"/>
            </a:xfrm>
            <a:prstGeom prst="straightConnector1">
              <a:avLst/>
            </a:prstGeom>
            <a:noFill/>
            <a:ln w="19050" cap="flat" cmpd="sng">
              <a:solidFill>
                <a:schemeClr val="dk1"/>
              </a:solidFill>
              <a:prstDash val="solid"/>
              <a:round/>
              <a:headEnd type="none" w="sm" len="sm"/>
              <a:tailEnd type="none" w="sm" len="sm"/>
            </a:ln>
          </p:spPr>
        </p:cxnSp>
        <p:sp>
          <p:nvSpPr>
            <p:cNvPr id="1817" name="Google Shape;1817;p127"/>
            <p:cNvSpPr txBox="1"/>
            <p:nvPr/>
          </p:nvSpPr>
          <p:spPr>
            <a:xfrm>
              <a:off x="3496" y="2896"/>
              <a:ext cx="345" cy="1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X’B-in</a:t>
              </a:r>
              <a:endParaRPr sz="1800">
                <a:solidFill>
                  <a:schemeClr val="dk1"/>
                </a:solidFill>
                <a:latin typeface="Arial"/>
                <a:ea typeface="Arial"/>
                <a:cs typeface="Arial"/>
                <a:sym typeface="Arial"/>
              </a:endParaRPr>
            </a:p>
          </p:txBody>
        </p:sp>
        <p:sp>
          <p:nvSpPr>
            <p:cNvPr id="1818" name="Google Shape;1818;p127"/>
            <p:cNvSpPr/>
            <p:nvPr/>
          </p:nvSpPr>
          <p:spPr>
            <a:xfrm>
              <a:off x="2817" y="2473"/>
              <a:ext cx="17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819" name="Google Shape;1819;p127"/>
            <p:cNvSpPr/>
            <p:nvPr/>
          </p:nvSpPr>
          <p:spPr>
            <a:xfrm>
              <a:off x="2813" y="2861"/>
              <a:ext cx="17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820" name="Google Shape;1820;p127"/>
            <p:cNvSpPr/>
            <p:nvPr/>
          </p:nvSpPr>
          <p:spPr>
            <a:xfrm>
              <a:off x="2835" y="2691"/>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821" name="Google Shape;1821;p127"/>
            <p:cNvSpPr/>
            <p:nvPr/>
          </p:nvSpPr>
          <p:spPr>
            <a:xfrm>
              <a:off x="2736" y="3079"/>
              <a:ext cx="24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sp>
          <p:nvSpPr>
            <p:cNvPr id="1822" name="Google Shape;1822;p127"/>
            <p:cNvSpPr/>
            <p:nvPr/>
          </p:nvSpPr>
          <p:spPr>
            <a:xfrm>
              <a:off x="2859" y="3231"/>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823" name="Google Shape;1823;p127"/>
            <p:cNvSpPr/>
            <p:nvPr/>
          </p:nvSpPr>
          <p:spPr>
            <a:xfrm>
              <a:off x="2757" y="3455"/>
              <a:ext cx="24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grpSp>
      <p:grpSp>
        <p:nvGrpSpPr>
          <p:cNvPr id="1824" name="Google Shape;1824;p127"/>
          <p:cNvGrpSpPr/>
          <p:nvPr/>
        </p:nvGrpSpPr>
        <p:grpSpPr>
          <a:xfrm>
            <a:off x="576842" y="1980269"/>
            <a:ext cx="1902414" cy="682854"/>
            <a:chOff x="624" y="1008"/>
            <a:chExt cx="1029" cy="365"/>
          </a:xfrm>
        </p:grpSpPr>
        <p:sp>
          <p:nvSpPr>
            <p:cNvPr id="1825" name="Google Shape;1825;p127"/>
            <p:cNvSpPr txBox="1"/>
            <p:nvPr/>
          </p:nvSpPr>
          <p:spPr>
            <a:xfrm>
              <a:off x="624" y="1152"/>
              <a:ext cx="179"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grpSp>
          <p:nvGrpSpPr>
            <p:cNvPr id="1826" name="Google Shape;1826;p127"/>
            <p:cNvGrpSpPr/>
            <p:nvPr/>
          </p:nvGrpSpPr>
          <p:grpSpPr>
            <a:xfrm>
              <a:off x="864" y="1104"/>
              <a:ext cx="622" cy="269"/>
              <a:chOff x="864" y="1104"/>
              <a:chExt cx="622" cy="269"/>
            </a:xfrm>
          </p:grpSpPr>
          <p:grpSp>
            <p:nvGrpSpPr>
              <p:cNvPr id="1827" name="Google Shape;1827;p127"/>
              <p:cNvGrpSpPr/>
              <p:nvPr/>
            </p:nvGrpSpPr>
            <p:grpSpPr>
              <a:xfrm>
                <a:off x="864" y="1157"/>
                <a:ext cx="617" cy="216"/>
                <a:chOff x="1111" y="1248"/>
                <a:chExt cx="823" cy="288"/>
              </a:xfrm>
            </p:grpSpPr>
            <p:sp>
              <p:nvSpPr>
                <p:cNvPr id="1828" name="Google Shape;1828;p127"/>
                <p:cNvSpPr/>
                <p:nvPr/>
              </p:nvSpPr>
              <p:spPr>
                <a:xfrm rot="-5400000">
                  <a:off x="1352" y="1281"/>
                  <a:ext cx="288" cy="221"/>
                </a:xfrm>
                <a:prstGeom prst="flowChartMerge">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829" name="Google Shape;1829;p127"/>
                <p:cNvSpPr/>
                <p:nvPr/>
              </p:nvSpPr>
              <p:spPr>
                <a:xfrm>
                  <a:off x="1613" y="1352"/>
                  <a:ext cx="80" cy="68"/>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30" name="Google Shape;1830;p127"/>
                <p:cNvCxnSpPr/>
                <p:nvPr/>
              </p:nvCxnSpPr>
              <p:spPr>
                <a:xfrm>
                  <a:off x="1111" y="1392"/>
                  <a:ext cx="264" cy="2"/>
                </a:xfrm>
                <a:prstGeom prst="straightConnector1">
                  <a:avLst/>
                </a:prstGeom>
                <a:noFill/>
                <a:ln w="19050" cap="sq" cmpd="sng">
                  <a:solidFill>
                    <a:schemeClr val="dk1"/>
                  </a:solidFill>
                  <a:prstDash val="solid"/>
                  <a:round/>
                  <a:headEnd type="none" w="sm" len="sm"/>
                  <a:tailEnd type="none" w="sm" len="sm"/>
                </a:ln>
              </p:spPr>
            </p:cxnSp>
            <p:cxnSp>
              <p:nvCxnSpPr>
                <p:cNvPr id="1831" name="Google Shape;1831;p127"/>
                <p:cNvCxnSpPr/>
                <p:nvPr/>
              </p:nvCxnSpPr>
              <p:spPr>
                <a:xfrm>
                  <a:off x="1708" y="1392"/>
                  <a:ext cx="226" cy="0"/>
                </a:xfrm>
                <a:prstGeom prst="straightConnector1">
                  <a:avLst/>
                </a:prstGeom>
                <a:noFill/>
                <a:ln w="19050" cap="sq" cmpd="sng">
                  <a:solidFill>
                    <a:schemeClr val="dk1"/>
                  </a:solidFill>
                  <a:prstDash val="solid"/>
                  <a:round/>
                  <a:headEnd type="none" w="sm" len="sm"/>
                  <a:tailEnd type="none" w="sm" len="sm"/>
                </a:ln>
              </p:spPr>
            </p:cxnSp>
          </p:grpSp>
          <p:cxnSp>
            <p:nvCxnSpPr>
              <p:cNvPr id="1832" name="Google Shape;1832;p127"/>
              <p:cNvCxnSpPr/>
              <p:nvPr/>
            </p:nvCxnSpPr>
            <p:spPr>
              <a:xfrm rot="10800000">
                <a:off x="960" y="1104"/>
                <a:ext cx="0" cy="156"/>
              </a:xfrm>
              <a:prstGeom prst="straightConnector1">
                <a:avLst/>
              </a:prstGeom>
              <a:noFill/>
              <a:ln w="19050" cap="flat" cmpd="sng">
                <a:solidFill>
                  <a:schemeClr val="dk1"/>
                </a:solidFill>
                <a:prstDash val="solid"/>
                <a:round/>
                <a:headEnd type="none" w="sm" len="sm"/>
                <a:tailEnd type="none" w="sm" len="sm"/>
              </a:ln>
            </p:spPr>
          </p:cxnSp>
          <p:cxnSp>
            <p:nvCxnSpPr>
              <p:cNvPr id="1833" name="Google Shape;1833;p127"/>
              <p:cNvCxnSpPr/>
              <p:nvPr/>
            </p:nvCxnSpPr>
            <p:spPr>
              <a:xfrm>
                <a:off x="958" y="1106"/>
                <a:ext cx="528" cy="0"/>
              </a:xfrm>
              <a:prstGeom prst="straightConnector1">
                <a:avLst/>
              </a:prstGeom>
              <a:noFill/>
              <a:ln w="19050" cap="flat" cmpd="sng">
                <a:solidFill>
                  <a:schemeClr val="dk1"/>
                </a:solidFill>
                <a:prstDash val="solid"/>
                <a:round/>
                <a:headEnd type="none" w="sm" len="sm"/>
                <a:tailEnd type="none" w="sm" len="sm"/>
              </a:ln>
            </p:spPr>
          </p:cxnSp>
        </p:grpSp>
        <p:sp>
          <p:nvSpPr>
            <p:cNvPr id="1834" name="Google Shape;1834;p127"/>
            <p:cNvSpPr txBox="1"/>
            <p:nvPr/>
          </p:nvSpPr>
          <p:spPr>
            <a:xfrm>
              <a:off x="1440" y="1152"/>
              <a:ext cx="21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sp>
          <p:nvSpPr>
            <p:cNvPr id="1835" name="Google Shape;1835;p127"/>
            <p:cNvSpPr txBox="1"/>
            <p:nvPr/>
          </p:nvSpPr>
          <p:spPr>
            <a:xfrm>
              <a:off x="1460" y="1008"/>
              <a:ext cx="179"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grpSp>
      <p:grpSp>
        <p:nvGrpSpPr>
          <p:cNvPr id="1836" name="Google Shape;1836;p127"/>
          <p:cNvGrpSpPr/>
          <p:nvPr/>
        </p:nvGrpSpPr>
        <p:grpSpPr>
          <a:xfrm>
            <a:off x="605253" y="1073801"/>
            <a:ext cx="1835447" cy="778135"/>
            <a:chOff x="624" y="1008"/>
            <a:chExt cx="1030" cy="365"/>
          </a:xfrm>
        </p:grpSpPr>
        <p:sp>
          <p:nvSpPr>
            <p:cNvPr id="1837" name="Google Shape;1837;p127"/>
            <p:cNvSpPr txBox="1"/>
            <p:nvPr/>
          </p:nvSpPr>
          <p:spPr>
            <a:xfrm>
              <a:off x="624" y="1152"/>
              <a:ext cx="18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grpSp>
          <p:nvGrpSpPr>
            <p:cNvPr id="1838" name="Google Shape;1838;p127"/>
            <p:cNvGrpSpPr/>
            <p:nvPr/>
          </p:nvGrpSpPr>
          <p:grpSpPr>
            <a:xfrm>
              <a:off x="864" y="1104"/>
              <a:ext cx="622" cy="269"/>
              <a:chOff x="864" y="1104"/>
              <a:chExt cx="622" cy="269"/>
            </a:xfrm>
          </p:grpSpPr>
          <p:grpSp>
            <p:nvGrpSpPr>
              <p:cNvPr id="1839" name="Google Shape;1839;p127"/>
              <p:cNvGrpSpPr/>
              <p:nvPr/>
            </p:nvGrpSpPr>
            <p:grpSpPr>
              <a:xfrm>
                <a:off x="864" y="1157"/>
                <a:ext cx="617" cy="216"/>
                <a:chOff x="1111" y="1248"/>
                <a:chExt cx="823" cy="288"/>
              </a:xfrm>
            </p:grpSpPr>
            <p:sp>
              <p:nvSpPr>
                <p:cNvPr id="1840" name="Google Shape;1840;p127"/>
                <p:cNvSpPr/>
                <p:nvPr/>
              </p:nvSpPr>
              <p:spPr>
                <a:xfrm rot="-5400000">
                  <a:off x="1352" y="1281"/>
                  <a:ext cx="288" cy="221"/>
                </a:xfrm>
                <a:prstGeom prst="flowChartMerge">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841" name="Google Shape;1841;p127"/>
                <p:cNvSpPr/>
                <p:nvPr/>
              </p:nvSpPr>
              <p:spPr>
                <a:xfrm>
                  <a:off x="1613" y="1352"/>
                  <a:ext cx="80" cy="68"/>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42" name="Google Shape;1842;p127"/>
                <p:cNvCxnSpPr/>
                <p:nvPr/>
              </p:nvCxnSpPr>
              <p:spPr>
                <a:xfrm>
                  <a:off x="1111" y="1392"/>
                  <a:ext cx="264" cy="2"/>
                </a:xfrm>
                <a:prstGeom prst="straightConnector1">
                  <a:avLst/>
                </a:prstGeom>
                <a:noFill/>
                <a:ln w="19050" cap="sq" cmpd="sng">
                  <a:solidFill>
                    <a:schemeClr val="dk1"/>
                  </a:solidFill>
                  <a:prstDash val="solid"/>
                  <a:round/>
                  <a:headEnd type="none" w="sm" len="sm"/>
                  <a:tailEnd type="none" w="sm" len="sm"/>
                </a:ln>
              </p:spPr>
            </p:cxnSp>
            <p:cxnSp>
              <p:nvCxnSpPr>
                <p:cNvPr id="1843" name="Google Shape;1843;p127"/>
                <p:cNvCxnSpPr/>
                <p:nvPr/>
              </p:nvCxnSpPr>
              <p:spPr>
                <a:xfrm>
                  <a:off x="1708" y="1392"/>
                  <a:ext cx="226" cy="0"/>
                </a:xfrm>
                <a:prstGeom prst="straightConnector1">
                  <a:avLst/>
                </a:prstGeom>
                <a:noFill/>
                <a:ln w="19050" cap="sq" cmpd="sng">
                  <a:solidFill>
                    <a:schemeClr val="dk1"/>
                  </a:solidFill>
                  <a:prstDash val="solid"/>
                  <a:round/>
                  <a:headEnd type="none" w="sm" len="sm"/>
                  <a:tailEnd type="none" w="sm" len="sm"/>
                </a:ln>
              </p:spPr>
            </p:cxnSp>
          </p:grpSp>
          <p:cxnSp>
            <p:nvCxnSpPr>
              <p:cNvPr id="1844" name="Google Shape;1844;p127"/>
              <p:cNvCxnSpPr/>
              <p:nvPr/>
            </p:nvCxnSpPr>
            <p:spPr>
              <a:xfrm rot="10800000">
                <a:off x="960" y="1104"/>
                <a:ext cx="0" cy="156"/>
              </a:xfrm>
              <a:prstGeom prst="straightConnector1">
                <a:avLst/>
              </a:prstGeom>
              <a:noFill/>
              <a:ln w="19050" cap="flat" cmpd="sng">
                <a:solidFill>
                  <a:schemeClr val="dk1"/>
                </a:solidFill>
                <a:prstDash val="solid"/>
                <a:round/>
                <a:headEnd type="none" w="sm" len="sm"/>
                <a:tailEnd type="none" w="sm" len="sm"/>
              </a:ln>
            </p:spPr>
          </p:cxnSp>
          <p:cxnSp>
            <p:nvCxnSpPr>
              <p:cNvPr id="1845" name="Google Shape;1845;p127"/>
              <p:cNvCxnSpPr/>
              <p:nvPr/>
            </p:nvCxnSpPr>
            <p:spPr>
              <a:xfrm>
                <a:off x="958" y="1106"/>
                <a:ext cx="528" cy="0"/>
              </a:xfrm>
              <a:prstGeom prst="straightConnector1">
                <a:avLst/>
              </a:prstGeom>
              <a:noFill/>
              <a:ln w="19050" cap="flat" cmpd="sng">
                <a:solidFill>
                  <a:schemeClr val="dk1"/>
                </a:solidFill>
                <a:prstDash val="solid"/>
                <a:round/>
                <a:headEnd type="none" w="sm" len="sm"/>
                <a:tailEnd type="none" w="sm" len="sm"/>
              </a:ln>
            </p:spPr>
          </p:cxnSp>
        </p:grpSp>
        <p:sp>
          <p:nvSpPr>
            <p:cNvPr id="1846" name="Google Shape;1846;p127"/>
            <p:cNvSpPr txBox="1"/>
            <p:nvPr/>
          </p:nvSpPr>
          <p:spPr>
            <a:xfrm>
              <a:off x="1440" y="1152"/>
              <a:ext cx="214"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sp>
          <p:nvSpPr>
            <p:cNvPr id="1847" name="Google Shape;1847;p127"/>
            <p:cNvSpPr txBox="1"/>
            <p:nvPr/>
          </p:nvSpPr>
          <p:spPr>
            <a:xfrm>
              <a:off x="1460" y="1008"/>
              <a:ext cx="18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grpSp>
      <p:grpSp>
        <p:nvGrpSpPr>
          <p:cNvPr id="1848" name="Google Shape;1848;p127"/>
          <p:cNvGrpSpPr/>
          <p:nvPr/>
        </p:nvGrpSpPr>
        <p:grpSpPr>
          <a:xfrm>
            <a:off x="272060" y="2838960"/>
            <a:ext cx="2563881" cy="762604"/>
            <a:chOff x="430" y="1459"/>
            <a:chExt cx="1301" cy="365"/>
          </a:xfrm>
        </p:grpSpPr>
        <p:sp>
          <p:nvSpPr>
            <p:cNvPr id="1849" name="Google Shape;1849;p127"/>
            <p:cNvSpPr txBox="1"/>
            <p:nvPr/>
          </p:nvSpPr>
          <p:spPr>
            <a:xfrm>
              <a:off x="430" y="1591"/>
              <a:ext cx="32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B-in</a:t>
              </a:r>
              <a:endParaRPr sz="1800">
                <a:solidFill>
                  <a:schemeClr val="dk1"/>
                </a:solidFill>
                <a:latin typeface="Arial"/>
                <a:ea typeface="Arial"/>
                <a:cs typeface="Arial"/>
                <a:sym typeface="Arial"/>
              </a:endParaRPr>
            </a:p>
          </p:txBody>
        </p:sp>
        <p:grpSp>
          <p:nvGrpSpPr>
            <p:cNvPr id="1850" name="Google Shape;1850;p127"/>
            <p:cNvGrpSpPr/>
            <p:nvPr/>
          </p:nvGrpSpPr>
          <p:grpSpPr>
            <a:xfrm>
              <a:off x="799" y="1459"/>
              <a:ext cx="932" cy="365"/>
              <a:chOff x="768" y="1459"/>
              <a:chExt cx="932" cy="365"/>
            </a:xfrm>
          </p:grpSpPr>
          <p:grpSp>
            <p:nvGrpSpPr>
              <p:cNvPr id="1851" name="Google Shape;1851;p127"/>
              <p:cNvGrpSpPr/>
              <p:nvPr/>
            </p:nvGrpSpPr>
            <p:grpSpPr>
              <a:xfrm>
                <a:off x="768" y="1555"/>
                <a:ext cx="622" cy="269"/>
                <a:chOff x="864" y="1104"/>
                <a:chExt cx="622" cy="269"/>
              </a:xfrm>
            </p:grpSpPr>
            <p:grpSp>
              <p:nvGrpSpPr>
                <p:cNvPr id="1852" name="Google Shape;1852;p127"/>
                <p:cNvGrpSpPr/>
                <p:nvPr/>
              </p:nvGrpSpPr>
              <p:grpSpPr>
                <a:xfrm>
                  <a:off x="864" y="1157"/>
                  <a:ext cx="617" cy="216"/>
                  <a:chOff x="1111" y="1248"/>
                  <a:chExt cx="823" cy="288"/>
                </a:xfrm>
              </p:grpSpPr>
              <p:sp>
                <p:nvSpPr>
                  <p:cNvPr id="1853" name="Google Shape;1853;p127"/>
                  <p:cNvSpPr/>
                  <p:nvPr/>
                </p:nvSpPr>
                <p:spPr>
                  <a:xfrm rot="-5400000">
                    <a:off x="1352" y="1281"/>
                    <a:ext cx="288" cy="221"/>
                  </a:xfrm>
                  <a:prstGeom prst="flowChartMerge">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854" name="Google Shape;1854;p127"/>
                  <p:cNvSpPr/>
                  <p:nvPr/>
                </p:nvSpPr>
                <p:spPr>
                  <a:xfrm>
                    <a:off x="1613" y="1352"/>
                    <a:ext cx="80" cy="68"/>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55" name="Google Shape;1855;p127"/>
                  <p:cNvCxnSpPr/>
                  <p:nvPr/>
                </p:nvCxnSpPr>
                <p:spPr>
                  <a:xfrm>
                    <a:off x="1111" y="1392"/>
                    <a:ext cx="264" cy="2"/>
                  </a:xfrm>
                  <a:prstGeom prst="straightConnector1">
                    <a:avLst/>
                  </a:prstGeom>
                  <a:noFill/>
                  <a:ln w="19050" cap="sq" cmpd="sng">
                    <a:solidFill>
                      <a:schemeClr val="dk1"/>
                    </a:solidFill>
                    <a:prstDash val="solid"/>
                    <a:round/>
                    <a:headEnd type="none" w="sm" len="sm"/>
                    <a:tailEnd type="none" w="sm" len="sm"/>
                  </a:ln>
                </p:spPr>
              </p:cxnSp>
              <p:cxnSp>
                <p:nvCxnSpPr>
                  <p:cNvPr id="1856" name="Google Shape;1856;p127"/>
                  <p:cNvCxnSpPr/>
                  <p:nvPr/>
                </p:nvCxnSpPr>
                <p:spPr>
                  <a:xfrm>
                    <a:off x="1708" y="1392"/>
                    <a:ext cx="226" cy="0"/>
                  </a:xfrm>
                  <a:prstGeom prst="straightConnector1">
                    <a:avLst/>
                  </a:prstGeom>
                  <a:noFill/>
                  <a:ln w="19050" cap="sq" cmpd="sng">
                    <a:solidFill>
                      <a:schemeClr val="dk1"/>
                    </a:solidFill>
                    <a:prstDash val="solid"/>
                    <a:round/>
                    <a:headEnd type="none" w="sm" len="sm"/>
                    <a:tailEnd type="none" w="sm" len="sm"/>
                  </a:ln>
                </p:spPr>
              </p:cxnSp>
            </p:grpSp>
            <p:cxnSp>
              <p:nvCxnSpPr>
                <p:cNvPr id="1857" name="Google Shape;1857;p127"/>
                <p:cNvCxnSpPr/>
                <p:nvPr/>
              </p:nvCxnSpPr>
              <p:spPr>
                <a:xfrm rot="10800000">
                  <a:off x="960" y="1104"/>
                  <a:ext cx="0" cy="156"/>
                </a:xfrm>
                <a:prstGeom prst="straightConnector1">
                  <a:avLst/>
                </a:prstGeom>
                <a:noFill/>
                <a:ln w="19050" cap="flat" cmpd="sng">
                  <a:solidFill>
                    <a:schemeClr val="dk1"/>
                  </a:solidFill>
                  <a:prstDash val="solid"/>
                  <a:round/>
                  <a:headEnd type="none" w="sm" len="sm"/>
                  <a:tailEnd type="none" w="sm" len="sm"/>
                </a:ln>
              </p:spPr>
            </p:cxnSp>
            <p:cxnSp>
              <p:nvCxnSpPr>
                <p:cNvPr id="1858" name="Google Shape;1858;p127"/>
                <p:cNvCxnSpPr/>
                <p:nvPr/>
              </p:nvCxnSpPr>
              <p:spPr>
                <a:xfrm>
                  <a:off x="958" y="1106"/>
                  <a:ext cx="528" cy="0"/>
                </a:xfrm>
                <a:prstGeom prst="straightConnector1">
                  <a:avLst/>
                </a:prstGeom>
                <a:noFill/>
                <a:ln w="19050" cap="flat" cmpd="sng">
                  <a:solidFill>
                    <a:schemeClr val="dk1"/>
                  </a:solidFill>
                  <a:prstDash val="solid"/>
                  <a:round/>
                  <a:headEnd type="none" w="sm" len="sm"/>
                  <a:tailEnd type="none" w="sm" len="sm"/>
                </a:ln>
              </p:spPr>
            </p:cxnSp>
          </p:grpSp>
          <p:sp>
            <p:nvSpPr>
              <p:cNvPr id="1859" name="Google Shape;1859;p127"/>
              <p:cNvSpPr txBox="1"/>
              <p:nvPr/>
            </p:nvSpPr>
            <p:spPr>
              <a:xfrm>
                <a:off x="1344" y="1603"/>
                <a:ext cx="356"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B-in’</a:t>
                </a:r>
                <a:endParaRPr sz="1800">
                  <a:solidFill>
                    <a:schemeClr val="dk1"/>
                  </a:solidFill>
                  <a:latin typeface="Arial"/>
                  <a:ea typeface="Arial"/>
                  <a:cs typeface="Arial"/>
                  <a:sym typeface="Arial"/>
                </a:endParaRPr>
              </a:p>
            </p:txBody>
          </p:sp>
          <p:sp>
            <p:nvSpPr>
              <p:cNvPr id="1860" name="Google Shape;1860;p127"/>
              <p:cNvSpPr txBox="1"/>
              <p:nvPr/>
            </p:nvSpPr>
            <p:spPr>
              <a:xfrm>
                <a:off x="1364" y="1459"/>
                <a:ext cx="32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B-in</a:t>
                </a:r>
                <a:endParaRPr sz="1800">
                  <a:solidFill>
                    <a:schemeClr val="dk1"/>
                  </a:solidFill>
                  <a:latin typeface="Arial"/>
                  <a:ea typeface="Arial"/>
                  <a:cs typeface="Arial"/>
                  <a:sym typeface="Arial"/>
                </a:endParaRPr>
              </a:p>
            </p:txBody>
          </p:sp>
        </p:grpSp>
      </p:grpSp>
      <p:grpSp>
        <p:nvGrpSpPr>
          <p:cNvPr id="1861" name="Google Shape;1861;p127"/>
          <p:cNvGrpSpPr/>
          <p:nvPr/>
        </p:nvGrpSpPr>
        <p:grpSpPr>
          <a:xfrm>
            <a:off x="3336622" y="1164703"/>
            <a:ext cx="4446118" cy="2427288"/>
            <a:chOff x="2752" y="676"/>
            <a:chExt cx="2401" cy="1529"/>
          </a:xfrm>
        </p:grpSpPr>
        <p:cxnSp>
          <p:nvCxnSpPr>
            <p:cNvPr id="1862" name="Google Shape;1862;p127"/>
            <p:cNvCxnSpPr/>
            <p:nvPr/>
          </p:nvCxnSpPr>
          <p:spPr>
            <a:xfrm>
              <a:off x="3804" y="1132"/>
              <a:ext cx="235" cy="0"/>
            </a:xfrm>
            <a:prstGeom prst="straightConnector1">
              <a:avLst/>
            </a:prstGeom>
            <a:noFill/>
            <a:ln w="19050" cap="sq" cmpd="sng">
              <a:solidFill>
                <a:schemeClr val="dk1"/>
              </a:solidFill>
              <a:prstDash val="solid"/>
              <a:round/>
              <a:headEnd type="none" w="sm" len="sm"/>
              <a:tailEnd type="none" w="sm" len="sm"/>
            </a:ln>
          </p:spPr>
        </p:cxnSp>
        <p:cxnSp>
          <p:nvCxnSpPr>
            <p:cNvPr id="1863" name="Google Shape;1863;p127"/>
            <p:cNvCxnSpPr/>
            <p:nvPr/>
          </p:nvCxnSpPr>
          <p:spPr>
            <a:xfrm>
              <a:off x="3804" y="1334"/>
              <a:ext cx="235" cy="0"/>
            </a:xfrm>
            <a:prstGeom prst="straightConnector1">
              <a:avLst/>
            </a:prstGeom>
            <a:noFill/>
            <a:ln w="19050" cap="sq" cmpd="sng">
              <a:solidFill>
                <a:schemeClr val="dk1"/>
              </a:solidFill>
              <a:prstDash val="solid"/>
              <a:round/>
              <a:headEnd type="none" w="sm" len="sm"/>
              <a:tailEnd type="none" w="sm" len="sm"/>
            </a:ln>
          </p:spPr>
        </p:cxnSp>
        <p:sp>
          <p:nvSpPr>
            <p:cNvPr id="1864" name="Google Shape;1864;p127"/>
            <p:cNvSpPr/>
            <p:nvPr/>
          </p:nvSpPr>
          <p:spPr>
            <a:xfrm>
              <a:off x="3238" y="706"/>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65" name="Google Shape;1865;p127"/>
            <p:cNvCxnSpPr/>
            <p:nvPr/>
          </p:nvCxnSpPr>
          <p:spPr>
            <a:xfrm>
              <a:off x="3004" y="751"/>
              <a:ext cx="234" cy="0"/>
            </a:xfrm>
            <a:prstGeom prst="straightConnector1">
              <a:avLst/>
            </a:prstGeom>
            <a:noFill/>
            <a:ln w="19050" cap="sq" cmpd="sng">
              <a:solidFill>
                <a:schemeClr val="dk1"/>
              </a:solidFill>
              <a:prstDash val="solid"/>
              <a:round/>
              <a:headEnd type="none" w="sm" len="sm"/>
              <a:tailEnd type="none" w="sm" len="sm"/>
            </a:ln>
          </p:spPr>
        </p:cxnSp>
        <p:cxnSp>
          <p:nvCxnSpPr>
            <p:cNvPr id="1866" name="Google Shape;1866;p127"/>
            <p:cNvCxnSpPr/>
            <p:nvPr/>
          </p:nvCxnSpPr>
          <p:spPr>
            <a:xfrm>
              <a:off x="3004" y="977"/>
              <a:ext cx="234" cy="0"/>
            </a:xfrm>
            <a:prstGeom prst="straightConnector1">
              <a:avLst/>
            </a:prstGeom>
            <a:noFill/>
            <a:ln w="19050" cap="sq" cmpd="sng">
              <a:solidFill>
                <a:schemeClr val="dk1"/>
              </a:solidFill>
              <a:prstDash val="solid"/>
              <a:round/>
              <a:headEnd type="none" w="sm" len="sm"/>
              <a:tailEnd type="none" w="sm" len="sm"/>
            </a:ln>
          </p:spPr>
        </p:cxnSp>
        <p:cxnSp>
          <p:nvCxnSpPr>
            <p:cNvPr id="1867" name="Google Shape;1867;p127"/>
            <p:cNvCxnSpPr/>
            <p:nvPr/>
          </p:nvCxnSpPr>
          <p:spPr>
            <a:xfrm>
              <a:off x="3563" y="855"/>
              <a:ext cx="234" cy="0"/>
            </a:xfrm>
            <a:prstGeom prst="straightConnector1">
              <a:avLst/>
            </a:prstGeom>
            <a:noFill/>
            <a:ln w="19050" cap="sq" cmpd="sng">
              <a:solidFill>
                <a:schemeClr val="dk1"/>
              </a:solidFill>
              <a:prstDash val="solid"/>
              <a:round/>
              <a:headEnd type="none" w="sm" len="sm"/>
              <a:tailEnd type="none" w="sm" len="sm"/>
            </a:ln>
          </p:spPr>
        </p:cxnSp>
        <p:cxnSp>
          <p:nvCxnSpPr>
            <p:cNvPr id="1868" name="Google Shape;1868;p127"/>
            <p:cNvCxnSpPr/>
            <p:nvPr/>
          </p:nvCxnSpPr>
          <p:spPr>
            <a:xfrm>
              <a:off x="3796" y="851"/>
              <a:ext cx="0" cy="288"/>
            </a:xfrm>
            <a:prstGeom prst="straightConnector1">
              <a:avLst/>
            </a:prstGeom>
            <a:noFill/>
            <a:ln w="19050" cap="flat" cmpd="sng">
              <a:solidFill>
                <a:schemeClr val="dk1"/>
              </a:solidFill>
              <a:prstDash val="solid"/>
              <a:round/>
              <a:headEnd type="none" w="sm" len="sm"/>
              <a:tailEnd type="none" w="sm" len="sm"/>
            </a:ln>
          </p:spPr>
        </p:cxnSp>
        <p:cxnSp>
          <p:nvCxnSpPr>
            <p:cNvPr id="1869" name="Google Shape;1869;p127"/>
            <p:cNvCxnSpPr/>
            <p:nvPr/>
          </p:nvCxnSpPr>
          <p:spPr>
            <a:xfrm>
              <a:off x="3805" y="1334"/>
              <a:ext cx="0" cy="288"/>
            </a:xfrm>
            <a:prstGeom prst="straightConnector1">
              <a:avLst/>
            </a:prstGeom>
            <a:noFill/>
            <a:ln w="19050" cap="flat" cmpd="sng">
              <a:solidFill>
                <a:schemeClr val="dk1"/>
              </a:solidFill>
              <a:prstDash val="solid"/>
              <a:round/>
              <a:headEnd type="none" w="sm" len="sm"/>
              <a:tailEnd type="none" w="sm" len="sm"/>
            </a:ln>
          </p:spPr>
        </p:cxnSp>
        <p:grpSp>
          <p:nvGrpSpPr>
            <p:cNvPr id="1870" name="Google Shape;1870;p127"/>
            <p:cNvGrpSpPr/>
            <p:nvPr/>
          </p:nvGrpSpPr>
          <p:grpSpPr>
            <a:xfrm>
              <a:off x="3013" y="1474"/>
              <a:ext cx="793" cy="316"/>
              <a:chOff x="2420" y="2968"/>
              <a:chExt cx="793" cy="316"/>
            </a:xfrm>
          </p:grpSpPr>
          <p:cxnSp>
            <p:nvCxnSpPr>
              <p:cNvPr id="1871" name="Google Shape;1871;p127"/>
              <p:cNvCxnSpPr/>
              <p:nvPr/>
            </p:nvCxnSpPr>
            <p:spPr>
              <a:xfrm>
                <a:off x="2979" y="3116"/>
                <a:ext cx="234" cy="0"/>
              </a:xfrm>
              <a:prstGeom prst="straightConnector1">
                <a:avLst/>
              </a:prstGeom>
              <a:noFill/>
              <a:ln w="19050" cap="sq" cmpd="sng">
                <a:solidFill>
                  <a:schemeClr val="dk1"/>
                </a:solidFill>
                <a:prstDash val="solid"/>
                <a:round/>
                <a:headEnd type="none" w="sm" len="sm"/>
                <a:tailEnd type="none" w="sm" len="sm"/>
              </a:ln>
            </p:spPr>
          </p:cxnSp>
          <p:sp>
            <p:nvSpPr>
              <p:cNvPr id="1872" name="Google Shape;1872;p127"/>
              <p:cNvSpPr/>
              <p:nvPr/>
            </p:nvSpPr>
            <p:spPr>
              <a:xfrm>
                <a:off x="2654" y="2968"/>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73" name="Google Shape;1873;p127"/>
              <p:cNvCxnSpPr/>
              <p:nvPr/>
            </p:nvCxnSpPr>
            <p:spPr>
              <a:xfrm>
                <a:off x="2420" y="3013"/>
                <a:ext cx="234" cy="0"/>
              </a:xfrm>
              <a:prstGeom prst="straightConnector1">
                <a:avLst/>
              </a:prstGeom>
              <a:noFill/>
              <a:ln w="19050" cap="sq" cmpd="sng">
                <a:solidFill>
                  <a:schemeClr val="dk1"/>
                </a:solidFill>
                <a:prstDash val="solid"/>
                <a:round/>
                <a:headEnd type="none" w="sm" len="sm"/>
                <a:tailEnd type="none" w="sm" len="sm"/>
              </a:ln>
            </p:spPr>
          </p:cxnSp>
          <p:cxnSp>
            <p:nvCxnSpPr>
              <p:cNvPr id="1874" name="Google Shape;1874;p127"/>
              <p:cNvCxnSpPr/>
              <p:nvPr/>
            </p:nvCxnSpPr>
            <p:spPr>
              <a:xfrm>
                <a:off x="2420" y="3239"/>
                <a:ext cx="234" cy="0"/>
              </a:xfrm>
              <a:prstGeom prst="straightConnector1">
                <a:avLst/>
              </a:prstGeom>
              <a:noFill/>
              <a:ln w="19050" cap="sq" cmpd="sng">
                <a:solidFill>
                  <a:schemeClr val="dk1"/>
                </a:solidFill>
                <a:prstDash val="solid"/>
                <a:round/>
                <a:headEnd type="none" w="sm" len="sm"/>
                <a:tailEnd type="none" w="sm" len="sm"/>
              </a:ln>
            </p:spPr>
          </p:cxnSp>
        </p:grpSp>
        <p:sp>
          <p:nvSpPr>
            <p:cNvPr id="1875" name="Google Shape;1875;p127"/>
            <p:cNvSpPr txBox="1"/>
            <p:nvPr/>
          </p:nvSpPr>
          <p:spPr>
            <a:xfrm>
              <a:off x="3556" y="709"/>
              <a:ext cx="368"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X’Y’B-in</a:t>
              </a:r>
              <a:endParaRPr sz="1800">
                <a:solidFill>
                  <a:schemeClr val="dk1"/>
                </a:solidFill>
                <a:latin typeface="Calibri"/>
                <a:ea typeface="Calibri"/>
                <a:cs typeface="Calibri"/>
                <a:sym typeface="Calibri"/>
              </a:endParaRPr>
            </a:p>
          </p:txBody>
        </p:sp>
        <p:sp>
          <p:nvSpPr>
            <p:cNvPr id="1876" name="Google Shape;1876;p127"/>
            <p:cNvSpPr txBox="1"/>
            <p:nvPr/>
          </p:nvSpPr>
          <p:spPr>
            <a:xfrm>
              <a:off x="3512" y="1666"/>
              <a:ext cx="368"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XY’B-in’</a:t>
              </a:r>
              <a:endParaRPr sz="1800">
                <a:solidFill>
                  <a:schemeClr val="dk1"/>
                </a:solidFill>
                <a:latin typeface="Arial"/>
                <a:ea typeface="Arial"/>
                <a:cs typeface="Arial"/>
                <a:sym typeface="Arial"/>
              </a:endParaRPr>
            </a:p>
          </p:txBody>
        </p:sp>
        <p:grpSp>
          <p:nvGrpSpPr>
            <p:cNvPr id="1877" name="Google Shape;1877;p127"/>
            <p:cNvGrpSpPr/>
            <p:nvPr/>
          </p:nvGrpSpPr>
          <p:grpSpPr>
            <a:xfrm>
              <a:off x="4042" y="930"/>
              <a:ext cx="1111" cy="504"/>
              <a:chOff x="4490" y="973"/>
              <a:chExt cx="857" cy="388"/>
            </a:xfrm>
          </p:grpSpPr>
          <p:cxnSp>
            <p:nvCxnSpPr>
              <p:cNvPr id="1878" name="Google Shape;1878;p127"/>
              <p:cNvCxnSpPr/>
              <p:nvPr/>
            </p:nvCxnSpPr>
            <p:spPr>
              <a:xfrm>
                <a:off x="4807" y="1224"/>
                <a:ext cx="234" cy="0"/>
              </a:xfrm>
              <a:prstGeom prst="straightConnector1">
                <a:avLst/>
              </a:prstGeom>
              <a:noFill/>
              <a:ln w="19050" cap="sq" cmpd="sng">
                <a:solidFill>
                  <a:schemeClr val="dk1"/>
                </a:solidFill>
                <a:prstDash val="solid"/>
                <a:round/>
                <a:headEnd type="none" w="sm" len="sm"/>
                <a:tailEnd type="none" w="sm" len="sm"/>
              </a:ln>
            </p:spPr>
          </p:cxnSp>
          <p:grpSp>
            <p:nvGrpSpPr>
              <p:cNvPr id="1879" name="Google Shape;1879;p127"/>
              <p:cNvGrpSpPr/>
              <p:nvPr/>
            </p:nvGrpSpPr>
            <p:grpSpPr>
              <a:xfrm>
                <a:off x="4490" y="1106"/>
                <a:ext cx="312" cy="255"/>
                <a:chOff x="6768" y="11808"/>
                <a:chExt cx="1008" cy="792"/>
              </a:xfrm>
            </p:grpSpPr>
            <p:sp>
              <p:nvSpPr>
                <p:cNvPr id="1880" name="Google Shape;1880;p127"/>
                <p:cNvSpPr/>
                <p:nvPr/>
              </p:nvSpPr>
              <p:spPr>
                <a:xfrm>
                  <a:off x="6768" y="11808"/>
                  <a:ext cx="144" cy="79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81" name="Google Shape;1881;p127"/>
                <p:cNvCxnSpPr/>
                <p:nvPr/>
              </p:nvCxnSpPr>
              <p:spPr>
                <a:xfrm>
                  <a:off x="6768" y="11808"/>
                  <a:ext cx="360" cy="0"/>
                </a:xfrm>
                <a:prstGeom prst="straightConnector1">
                  <a:avLst/>
                </a:prstGeom>
                <a:noFill/>
                <a:ln w="25400" cap="flat" cmpd="sng">
                  <a:solidFill>
                    <a:srgbClr val="000000"/>
                  </a:solidFill>
                  <a:prstDash val="solid"/>
                  <a:round/>
                  <a:headEnd type="none" w="sm" len="sm"/>
                  <a:tailEnd type="none" w="sm" len="sm"/>
                </a:ln>
              </p:spPr>
            </p:cxnSp>
            <p:cxnSp>
              <p:nvCxnSpPr>
                <p:cNvPr id="1882" name="Google Shape;1882;p127"/>
                <p:cNvCxnSpPr/>
                <p:nvPr/>
              </p:nvCxnSpPr>
              <p:spPr>
                <a:xfrm>
                  <a:off x="6768" y="12600"/>
                  <a:ext cx="360" cy="0"/>
                </a:xfrm>
                <a:prstGeom prst="straightConnector1">
                  <a:avLst/>
                </a:prstGeom>
                <a:noFill/>
                <a:ln w="25400" cap="flat" cmpd="sng">
                  <a:solidFill>
                    <a:srgbClr val="000000"/>
                  </a:solidFill>
                  <a:prstDash val="solid"/>
                  <a:round/>
                  <a:headEnd type="none" w="sm" len="sm"/>
                  <a:tailEnd type="none" w="sm" len="sm"/>
                </a:ln>
              </p:spPr>
            </p:cxnSp>
            <p:sp>
              <p:nvSpPr>
                <p:cNvPr id="1883" name="Google Shape;1883;p127"/>
                <p:cNvSpPr/>
                <p:nvPr/>
              </p:nvSpPr>
              <p:spPr>
                <a:xfrm>
                  <a:off x="7128" y="1180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884" name="Google Shape;1884;p127"/>
                <p:cNvSpPr/>
                <p:nvPr/>
              </p:nvSpPr>
              <p:spPr>
                <a:xfrm rot="10800000" flipH="1">
                  <a:off x="7128" y="1216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sp>
            <p:nvSpPr>
              <p:cNvPr id="1885" name="Google Shape;1885;p127"/>
              <p:cNvSpPr txBox="1"/>
              <p:nvPr/>
            </p:nvSpPr>
            <p:spPr>
              <a:xfrm>
                <a:off x="4754" y="973"/>
                <a:ext cx="593" cy="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Difference D</a:t>
                </a:r>
                <a:endParaRPr sz="1800">
                  <a:solidFill>
                    <a:schemeClr val="dk1"/>
                  </a:solidFill>
                  <a:latin typeface="Arial"/>
                  <a:ea typeface="Arial"/>
                  <a:cs typeface="Arial"/>
                  <a:sym typeface="Arial"/>
                </a:endParaRPr>
              </a:p>
            </p:txBody>
          </p:sp>
        </p:grpSp>
        <p:grpSp>
          <p:nvGrpSpPr>
            <p:cNvPr id="1886" name="Google Shape;1886;p127"/>
            <p:cNvGrpSpPr/>
            <p:nvPr/>
          </p:nvGrpSpPr>
          <p:grpSpPr>
            <a:xfrm>
              <a:off x="2996" y="1099"/>
              <a:ext cx="793" cy="316"/>
              <a:chOff x="2420" y="2968"/>
              <a:chExt cx="793" cy="316"/>
            </a:xfrm>
          </p:grpSpPr>
          <p:cxnSp>
            <p:nvCxnSpPr>
              <p:cNvPr id="1887" name="Google Shape;1887;p127"/>
              <p:cNvCxnSpPr/>
              <p:nvPr/>
            </p:nvCxnSpPr>
            <p:spPr>
              <a:xfrm>
                <a:off x="2979" y="3116"/>
                <a:ext cx="234" cy="0"/>
              </a:xfrm>
              <a:prstGeom prst="straightConnector1">
                <a:avLst/>
              </a:prstGeom>
              <a:noFill/>
              <a:ln w="19050" cap="sq" cmpd="sng">
                <a:solidFill>
                  <a:schemeClr val="dk1"/>
                </a:solidFill>
                <a:prstDash val="solid"/>
                <a:round/>
                <a:headEnd type="none" w="sm" len="sm"/>
                <a:tailEnd type="none" w="sm" len="sm"/>
              </a:ln>
            </p:spPr>
          </p:cxnSp>
          <p:sp>
            <p:nvSpPr>
              <p:cNvPr id="1888" name="Google Shape;1888;p127"/>
              <p:cNvSpPr/>
              <p:nvPr/>
            </p:nvSpPr>
            <p:spPr>
              <a:xfrm>
                <a:off x="2654" y="2968"/>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89" name="Google Shape;1889;p127"/>
              <p:cNvCxnSpPr/>
              <p:nvPr/>
            </p:nvCxnSpPr>
            <p:spPr>
              <a:xfrm>
                <a:off x="2420" y="3013"/>
                <a:ext cx="234" cy="0"/>
              </a:xfrm>
              <a:prstGeom prst="straightConnector1">
                <a:avLst/>
              </a:prstGeom>
              <a:noFill/>
              <a:ln w="19050" cap="sq" cmpd="sng">
                <a:solidFill>
                  <a:schemeClr val="dk1"/>
                </a:solidFill>
                <a:prstDash val="solid"/>
                <a:round/>
                <a:headEnd type="none" w="sm" len="sm"/>
                <a:tailEnd type="none" w="sm" len="sm"/>
              </a:ln>
            </p:spPr>
          </p:cxnSp>
          <p:cxnSp>
            <p:nvCxnSpPr>
              <p:cNvPr id="1890" name="Google Shape;1890;p127"/>
              <p:cNvCxnSpPr/>
              <p:nvPr/>
            </p:nvCxnSpPr>
            <p:spPr>
              <a:xfrm>
                <a:off x="2420" y="3239"/>
                <a:ext cx="234" cy="0"/>
              </a:xfrm>
              <a:prstGeom prst="straightConnector1">
                <a:avLst/>
              </a:prstGeom>
              <a:noFill/>
              <a:ln w="19050" cap="sq" cmpd="sng">
                <a:solidFill>
                  <a:schemeClr val="dk1"/>
                </a:solidFill>
                <a:prstDash val="solid"/>
                <a:round/>
                <a:headEnd type="none" w="sm" len="sm"/>
                <a:tailEnd type="none" w="sm" len="sm"/>
              </a:ln>
            </p:spPr>
          </p:cxnSp>
        </p:grpSp>
        <p:cxnSp>
          <p:nvCxnSpPr>
            <p:cNvPr id="1891" name="Google Shape;1891;p127"/>
            <p:cNvCxnSpPr/>
            <p:nvPr/>
          </p:nvCxnSpPr>
          <p:spPr>
            <a:xfrm>
              <a:off x="3638" y="1248"/>
              <a:ext cx="432" cy="0"/>
            </a:xfrm>
            <a:prstGeom prst="straightConnector1">
              <a:avLst/>
            </a:prstGeom>
            <a:noFill/>
            <a:ln w="19050" cap="flat" cmpd="sng">
              <a:solidFill>
                <a:schemeClr val="dk1"/>
              </a:solidFill>
              <a:prstDash val="solid"/>
              <a:round/>
              <a:headEnd type="none" w="sm" len="sm"/>
              <a:tailEnd type="none" w="sm" len="sm"/>
            </a:ln>
          </p:spPr>
        </p:cxnSp>
        <p:sp>
          <p:nvSpPr>
            <p:cNvPr id="1892" name="Google Shape;1892;p127"/>
            <p:cNvSpPr txBox="1"/>
            <p:nvPr/>
          </p:nvSpPr>
          <p:spPr>
            <a:xfrm>
              <a:off x="3501" y="1123"/>
              <a:ext cx="368"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X’YB-in’</a:t>
              </a:r>
              <a:endParaRPr sz="1800">
                <a:solidFill>
                  <a:schemeClr val="dk1"/>
                </a:solidFill>
                <a:latin typeface="Arial"/>
                <a:ea typeface="Arial"/>
                <a:cs typeface="Arial"/>
                <a:sym typeface="Arial"/>
              </a:endParaRPr>
            </a:p>
          </p:txBody>
        </p:sp>
        <p:grpSp>
          <p:nvGrpSpPr>
            <p:cNvPr id="1893" name="Google Shape;1893;p127"/>
            <p:cNvGrpSpPr/>
            <p:nvPr/>
          </p:nvGrpSpPr>
          <p:grpSpPr>
            <a:xfrm>
              <a:off x="2999" y="1868"/>
              <a:ext cx="793" cy="316"/>
              <a:chOff x="2420" y="2968"/>
              <a:chExt cx="793" cy="316"/>
            </a:xfrm>
          </p:grpSpPr>
          <p:cxnSp>
            <p:nvCxnSpPr>
              <p:cNvPr id="1894" name="Google Shape;1894;p127"/>
              <p:cNvCxnSpPr/>
              <p:nvPr/>
            </p:nvCxnSpPr>
            <p:spPr>
              <a:xfrm>
                <a:off x="2979" y="3116"/>
                <a:ext cx="234" cy="0"/>
              </a:xfrm>
              <a:prstGeom prst="straightConnector1">
                <a:avLst/>
              </a:prstGeom>
              <a:noFill/>
              <a:ln w="19050" cap="sq" cmpd="sng">
                <a:solidFill>
                  <a:schemeClr val="dk1"/>
                </a:solidFill>
                <a:prstDash val="solid"/>
                <a:round/>
                <a:headEnd type="none" w="sm" len="sm"/>
                <a:tailEnd type="none" w="sm" len="sm"/>
              </a:ln>
            </p:spPr>
          </p:cxnSp>
          <p:sp>
            <p:nvSpPr>
              <p:cNvPr id="1895" name="Google Shape;1895;p127"/>
              <p:cNvSpPr/>
              <p:nvPr/>
            </p:nvSpPr>
            <p:spPr>
              <a:xfrm>
                <a:off x="2654" y="2968"/>
                <a:ext cx="313" cy="316"/>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896" name="Google Shape;1896;p127"/>
              <p:cNvCxnSpPr/>
              <p:nvPr/>
            </p:nvCxnSpPr>
            <p:spPr>
              <a:xfrm>
                <a:off x="2420" y="3013"/>
                <a:ext cx="234" cy="0"/>
              </a:xfrm>
              <a:prstGeom prst="straightConnector1">
                <a:avLst/>
              </a:prstGeom>
              <a:noFill/>
              <a:ln w="19050" cap="sq" cmpd="sng">
                <a:solidFill>
                  <a:schemeClr val="dk1"/>
                </a:solidFill>
                <a:prstDash val="solid"/>
                <a:round/>
                <a:headEnd type="none" w="sm" len="sm"/>
                <a:tailEnd type="none" w="sm" len="sm"/>
              </a:ln>
            </p:spPr>
          </p:cxnSp>
          <p:cxnSp>
            <p:nvCxnSpPr>
              <p:cNvPr id="1897" name="Google Shape;1897;p127"/>
              <p:cNvCxnSpPr/>
              <p:nvPr/>
            </p:nvCxnSpPr>
            <p:spPr>
              <a:xfrm>
                <a:off x="2420" y="3239"/>
                <a:ext cx="234" cy="0"/>
              </a:xfrm>
              <a:prstGeom prst="straightConnector1">
                <a:avLst/>
              </a:prstGeom>
              <a:noFill/>
              <a:ln w="19050" cap="sq" cmpd="sng">
                <a:solidFill>
                  <a:schemeClr val="dk1"/>
                </a:solidFill>
                <a:prstDash val="solid"/>
                <a:round/>
                <a:headEnd type="none" w="sm" len="sm"/>
                <a:tailEnd type="none" w="sm" len="sm"/>
              </a:ln>
            </p:spPr>
          </p:cxnSp>
        </p:grpSp>
        <p:cxnSp>
          <p:nvCxnSpPr>
            <p:cNvPr id="1898" name="Google Shape;1898;p127"/>
            <p:cNvCxnSpPr/>
            <p:nvPr/>
          </p:nvCxnSpPr>
          <p:spPr>
            <a:xfrm>
              <a:off x="3952" y="1248"/>
              <a:ext cx="144" cy="0"/>
            </a:xfrm>
            <a:prstGeom prst="straightConnector1">
              <a:avLst/>
            </a:prstGeom>
            <a:noFill/>
            <a:ln w="19050" cap="flat" cmpd="sng">
              <a:solidFill>
                <a:schemeClr val="dk1"/>
              </a:solidFill>
              <a:prstDash val="solid"/>
              <a:round/>
              <a:headEnd type="none" w="sm" len="sm"/>
              <a:tailEnd type="none" w="sm" len="sm"/>
            </a:ln>
          </p:spPr>
        </p:cxnSp>
        <p:cxnSp>
          <p:nvCxnSpPr>
            <p:cNvPr id="1899" name="Google Shape;1899;p127"/>
            <p:cNvCxnSpPr/>
            <p:nvPr/>
          </p:nvCxnSpPr>
          <p:spPr>
            <a:xfrm>
              <a:off x="3974" y="1334"/>
              <a:ext cx="96" cy="0"/>
            </a:xfrm>
            <a:prstGeom prst="straightConnector1">
              <a:avLst/>
            </a:prstGeom>
            <a:noFill/>
            <a:ln w="19050" cap="flat" cmpd="sng">
              <a:solidFill>
                <a:schemeClr val="dk1"/>
              </a:solidFill>
              <a:prstDash val="solid"/>
              <a:round/>
              <a:headEnd type="none" w="sm" len="sm"/>
              <a:tailEnd type="none" w="sm" len="sm"/>
            </a:ln>
          </p:spPr>
        </p:cxnSp>
        <p:cxnSp>
          <p:nvCxnSpPr>
            <p:cNvPr id="1900" name="Google Shape;1900;p127"/>
            <p:cNvCxnSpPr/>
            <p:nvPr/>
          </p:nvCxnSpPr>
          <p:spPr>
            <a:xfrm>
              <a:off x="3676" y="2016"/>
              <a:ext cx="240" cy="0"/>
            </a:xfrm>
            <a:prstGeom prst="straightConnector1">
              <a:avLst/>
            </a:prstGeom>
            <a:noFill/>
            <a:ln w="19050" cap="flat" cmpd="sng">
              <a:solidFill>
                <a:schemeClr val="dk1"/>
              </a:solidFill>
              <a:prstDash val="solid"/>
              <a:round/>
              <a:headEnd type="none" w="sm" len="sm"/>
              <a:tailEnd type="none" w="sm" len="sm"/>
            </a:ln>
          </p:spPr>
        </p:cxnSp>
        <p:cxnSp>
          <p:nvCxnSpPr>
            <p:cNvPr id="1901" name="Google Shape;1901;p127"/>
            <p:cNvCxnSpPr/>
            <p:nvPr/>
          </p:nvCxnSpPr>
          <p:spPr>
            <a:xfrm rot="10800000">
              <a:off x="3908" y="1384"/>
              <a:ext cx="144" cy="0"/>
            </a:xfrm>
            <a:prstGeom prst="straightConnector1">
              <a:avLst/>
            </a:prstGeom>
            <a:noFill/>
            <a:ln w="19050" cap="flat" cmpd="sng">
              <a:solidFill>
                <a:schemeClr val="dk1"/>
              </a:solidFill>
              <a:prstDash val="solid"/>
              <a:round/>
              <a:headEnd type="none" w="sm" len="sm"/>
              <a:tailEnd type="none" w="sm" len="sm"/>
            </a:ln>
          </p:spPr>
        </p:cxnSp>
        <p:cxnSp>
          <p:nvCxnSpPr>
            <p:cNvPr id="1902" name="Google Shape;1902;p127"/>
            <p:cNvCxnSpPr/>
            <p:nvPr/>
          </p:nvCxnSpPr>
          <p:spPr>
            <a:xfrm>
              <a:off x="3912" y="1388"/>
              <a:ext cx="0" cy="624"/>
            </a:xfrm>
            <a:prstGeom prst="straightConnector1">
              <a:avLst/>
            </a:prstGeom>
            <a:noFill/>
            <a:ln w="19050" cap="flat" cmpd="sng">
              <a:solidFill>
                <a:schemeClr val="dk1"/>
              </a:solidFill>
              <a:prstDash val="solid"/>
              <a:round/>
              <a:headEnd type="none" w="sm" len="sm"/>
              <a:tailEnd type="none" w="sm" len="sm"/>
            </a:ln>
          </p:spPr>
        </p:cxnSp>
        <p:cxnSp>
          <p:nvCxnSpPr>
            <p:cNvPr id="1903" name="Google Shape;1903;p127"/>
            <p:cNvCxnSpPr/>
            <p:nvPr/>
          </p:nvCxnSpPr>
          <p:spPr>
            <a:xfrm>
              <a:off x="2988" y="1256"/>
              <a:ext cx="234" cy="0"/>
            </a:xfrm>
            <a:prstGeom prst="straightConnector1">
              <a:avLst/>
            </a:prstGeom>
            <a:noFill/>
            <a:ln w="19050" cap="sq" cmpd="sng">
              <a:solidFill>
                <a:schemeClr val="dk1"/>
              </a:solidFill>
              <a:prstDash val="solid"/>
              <a:round/>
              <a:headEnd type="none" w="sm" len="sm"/>
              <a:tailEnd type="none" w="sm" len="sm"/>
            </a:ln>
          </p:spPr>
        </p:cxnSp>
        <p:cxnSp>
          <p:nvCxnSpPr>
            <p:cNvPr id="1904" name="Google Shape;1904;p127"/>
            <p:cNvCxnSpPr/>
            <p:nvPr/>
          </p:nvCxnSpPr>
          <p:spPr>
            <a:xfrm>
              <a:off x="2996" y="860"/>
              <a:ext cx="234" cy="0"/>
            </a:xfrm>
            <a:prstGeom prst="straightConnector1">
              <a:avLst/>
            </a:prstGeom>
            <a:noFill/>
            <a:ln w="19050" cap="sq" cmpd="sng">
              <a:solidFill>
                <a:schemeClr val="dk1"/>
              </a:solidFill>
              <a:prstDash val="solid"/>
              <a:round/>
              <a:headEnd type="none" w="sm" len="sm"/>
              <a:tailEnd type="none" w="sm" len="sm"/>
            </a:ln>
          </p:spPr>
        </p:cxnSp>
        <p:cxnSp>
          <p:nvCxnSpPr>
            <p:cNvPr id="1905" name="Google Shape;1905;p127"/>
            <p:cNvCxnSpPr/>
            <p:nvPr/>
          </p:nvCxnSpPr>
          <p:spPr>
            <a:xfrm>
              <a:off x="3010" y="1632"/>
              <a:ext cx="234" cy="0"/>
            </a:xfrm>
            <a:prstGeom prst="straightConnector1">
              <a:avLst/>
            </a:prstGeom>
            <a:noFill/>
            <a:ln w="19050" cap="sq" cmpd="sng">
              <a:solidFill>
                <a:schemeClr val="dk1"/>
              </a:solidFill>
              <a:prstDash val="solid"/>
              <a:round/>
              <a:headEnd type="none" w="sm" len="sm"/>
              <a:tailEnd type="none" w="sm" len="sm"/>
            </a:ln>
          </p:spPr>
        </p:cxnSp>
        <p:cxnSp>
          <p:nvCxnSpPr>
            <p:cNvPr id="1906" name="Google Shape;1906;p127"/>
            <p:cNvCxnSpPr/>
            <p:nvPr/>
          </p:nvCxnSpPr>
          <p:spPr>
            <a:xfrm>
              <a:off x="2984" y="2028"/>
              <a:ext cx="234" cy="0"/>
            </a:xfrm>
            <a:prstGeom prst="straightConnector1">
              <a:avLst/>
            </a:prstGeom>
            <a:noFill/>
            <a:ln w="19050" cap="sq" cmpd="sng">
              <a:solidFill>
                <a:schemeClr val="dk1"/>
              </a:solidFill>
              <a:prstDash val="solid"/>
              <a:round/>
              <a:headEnd type="none" w="sm" len="sm"/>
              <a:tailEnd type="none" w="sm" len="sm"/>
            </a:ln>
          </p:spPr>
        </p:cxnSp>
        <p:sp>
          <p:nvSpPr>
            <p:cNvPr id="1907" name="Google Shape;1907;p127"/>
            <p:cNvSpPr txBox="1"/>
            <p:nvPr/>
          </p:nvSpPr>
          <p:spPr>
            <a:xfrm>
              <a:off x="3547" y="2016"/>
              <a:ext cx="327"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XYB-in</a:t>
              </a:r>
              <a:endParaRPr sz="1800">
                <a:solidFill>
                  <a:schemeClr val="dk1"/>
                </a:solidFill>
                <a:latin typeface="Arial"/>
                <a:ea typeface="Arial"/>
                <a:cs typeface="Arial"/>
                <a:sym typeface="Arial"/>
              </a:endParaRPr>
            </a:p>
          </p:txBody>
        </p:sp>
        <p:sp>
          <p:nvSpPr>
            <p:cNvPr id="1908" name="Google Shape;1908;p127"/>
            <p:cNvSpPr/>
            <p:nvPr/>
          </p:nvSpPr>
          <p:spPr>
            <a:xfrm>
              <a:off x="2832" y="676"/>
              <a:ext cx="17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909" name="Google Shape;1909;p127"/>
            <p:cNvSpPr/>
            <p:nvPr/>
          </p:nvSpPr>
          <p:spPr>
            <a:xfrm>
              <a:off x="2840" y="1066"/>
              <a:ext cx="17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910" name="Google Shape;1910;p127"/>
            <p:cNvSpPr/>
            <p:nvPr/>
          </p:nvSpPr>
          <p:spPr>
            <a:xfrm>
              <a:off x="2856" y="1442"/>
              <a:ext cx="15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911" name="Google Shape;1911;p127"/>
            <p:cNvSpPr/>
            <p:nvPr/>
          </p:nvSpPr>
          <p:spPr>
            <a:xfrm>
              <a:off x="2840" y="1826"/>
              <a:ext cx="15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p:txBody>
        </p:sp>
        <p:sp>
          <p:nvSpPr>
            <p:cNvPr id="1912" name="Google Shape;1912;p127"/>
            <p:cNvSpPr/>
            <p:nvPr/>
          </p:nvSpPr>
          <p:spPr>
            <a:xfrm>
              <a:off x="2834" y="772"/>
              <a:ext cx="17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913" name="Google Shape;1913;p127"/>
            <p:cNvSpPr/>
            <p:nvPr/>
          </p:nvSpPr>
          <p:spPr>
            <a:xfrm>
              <a:off x="2838" y="1166"/>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914" name="Google Shape;1914;p127"/>
            <p:cNvSpPr/>
            <p:nvPr/>
          </p:nvSpPr>
          <p:spPr>
            <a:xfrm>
              <a:off x="2853" y="1538"/>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915" name="Google Shape;1915;p127"/>
            <p:cNvSpPr/>
            <p:nvPr/>
          </p:nvSpPr>
          <p:spPr>
            <a:xfrm>
              <a:off x="2776" y="888"/>
              <a:ext cx="24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sp>
          <p:nvSpPr>
            <p:cNvPr id="1916" name="Google Shape;1916;p127"/>
            <p:cNvSpPr/>
            <p:nvPr/>
          </p:nvSpPr>
          <p:spPr>
            <a:xfrm>
              <a:off x="2836" y="1938"/>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sp>
          <p:nvSpPr>
            <p:cNvPr id="1917" name="Google Shape;1917;p127"/>
            <p:cNvSpPr/>
            <p:nvPr/>
          </p:nvSpPr>
          <p:spPr>
            <a:xfrm>
              <a:off x="2768" y="1282"/>
              <a:ext cx="26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sp>
          <p:nvSpPr>
            <p:cNvPr id="1918" name="Google Shape;1918;p127"/>
            <p:cNvSpPr/>
            <p:nvPr/>
          </p:nvSpPr>
          <p:spPr>
            <a:xfrm>
              <a:off x="2778" y="1658"/>
              <a:ext cx="26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sp>
          <p:nvSpPr>
            <p:cNvPr id="1919" name="Google Shape;1919;p127"/>
            <p:cNvSpPr/>
            <p:nvPr/>
          </p:nvSpPr>
          <p:spPr>
            <a:xfrm>
              <a:off x="2752" y="2050"/>
              <a:ext cx="26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Calibri"/>
                <a:ea typeface="Calibri"/>
                <a:cs typeface="Calibri"/>
                <a:sym typeface="Calibri"/>
              </a:endParaRPr>
            </a:p>
          </p:txBody>
        </p:sp>
      </p:grpSp>
      <p:grpSp>
        <p:nvGrpSpPr>
          <p:cNvPr id="1920" name="Google Shape;1920;p127"/>
          <p:cNvGrpSpPr/>
          <p:nvPr/>
        </p:nvGrpSpPr>
        <p:grpSpPr>
          <a:xfrm>
            <a:off x="272061" y="3968228"/>
            <a:ext cx="4246516" cy="2489256"/>
            <a:chOff x="557" y="2400"/>
            <a:chExt cx="1856" cy="1152"/>
          </a:xfrm>
        </p:grpSpPr>
        <p:sp>
          <p:nvSpPr>
            <p:cNvPr id="1921" name="Google Shape;1921;p127"/>
            <p:cNvSpPr/>
            <p:nvPr/>
          </p:nvSpPr>
          <p:spPr>
            <a:xfrm>
              <a:off x="1104" y="2734"/>
              <a:ext cx="864" cy="48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922" name="Google Shape;1922;p127"/>
            <p:cNvSpPr txBox="1"/>
            <p:nvPr/>
          </p:nvSpPr>
          <p:spPr>
            <a:xfrm>
              <a:off x="1247" y="2830"/>
              <a:ext cx="627" cy="2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Full</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Subtractor</a:t>
              </a:r>
              <a:endParaRPr sz="1800">
                <a:solidFill>
                  <a:schemeClr val="dk1"/>
                </a:solidFill>
                <a:latin typeface="Calibri"/>
                <a:ea typeface="Calibri"/>
                <a:cs typeface="Calibri"/>
                <a:sym typeface="Calibri"/>
              </a:endParaRPr>
            </a:p>
          </p:txBody>
        </p:sp>
        <p:cxnSp>
          <p:nvCxnSpPr>
            <p:cNvPr id="1923" name="Google Shape;1923;p127"/>
            <p:cNvCxnSpPr/>
            <p:nvPr/>
          </p:nvCxnSpPr>
          <p:spPr>
            <a:xfrm>
              <a:off x="957" y="2960"/>
              <a:ext cx="144" cy="0"/>
            </a:xfrm>
            <a:prstGeom prst="straightConnector1">
              <a:avLst/>
            </a:prstGeom>
            <a:noFill/>
            <a:ln w="12700" cap="flat" cmpd="sng">
              <a:solidFill>
                <a:schemeClr val="dk1"/>
              </a:solidFill>
              <a:prstDash val="solid"/>
              <a:round/>
              <a:headEnd type="triangle" w="med" len="med"/>
              <a:tailEnd type="none" w="sm" len="sm"/>
            </a:ln>
          </p:spPr>
        </p:cxnSp>
        <p:cxnSp>
          <p:nvCxnSpPr>
            <p:cNvPr id="1924" name="Google Shape;1924;p127"/>
            <p:cNvCxnSpPr/>
            <p:nvPr/>
          </p:nvCxnSpPr>
          <p:spPr>
            <a:xfrm>
              <a:off x="1965" y="2960"/>
              <a:ext cx="144" cy="0"/>
            </a:xfrm>
            <a:prstGeom prst="straightConnector1">
              <a:avLst/>
            </a:prstGeom>
            <a:noFill/>
            <a:ln w="12700" cap="flat" cmpd="sng">
              <a:solidFill>
                <a:schemeClr val="dk1"/>
              </a:solidFill>
              <a:prstDash val="solid"/>
              <a:round/>
              <a:headEnd type="triangle" w="med" len="med"/>
              <a:tailEnd type="none" w="sm" len="sm"/>
            </a:ln>
          </p:spPr>
        </p:cxnSp>
        <p:sp>
          <p:nvSpPr>
            <p:cNvPr id="1925" name="Google Shape;1925;p127"/>
            <p:cNvSpPr txBox="1"/>
            <p:nvPr/>
          </p:nvSpPr>
          <p:spPr>
            <a:xfrm>
              <a:off x="1253" y="2400"/>
              <a:ext cx="18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sp>
          <p:nvSpPr>
            <p:cNvPr id="1926" name="Google Shape;1926;p127"/>
            <p:cNvSpPr txBox="1"/>
            <p:nvPr/>
          </p:nvSpPr>
          <p:spPr>
            <a:xfrm>
              <a:off x="1591" y="2400"/>
              <a:ext cx="179"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sp>
          <p:nvSpPr>
            <p:cNvPr id="1927" name="Google Shape;1927;p127"/>
            <p:cNvSpPr txBox="1"/>
            <p:nvPr/>
          </p:nvSpPr>
          <p:spPr>
            <a:xfrm>
              <a:off x="1396" y="3339"/>
              <a:ext cx="196"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a:t>
              </a:r>
              <a:endParaRPr sz="1800">
                <a:solidFill>
                  <a:schemeClr val="dk1"/>
                </a:solidFill>
                <a:latin typeface="Arial"/>
                <a:ea typeface="Arial"/>
                <a:cs typeface="Arial"/>
                <a:sym typeface="Arial"/>
              </a:endParaRPr>
            </a:p>
          </p:txBody>
        </p:sp>
        <p:sp>
          <p:nvSpPr>
            <p:cNvPr id="1928" name="Google Shape;1928;p127"/>
            <p:cNvSpPr txBox="1"/>
            <p:nvPr/>
          </p:nvSpPr>
          <p:spPr>
            <a:xfrm>
              <a:off x="2090" y="2851"/>
              <a:ext cx="323" cy="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B-in</a:t>
              </a:r>
              <a:endParaRPr sz="1800">
                <a:solidFill>
                  <a:schemeClr val="dk1"/>
                </a:solidFill>
                <a:latin typeface="Arial"/>
                <a:ea typeface="Arial"/>
                <a:cs typeface="Arial"/>
                <a:sym typeface="Arial"/>
              </a:endParaRPr>
            </a:p>
          </p:txBody>
        </p:sp>
        <p:cxnSp>
          <p:nvCxnSpPr>
            <p:cNvPr id="1929" name="Google Shape;1929;p127"/>
            <p:cNvCxnSpPr/>
            <p:nvPr/>
          </p:nvCxnSpPr>
          <p:spPr>
            <a:xfrm>
              <a:off x="1355" y="2582"/>
              <a:ext cx="0" cy="144"/>
            </a:xfrm>
            <a:prstGeom prst="straightConnector1">
              <a:avLst/>
            </a:prstGeom>
            <a:noFill/>
            <a:ln w="12700" cap="flat" cmpd="sng">
              <a:solidFill>
                <a:schemeClr val="dk1"/>
              </a:solidFill>
              <a:prstDash val="solid"/>
              <a:round/>
              <a:headEnd type="none" w="sm" len="sm"/>
              <a:tailEnd type="triangle" w="med" len="med"/>
            </a:ln>
          </p:spPr>
        </p:cxnSp>
        <p:cxnSp>
          <p:nvCxnSpPr>
            <p:cNvPr id="1930" name="Google Shape;1930;p127"/>
            <p:cNvCxnSpPr/>
            <p:nvPr/>
          </p:nvCxnSpPr>
          <p:spPr>
            <a:xfrm>
              <a:off x="1697" y="2585"/>
              <a:ext cx="0" cy="144"/>
            </a:xfrm>
            <a:prstGeom prst="straightConnector1">
              <a:avLst/>
            </a:prstGeom>
            <a:noFill/>
            <a:ln w="12700" cap="flat" cmpd="sng">
              <a:solidFill>
                <a:schemeClr val="dk1"/>
              </a:solidFill>
              <a:prstDash val="solid"/>
              <a:round/>
              <a:headEnd type="none" w="sm" len="sm"/>
              <a:tailEnd type="triangle" w="med" len="med"/>
            </a:ln>
          </p:spPr>
        </p:cxnSp>
        <p:sp>
          <p:nvSpPr>
            <p:cNvPr id="1931" name="Google Shape;1931;p127"/>
            <p:cNvSpPr txBox="1"/>
            <p:nvPr/>
          </p:nvSpPr>
          <p:spPr>
            <a:xfrm>
              <a:off x="557" y="2840"/>
              <a:ext cx="422"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B-out</a:t>
              </a:r>
              <a:endParaRPr sz="1800">
                <a:solidFill>
                  <a:schemeClr val="dk1"/>
                </a:solidFill>
                <a:latin typeface="Arial"/>
                <a:ea typeface="Arial"/>
                <a:cs typeface="Arial"/>
                <a:sym typeface="Arial"/>
              </a:endParaRPr>
            </a:p>
          </p:txBody>
        </p:sp>
        <p:cxnSp>
          <p:nvCxnSpPr>
            <p:cNvPr id="1932" name="Google Shape;1932;p127"/>
            <p:cNvCxnSpPr/>
            <p:nvPr/>
          </p:nvCxnSpPr>
          <p:spPr>
            <a:xfrm>
              <a:off x="1493" y="3218"/>
              <a:ext cx="0" cy="144"/>
            </a:xfrm>
            <a:prstGeom prst="straightConnector1">
              <a:avLst/>
            </a:prstGeom>
            <a:noFill/>
            <a:ln w="12700" cap="flat" cmpd="sng">
              <a:solidFill>
                <a:schemeClr val="dk1"/>
              </a:solidFill>
              <a:prstDash val="solid"/>
              <a:round/>
              <a:headEnd type="none" w="sm" len="sm"/>
              <a:tailEnd type="triangle" w="med" len="med"/>
            </a:ln>
          </p:spPr>
        </p:cxnSp>
      </p:grpSp>
      <p:pic>
        <p:nvPicPr>
          <p:cNvPr id="1934" name="Google Shape;1934;p127"/>
          <p:cNvPicPr preferRelativeResize="0"/>
          <p:nvPr/>
        </p:nvPicPr>
        <p:blipFill rotWithShape="1">
          <a:blip r:embed="rId3">
            <a:alphaModFix/>
          </a:blip>
          <a:srcRect/>
          <a:stretch/>
        </p:blipFill>
        <p:spPr>
          <a:xfrm>
            <a:off x="103632" y="18288"/>
            <a:ext cx="870858" cy="822961"/>
          </a:xfrm>
          <a:prstGeom prst="rect">
            <a:avLst/>
          </a:prstGeom>
          <a:noFill/>
          <a:ln>
            <a:noFill/>
          </a:ln>
        </p:spPr>
      </p:pic>
      <p:grpSp>
        <p:nvGrpSpPr>
          <p:cNvPr id="1935" name="Google Shape;1935;p127"/>
          <p:cNvGrpSpPr/>
          <p:nvPr/>
        </p:nvGrpSpPr>
        <p:grpSpPr>
          <a:xfrm>
            <a:off x="7917189" y="1580590"/>
            <a:ext cx="3599505" cy="1236296"/>
            <a:chOff x="2186" y="1318"/>
            <a:chExt cx="2105" cy="487"/>
          </a:xfrm>
        </p:grpSpPr>
        <p:grpSp>
          <p:nvGrpSpPr>
            <p:cNvPr id="1936" name="Google Shape;1936;p127"/>
            <p:cNvGrpSpPr/>
            <p:nvPr/>
          </p:nvGrpSpPr>
          <p:grpSpPr>
            <a:xfrm>
              <a:off x="3292" y="1467"/>
              <a:ext cx="999" cy="294"/>
              <a:chOff x="3292" y="1467"/>
              <a:chExt cx="999" cy="294"/>
            </a:xfrm>
          </p:grpSpPr>
          <p:cxnSp>
            <p:nvCxnSpPr>
              <p:cNvPr id="1937" name="Google Shape;1937;p127"/>
              <p:cNvCxnSpPr/>
              <p:nvPr/>
            </p:nvCxnSpPr>
            <p:spPr>
              <a:xfrm>
                <a:off x="3292" y="1503"/>
                <a:ext cx="302" cy="0"/>
              </a:xfrm>
              <a:prstGeom prst="straightConnector1">
                <a:avLst/>
              </a:prstGeom>
              <a:noFill/>
              <a:ln w="19050" cap="sq" cmpd="sng">
                <a:solidFill>
                  <a:schemeClr val="dk1"/>
                </a:solidFill>
                <a:prstDash val="solid"/>
                <a:round/>
                <a:headEnd type="none" w="sm" len="sm"/>
                <a:tailEnd type="none" w="sm" len="sm"/>
              </a:ln>
            </p:spPr>
          </p:cxnSp>
          <p:cxnSp>
            <p:nvCxnSpPr>
              <p:cNvPr id="1938" name="Google Shape;1938;p127"/>
              <p:cNvCxnSpPr/>
              <p:nvPr/>
            </p:nvCxnSpPr>
            <p:spPr>
              <a:xfrm>
                <a:off x="3292" y="1731"/>
                <a:ext cx="302" cy="0"/>
              </a:xfrm>
              <a:prstGeom prst="straightConnector1">
                <a:avLst/>
              </a:prstGeom>
              <a:noFill/>
              <a:ln w="19050" cap="sq" cmpd="sng">
                <a:solidFill>
                  <a:schemeClr val="dk1"/>
                </a:solidFill>
                <a:prstDash val="solid"/>
                <a:round/>
                <a:headEnd type="none" w="sm" len="sm"/>
                <a:tailEnd type="none" w="sm" len="sm"/>
              </a:ln>
            </p:spPr>
          </p:cxnSp>
          <p:cxnSp>
            <p:nvCxnSpPr>
              <p:cNvPr id="1939" name="Google Shape;1939;p127"/>
              <p:cNvCxnSpPr/>
              <p:nvPr/>
            </p:nvCxnSpPr>
            <p:spPr>
              <a:xfrm>
                <a:off x="3989" y="1608"/>
                <a:ext cx="302" cy="0"/>
              </a:xfrm>
              <a:prstGeom prst="straightConnector1">
                <a:avLst/>
              </a:prstGeom>
              <a:noFill/>
              <a:ln w="19050" cap="sq" cmpd="sng">
                <a:solidFill>
                  <a:schemeClr val="dk1"/>
                </a:solidFill>
                <a:prstDash val="solid"/>
                <a:round/>
                <a:headEnd type="none" w="sm" len="sm"/>
                <a:tailEnd type="none" w="sm" len="sm"/>
              </a:ln>
            </p:spPr>
          </p:cxnSp>
          <p:grpSp>
            <p:nvGrpSpPr>
              <p:cNvPr id="1940" name="Google Shape;1940;p127"/>
              <p:cNvGrpSpPr/>
              <p:nvPr/>
            </p:nvGrpSpPr>
            <p:grpSpPr>
              <a:xfrm>
                <a:off x="3521" y="1467"/>
                <a:ext cx="462" cy="294"/>
                <a:chOff x="2043" y="1642"/>
                <a:chExt cx="440" cy="310"/>
              </a:xfrm>
            </p:grpSpPr>
            <p:sp>
              <p:nvSpPr>
                <p:cNvPr id="1941" name="Google Shape;1941;p127"/>
                <p:cNvSpPr/>
                <p:nvPr/>
              </p:nvSpPr>
              <p:spPr>
                <a:xfrm>
                  <a:off x="2099" y="1650"/>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942" name="Google Shape;1942;p127"/>
                <p:cNvCxnSpPr/>
                <p:nvPr/>
              </p:nvCxnSpPr>
              <p:spPr>
                <a:xfrm>
                  <a:off x="2099" y="1650"/>
                  <a:ext cx="137" cy="0"/>
                </a:xfrm>
                <a:prstGeom prst="straightConnector1">
                  <a:avLst/>
                </a:prstGeom>
                <a:noFill/>
                <a:ln w="25400" cap="flat" cmpd="sng">
                  <a:solidFill>
                    <a:srgbClr val="000000"/>
                  </a:solidFill>
                  <a:prstDash val="solid"/>
                  <a:round/>
                  <a:headEnd type="none" w="sm" len="sm"/>
                  <a:tailEnd type="none" w="sm" len="sm"/>
                </a:ln>
              </p:spPr>
            </p:cxnSp>
            <p:cxnSp>
              <p:nvCxnSpPr>
                <p:cNvPr id="1943" name="Google Shape;1943;p127"/>
                <p:cNvCxnSpPr/>
                <p:nvPr/>
              </p:nvCxnSpPr>
              <p:spPr>
                <a:xfrm>
                  <a:off x="2099" y="1952"/>
                  <a:ext cx="137" cy="0"/>
                </a:xfrm>
                <a:prstGeom prst="straightConnector1">
                  <a:avLst/>
                </a:prstGeom>
                <a:noFill/>
                <a:ln w="25400" cap="flat" cmpd="sng">
                  <a:solidFill>
                    <a:srgbClr val="000000"/>
                  </a:solidFill>
                  <a:prstDash val="solid"/>
                  <a:round/>
                  <a:headEnd type="none" w="sm" len="sm"/>
                  <a:tailEnd type="none" w="sm" len="sm"/>
                </a:ln>
              </p:spPr>
            </p:cxnSp>
            <p:sp>
              <p:nvSpPr>
                <p:cNvPr id="1944" name="Google Shape;1944;p127"/>
                <p:cNvSpPr/>
                <p:nvPr/>
              </p:nvSpPr>
              <p:spPr>
                <a:xfrm>
                  <a:off x="2236" y="1650"/>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945" name="Google Shape;1945;p127"/>
                <p:cNvSpPr/>
                <p:nvPr/>
              </p:nvSpPr>
              <p:spPr>
                <a:xfrm rot="10800000" flipH="1">
                  <a:off x="2236" y="1787"/>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946" name="Google Shape;1946;p127"/>
                <p:cNvSpPr/>
                <p:nvPr/>
              </p:nvSpPr>
              <p:spPr>
                <a:xfrm>
                  <a:off x="2043" y="1642"/>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grpSp>
        <p:grpSp>
          <p:nvGrpSpPr>
            <p:cNvPr id="1947" name="Google Shape;1947;p127"/>
            <p:cNvGrpSpPr/>
            <p:nvPr/>
          </p:nvGrpSpPr>
          <p:grpSpPr>
            <a:xfrm>
              <a:off x="2448" y="1363"/>
              <a:ext cx="999" cy="294"/>
              <a:chOff x="3292" y="1467"/>
              <a:chExt cx="999" cy="294"/>
            </a:xfrm>
          </p:grpSpPr>
          <p:cxnSp>
            <p:nvCxnSpPr>
              <p:cNvPr id="1948" name="Google Shape;1948;p127"/>
              <p:cNvCxnSpPr/>
              <p:nvPr/>
            </p:nvCxnSpPr>
            <p:spPr>
              <a:xfrm>
                <a:off x="3292" y="1503"/>
                <a:ext cx="302" cy="0"/>
              </a:xfrm>
              <a:prstGeom prst="straightConnector1">
                <a:avLst/>
              </a:prstGeom>
              <a:noFill/>
              <a:ln w="19050" cap="sq" cmpd="sng">
                <a:solidFill>
                  <a:schemeClr val="dk1"/>
                </a:solidFill>
                <a:prstDash val="solid"/>
                <a:round/>
                <a:headEnd type="none" w="sm" len="sm"/>
                <a:tailEnd type="none" w="sm" len="sm"/>
              </a:ln>
            </p:spPr>
          </p:cxnSp>
          <p:cxnSp>
            <p:nvCxnSpPr>
              <p:cNvPr id="1949" name="Google Shape;1949;p127"/>
              <p:cNvCxnSpPr/>
              <p:nvPr/>
            </p:nvCxnSpPr>
            <p:spPr>
              <a:xfrm>
                <a:off x="3292" y="1731"/>
                <a:ext cx="302" cy="0"/>
              </a:xfrm>
              <a:prstGeom prst="straightConnector1">
                <a:avLst/>
              </a:prstGeom>
              <a:noFill/>
              <a:ln w="19050" cap="sq" cmpd="sng">
                <a:solidFill>
                  <a:schemeClr val="dk1"/>
                </a:solidFill>
                <a:prstDash val="solid"/>
                <a:round/>
                <a:headEnd type="none" w="sm" len="sm"/>
                <a:tailEnd type="none" w="sm" len="sm"/>
              </a:ln>
            </p:spPr>
          </p:cxnSp>
          <p:cxnSp>
            <p:nvCxnSpPr>
              <p:cNvPr id="1950" name="Google Shape;1950;p127"/>
              <p:cNvCxnSpPr/>
              <p:nvPr/>
            </p:nvCxnSpPr>
            <p:spPr>
              <a:xfrm>
                <a:off x="3989" y="1608"/>
                <a:ext cx="302" cy="0"/>
              </a:xfrm>
              <a:prstGeom prst="straightConnector1">
                <a:avLst/>
              </a:prstGeom>
              <a:noFill/>
              <a:ln w="19050" cap="sq" cmpd="sng">
                <a:solidFill>
                  <a:schemeClr val="dk1"/>
                </a:solidFill>
                <a:prstDash val="solid"/>
                <a:round/>
                <a:headEnd type="none" w="sm" len="sm"/>
                <a:tailEnd type="none" w="sm" len="sm"/>
              </a:ln>
            </p:spPr>
          </p:cxnSp>
          <p:grpSp>
            <p:nvGrpSpPr>
              <p:cNvPr id="1951" name="Google Shape;1951;p127"/>
              <p:cNvGrpSpPr/>
              <p:nvPr/>
            </p:nvGrpSpPr>
            <p:grpSpPr>
              <a:xfrm>
                <a:off x="3521" y="1467"/>
                <a:ext cx="462" cy="294"/>
                <a:chOff x="2043" y="1642"/>
                <a:chExt cx="440" cy="310"/>
              </a:xfrm>
            </p:grpSpPr>
            <p:sp>
              <p:nvSpPr>
                <p:cNvPr id="1952" name="Google Shape;1952;p127"/>
                <p:cNvSpPr/>
                <p:nvPr/>
              </p:nvSpPr>
              <p:spPr>
                <a:xfrm>
                  <a:off x="2099" y="1650"/>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953" name="Google Shape;1953;p127"/>
                <p:cNvCxnSpPr/>
                <p:nvPr/>
              </p:nvCxnSpPr>
              <p:spPr>
                <a:xfrm>
                  <a:off x="2099" y="1650"/>
                  <a:ext cx="137" cy="0"/>
                </a:xfrm>
                <a:prstGeom prst="straightConnector1">
                  <a:avLst/>
                </a:prstGeom>
                <a:noFill/>
                <a:ln w="25400" cap="flat" cmpd="sng">
                  <a:solidFill>
                    <a:srgbClr val="000000"/>
                  </a:solidFill>
                  <a:prstDash val="solid"/>
                  <a:round/>
                  <a:headEnd type="none" w="sm" len="sm"/>
                  <a:tailEnd type="none" w="sm" len="sm"/>
                </a:ln>
              </p:spPr>
            </p:cxnSp>
            <p:cxnSp>
              <p:nvCxnSpPr>
                <p:cNvPr id="1954" name="Google Shape;1954;p127"/>
                <p:cNvCxnSpPr/>
                <p:nvPr/>
              </p:nvCxnSpPr>
              <p:spPr>
                <a:xfrm>
                  <a:off x="2099" y="1952"/>
                  <a:ext cx="137" cy="0"/>
                </a:xfrm>
                <a:prstGeom prst="straightConnector1">
                  <a:avLst/>
                </a:prstGeom>
                <a:noFill/>
                <a:ln w="25400" cap="flat" cmpd="sng">
                  <a:solidFill>
                    <a:srgbClr val="000000"/>
                  </a:solidFill>
                  <a:prstDash val="solid"/>
                  <a:round/>
                  <a:headEnd type="none" w="sm" len="sm"/>
                  <a:tailEnd type="none" w="sm" len="sm"/>
                </a:ln>
              </p:spPr>
            </p:cxnSp>
            <p:sp>
              <p:nvSpPr>
                <p:cNvPr id="1955" name="Google Shape;1955;p127"/>
                <p:cNvSpPr/>
                <p:nvPr/>
              </p:nvSpPr>
              <p:spPr>
                <a:xfrm>
                  <a:off x="2236" y="1650"/>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956" name="Google Shape;1956;p127"/>
                <p:cNvSpPr/>
                <p:nvPr/>
              </p:nvSpPr>
              <p:spPr>
                <a:xfrm rot="10800000" flipH="1">
                  <a:off x="2236" y="1787"/>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957" name="Google Shape;1957;p127"/>
                <p:cNvSpPr/>
                <p:nvPr/>
              </p:nvSpPr>
              <p:spPr>
                <a:xfrm>
                  <a:off x="2043" y="1642"/>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grpSp>
        <p:cxnSp>
          <p:nvCxnSpPr>
            <p:cNvPr id="1958" name="Google Shape;1958;p127"/>
            <p:cNvCxnSpPr/>
            <p:nvPr/>
          </p:nvCxnSpPr>
          <p:spPr>
            <a:xfrm>
              <a:off x="2440" y="1732"/>
              <a:ext cx="1008" cy="0"/>
            </a:xfrm>
            <a:prstGeom prst="straightConnector1">
              <a:avLst/>
            </a:prstGeom>
            <a:noFill/>
            <a:ln w="19050" cap="flat" cmpd="sng">
              <a:solidFill>
                <a:schemeClr val="dk1"/>
              </a:solidFill>
              <a:prstDash val="solid"/>
              <a:round/>
              <a:headEnd type="none" w="sm" len="sm"/>
              <a:tailEnd type="none" w="sm" len="sm"/>
            </a:ln>
          </p:spPr>
        </p:cxnSp>
        <p:sp>
          <p:nvSpPr>
            <p:cNvPr id="1959" name="Google Shape;1959;p127"/>
            <p:cNvSpPr txBox="1"/>
            <p:nvPr/>
          </p:nvSpPr>
          <p:spPr>
            <a:xfrm>
              <a:off x="2294" y="1318"/>
              <a:ext cx="159"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sp>
          <p:nvSpPr>
            <p:cNvPr id="1960" name="Google Shape;1960;p127"/>
            <p:cNvSpPr txBox="1"/>
            <p:nvPr/>
          </p:nvSpPr>
          <p:spPr>
            <a:xfrm>
              <a:off x="2296" y="1538"/>
              <a:ext cx="15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sp>
          <p:nvSpPr>
            <p:cNvPr id="1961" name="Google Shape;1961;p127"/>
            <p:cNvSpPr txBox="1"/>
            <p:nvPr/>
          </p:nvSpPr>
          <p:spPr>
            <a:xfrm>
              <a:off x="2186" y="1650"/>
              <a:ext cx="246" cy="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B-in</a:t>
              </a:r>
              <a:endParaRPr sz="1800">
                <a:solidFill>
                  <a:schemeClr val="dk1"/>
                </a:solidFill>
                <a:latin typeface="Arial"/>
                <a:ea typeface="Arial"/>
                <a:cs typeface="Arial"/>
                <a:sym typeface="Arial"/>
              </a:endParaRPr>
            </a:p>
          </p:txBody>
        </p:sp>
      </p:grpSp>
      <p:sp>
        <p:nvSpPr>
          <p:cNvPr id="1962" name="Google Shape;1962;p127"/>
          <p:cNvSpPr txBox="1"/>
          <p:nvPr/>
        </p:nvSpPr>
        <p:spPr>
          <a:xfrm>
            <a:off x="7553542" y="1189452"/>
            <a:ext cx="458396" cy="369332"/>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OR</a:t>
            </a:r>
            <a:endParaRPr sz="1800">
              <a:solidFill>
                <a:schemeClr val="dk1"/>
              </a:solidFill>
              <a:latin typeface="Calibri"/>
              <a:ea typeface="Calibri"/>
              <a:cs typeface="Calibri"/>
              <a:sym typeface="Calibri"/>
            </a:endParaRPr>
          </a:p>
        </p:txBody>
      </p:sp>
      <p:sp>
        <p:nvSpPr>
          <p:cNvPr id="1963" name="Google Shape;1963;p127"/>
          <p:cNvSpPr txBox="1"/>
          <p:nvPr/>
        </p:nvSpPr>
        <p:spPr>
          <a:xfrm>
            <a:off x="10784052" y="1704363"/>
            <a:ext cx="1423563" cy="3381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Difference D</a:t>
            </a:r>
            <a:endParaRPr sz="1800">
              <a:solidFill>
                <a:schemeClr val="dk1"/>
              </a:solidFill>
              <a:latin typeface="Arial"/>
              <a:ea typeface="Arial"/>
              <a:cs typeface="Arial"/>
              <a:sym typeface="Arial"/>
            </a:endParaRPr>
          </a:p>
        </p:txBody>
      </p:sp>
      <p:sp>
        <p:nvSpPr>
          <p:cNvPr id="184" name="Google Shape;1769;p126"/>
          <p:cNvSpPr/>
          <p:nvPr/>
        </p:nvSpPr>
        <p:spPr>
          <a:xfrm>
            <a:off x="6514099" y="2932744"/>
            <a:ext cx="5621913" cy="64629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dirty="0">
                <a:solidFill>
                  <a:schemeClr val="dk1"/>
                </a:solidFill>
                <a:latin typeface="Arial"/>
                <a:ea typeface="Arial"/>
                <a:cs typeface="Arial"/>
                <a:sym typeface="Arial"/>
              </a:rPr>
              <a:t>D =  X’Y’(B-in) + XY’(B-in)’ + XY’(B-in)’ + XY(B-in)</a:t>
            </a:r>
            <a:endParaRPr sz="1800" b="1"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b="1" dirty="0">
                <a:solidFill>
                  <a:schemeClr val="dk1"/>
                </a:solidFill>
                <a:latin typeface="Arial"/>
                <a:ea typeface="Arial"/>
                <a:cs typeface="Arial"/>
                <a:sym typeface="Arial"/>
              </a:rPr>
              <a:t>D =  X  </a:t>
            </a:r>
            <a:r>
              <a:rPr lang="en-US" sz="1800" b="1" dirty="0">
                <a:solidFill>
                  <a:schemeClr val="dk1"/>
                </a:solidFill>
                <a:latin typeface="Noto Sans Symbols"/>
                <a:ea typeface="Noto Sans Symbols"/>
                <a:cs typeface="Noto Sans Symbols"/>
                <a:sym typeface="Noto Sans Symbols"/>
              </a:rPr>
              <a:t>⊕</a:t>
            </a:r>
            <a:r>
              <a:rPr lang="en-US" sz="1800" b="1" dirty="0">
                <a:solidFill>
                  <a:schemeClr val="dk1"/>
                </a:solidFill>
                <a:latin typeface="Arial"/>
                <a:ea typeface="Arial"/>
                <a:cs typeface="Arial"/>
                <a:sym typeface="Arial"/>
              </a:rPr>
              <a:t>  Y  </a:t>
            </a:r>
            <a:r>
              <a:rPr lang="en-US" sz="1800" b="1" dirty="0">
                <a:solidFill>
                  <a:schemeClr val="dk1"/>
                </a:solidFill>
                <a:latin typeface="Noto Sans Symbols"/>
                <a:ea typeface="Noto Sans Symbols"/>
                <a:cs typeface="Noto Sans Symbols"/>
                <a:sym typeface="Noto Sans Symbols"/>
              </a:rPr>
              <a:t>⊕</a:t>
            </a:r>
            <a:r>
              <a:rPr lang="en-US" sz="1800" b="1" dirty="0">
                <a:solidFill>
                  <a:schemeClr val="dk1"/>
                </a:solidFill>
                <a:latin typeface="Arial"/>
                <a:ea typeface="Arial"/>
                <a:cs typeface="Arial"/>
                <a:sym typeface="Arial"/>
              </a:rPr>
              <a:t>  (B-in)</a:t>
            </a:r>
            <a:endParaRPr sz="1800" b="1" dirty="0">
              <a:solidFill>
                <a:schemeClr val="dk1"/>
              </a:solidFill>
              <a:latin typeface="Arial"/>
              <a:ea typeface="Arial"/>
              <a:cs typeface="Arial"/>
              <a:sym typeface="Arial"/>
            </a:endParaRPr>
          </a:p>
        </p:txBody>
      </p:sp>
      <p:sp>
        <p:nvSpPr>
          <p:cNvPr id="185" name="Google Shape;1770;p126"/>
          <p:cNvSpPr/>
          <p:nvPr/>
        </p:nvSpPr>
        <p:spPr>
          <a:xfrm>
            <a:off x="6594118" y="6110755"/>
            <a:ext cx="5391392" cy="369332"/>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B-out =  X’Y + X’(B-in) + Y(B-in)</a:t>
            </a:r>
            <a:endParaRPr sz="1800" b="1">
              <a:solidFill>
                <a:schemeClr val="dk1"/>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fld id="{CEAAA159-DB07-4DA3-9859-C188B56577D2}" type="datetime1">
              <a:rPr lang="en-US" smtClean="0"/>
              <a:t>9/12/2022</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28284"/>
          <a:stretch/>
        </p:blipFill>
        <p:spPr>
          <a:xfrm>
            <a:off x="660592" y="1405718"/>
            <a:ext cx="7978934" cy="2456945"/>
          </a:xfrm>
          <a:prstGeom prst="rect">
            <a:avLst/>
          </a:prstGeom>
        </p:spPr>
      </p:pic>
      <p:pic>
        <p:nvPicPr>
          <p:cNvPr id="3" name="Google Shape;1934;p127">
            <a:extLst>
              <a:ext uri="{FF2B5EF4-FFF2-40B4-BE49-F238E27FC236}">
                <a16:creationId xmlns="" xmlns:a16="http://schemas.microsoft.com/office/drawing/2014/main" id="{65022882-AADC-044C-1E70-6D099B981565}"/>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sp>
        <p:nvSpPr>
          <p:cNvPr id="4" name="TextBox 3"/>
          <p:cNvSpPr txBox="1"/>
          <p:nvPr/>
        </p:nvSpPr>
        <p:spPr>
          <a:xfrm>
            <a:off x="1187356" y="162002"/>
            <a:ext cx="4981432" cy="535531"/>
          </a:xfrm>
          <a:prstGeom prst="rect">
            <a:avLst/>
          </a:prstGeom>
          <a:noFill/>
        </p:spPr>
        <p:txBody>
          <a:bodyPr wrap="square" rtlCol="0">
            <a:spAutoFit/>
          </a:bodyPr>
          <a:lstStyle/>
          <a:p>
            <a:pPr>
              <a:lnSpc>
                <a:spcPct val="90000"/>
              </a:lnSpc>
              <a:buClr>
                <a:schemeClr val="dk1"/>
              </a:buClr>
              <a:buSzPts val="3200"/>
            </a:pPr>
            <a:r>
              <a:rPr lang="en-US" sz="3200" b="1" dirty="0">
                <a:latin typeface="+mj-lt"/>
                <a:ea typeface="+mj-ea"/>
                <a:cs typeface="+mj-cs"/>
              </a:rPr>
              <a:t>Parallel Adder</a:t>
            </a:r>
          </a:p>
        </p:txBody>
      </p:sp>
      <p:pic>
        <p:nvPicPr>
          <p:cNvPr id="5" name="object 2"/>
          <p:cNvPicPr/>
          <p:nvPr/>
        </p:nvPicPr>
        <p:blipFill rotWithShape="1">
          <a:blip r:embed="rId4" cstate="print"/>
          <a:srcRect l="8099" t="15662" r="20724" b="-1"/>
          <a:stretch/>
        </p:blipFill>
        <p:spPr>
          <a:xfrm>
            <a:off x="9253182" y="1160060"/>
            <a:ext cx="2374710" cy="3601059"/>
          </a:xfrm>
          <a:prstGeom prst="rect">
            <a:avLst/>
          </a:prstGeom>
        </p:spPr>
      </p:pic>
      <p:sp>
        <p:nvSpPr>
          <p:cNvPr id="6" name="Date Placeholder 5"/>
          <p:cNvSpPr>
            <a:spLocks noGrp="1"/>
          </p:cNvSpPr>
          <p:nvPr>
            <p:ph type="dt" sz="half" idx="10"/>
          </p:nvPr>
        </p:nvSpPr>
        <p:spPr/>
        <p:txBody>
          <a:bodyPr/>
          <a:lstStyle/>
          <a:p>
            <a:fld id="{4C5C40D3-11B3-462A-9C67-F927E8802899}"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38032"/>
          <a:stretch/>
        </p:blipFill>
        <p:spPr>
          <a:xfrm>
            <a:off x="256076" y="1480730"/>
            <a:ext cx="5912712" cy="2408882"/>
          </a:xfrm>
          <a:prstGeom prst="rect">
            <a:avLst/>
          </a:prstGeom>
        </p:spPr>
      </p:pic>
      <p:pic>
        <p:nvPicPr>
          <p:cNvPr id="3" name="Google Shape;1934;p127">
            <a:extLst>
              <a:ext uri="{FF2B5EF4-FFF2-40B4-BE49-F238E27FC236}">
                <a16:creationId xmlns="" xmlns:a16="http://schemas.microsoft.com/office/drawing/2014/main" id="{2377A819-2938-C8E9-F4C5-39134278E147}"/>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pic>
        <p:nvPicPr>
          <p:cNvPr id="4" name="object 2"/>
          <p:cNvPicPr/>
          <p:nvPr/>
        </p:nvPicPr>
        <p:blipFill rotWithShape="1">
          <a:blip r:embed="rId4" cstate="print"/>
          <a:srcRect l="1316" t="16824" r="858"/>
          <a:stretch/>
        </p:blipFill>
        <p:spPr>
          <a:xfrm>
            <a:off x="6660106" y="1480730"/>
            <a:ext cx="5254389" cy="3323282"/>
          </a:xfrm>
          <a:prstGeom prst="rect">
            <a:avLst/>
          </a:prstGeom>
        </p:spPr>
      </p:pic>
      <p:sp>
        <p:nvSpPr>
          <p:cNvPr id="5" name="TextBox 4"/>
          <p:cNvSpPr txBox="1"/>
          <p:nvPr/>
        </p:nvSpPr>
        <p:spPr>
          <a:xfrm>
            <a:off x="1187356" y="162002"/>
            <a:ext cx="4981432" cy="535531"/>
          </a:xfrm>
          <a:prstGeom prst="rect">
            <a:avLst/>
          </a:prstGeom>
          <a:noFill/>
        </p:spPr>
        <p:txBody>
          <a:bodyPr wrap="square" rtlCol="0">
            <a:spAutoFit/>
          </a:bodyPr>
          <a:lstStyle/>
          <a:p>
            <a:pPr>
              <a:lnSpc>
                <a:spcPct val="90000"/>
              </a:lnSpc>
              <a:buClr>
                <a:schemeClr val="dk1"/>
              </a:buClr>
              <a:buSzPts val="3200"/>
            </a:pPr>
            <a:r>
              <a:rPr lang="en-US" sz="3200" b="1" dirty="0" smtClean="0">
                <a:latin typeface="+mj-lt"/>
                <a:ea typeface="+mj-ea"/>
                <a:cs typeface="+mj-cs"/>
              </a:rPr>
              <a:t>Serial </a:t>
            </a:r>
            <a:r>
              <a:rPr lang="en-US" sz="3200" b="1" dirty="0">
                <a:latin typeface="+mj-lt"/>
                <a:ea typeface="+mj-ea"/>
                <a:cs typeface="+mj-cs"/>
              </a:rPr>
              <a:t>Adder</a:t>
            </a:r>
          </a:p>
        </p:txBody>
      </p:sp>
      <p:sp>
        <p:nvSpPr>
          <p:cNvPr id="6" name="Date Placeholder 5"/>
          <p:cNvSpPr>
            <a:spLocks noGrp="1"/>
          </p:cNvSpPr>
          <p:nvPr>
            <p:ph type="dt" sz="half" idx="10"/>
          </p:nvPr>
        </p:nvSpPr>
        <p:spPr/>
        <p:txBody>
          <a:bodyPr/>
          <a:lstStyle/>
          <a:p>
            <a:fld id="{520A5608-2962-4976-8764-770ED39BE130}"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2837" r="49283"/>
          <a:stretch/>
        </p:blipFill>
        <p:spPr>
          <a:xfrm>
            <a:off x="974490" y="1132765"/>
            <a:ext cx="4118321" cy="5354453"/>
          </a:xfrm>
          <a:prstGeom prst="rect">
            <a:avLst/>
          </a:prstGeom>
          <a:solidFill>
            <a:schemeClr val="accent2"/>
          </a:solidFill>
        </p:spPr>
      </p:pic>
      <p:pic>
        <p:nvPicPr>
          <p:cNvPr id="3" name="Google Shape;1934;p127">
            <a:extLst>
              <a:ext uri="{FF2B5EF4-FFF2-40B4-BE49-F238E27FC236}">
                <a16:creationId xmlns="" xmlns:a16="http://schemas.microsoft.com/office/drawing/2014/main" id="{ACA5CCE3-9720-CC95-D01E-A5D397B0988B}"/>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pic>
        <p:nvPicPr>
          <p:cNvPr id="4" name="object 2"/>
          <p:cNvPicPr/>
          <p:nvPr/>
        </p:nvPicPr>
        <p:blipFill rotWithShape="1">
          <a:blip r:embed="rId2" cstate="print"/>
          <a:srcRect l="52538" t="12837"/>
          <a:stretch/>
        </p:blipFill>
        <p:spPr>
          <a:xfrm>
            <a:off x="6387151" y="1132765"/>
            <a:ext cx="3853981" cy="5354453"/>
          </a:xfrm>
          <a:prstGeom prst="rect">
            <a:avLst/>
          </a:prstGeom>
        </p:spPr>
      </p:pic>
      <p:sp>
        <p:nvSpPr>
          <p:cNvPr id="5" name="TextBox 4"/>
          <p:cNvSpPr txBox="1"/>
          <p:nvPr/>
        </p:nvSpPr>
        <p:spPr>
          <a:xfrm>
            <a:off x="1337480" y="183711"/>
            <a:ext cx="8024883" cy="535531"/>
          </a:xfrm>
          <a:prstGeom prst="rect">
            <a:avLst/>
          </a:prstGeom>
          <a:noFill/>
        </p:spPr>
        <p:txBody>
          <a:bodyPr wrap="square" rtlCol="0">
            <a:spAutoFit/>
          </a:bodyPr>
          <a:lstStyle/>
          <a:p>
            <a:pPr>
              <a:lnSpc>
                <a:spcPct val="90000"/>
              </a:lnSpc>
              <a:buClr>
                <a:schemeClr val="dk1"/>
              </a:buClr>
              <a:buSzPts val="3200"/>
            </a:pPr>
            <a:r>
              <a:rPr lang="en-US" sz="3200" b="1" dirty="0" smtClean="0">
                <a:latin typeface="+mj-lt"/>
                <a:ea typeface="+mj-ea"/>
                <a:cs typeface="+mj-cs"/>
              </a:rPr>
              <a:t>Comparison of Parallel and Serial Adder</a:t>
            </a:r>
            <a:endParaRPr lang="en-US" sz="3200" b="1" dirty="0">
              <a:latin typeface="+mj-lt"/>
              <a:ea typeface="+mj-ea"/>
              <a:cs typeface="+mj-cs"/>
            </a:endParaRPr>
          </a:p>
        </p:txBody>
      </p:sp>
      <p:sp>
        <p:nvSpPr>
          <p:cNvPr id="6" name="Date Placeholder 5"/>
          <p:cNvSpPr>
            <a:spLocks noGrp="1"/>
          </p:cNvSpPr>
          <p:nvPr>
            <p:ph type="dt" sz="half" idx="10"/>
          </p:nvPr>
        </p:nvSpPr>
        <p:spPr/>
        <p:txBody>
          <a:bodyPr/>
          <a:lstStyle/>
          <a:p>
            <a:fld id="{2DFDB57E-C38F-408F-90E5-96BA13E8E9D4}"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27565"/>
          <a:stretch/>
        </p:blipFill>
        <p:spPr>
          <a:xfrm>
            <a:off x="1074271" y="1414866"/>
            <a:ext cx="5845143" cy="2106256"/>
          </a:xfrm>
          <a:prstGeom prst="rect">
            <a:avLst/>
          </a:prstGeom>
        </p:spPr>
      </p:pic>
      <p:pic>
        <p:nvPicPr>
          <p:cNvPr id="3" name="Google Shape;1934;p127">
            <a:extLst>
              <a:ext uri="{FF2B5EF4-FFF2-40B4-BE49-F238E27FC236}">
                <a16:creationId xmlns="" xmlns:a16="http://schemas.microsoft.com/office/drawing/2014/main" id="{01416571-D3E0-2755-55A4-A5C8B4B2CB4A}"/>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sp>
        <p:nvSpPr>
          <p:cNvPr id="4" name="TextBox 3"/>
          <p:cNvSpPr txBox="1"/>
          <p:nvPr/>
        </p:nvSpPr>
        <p:spPr>
          <a:xfrm>
            <a:off x="1337480" y="183711"/>
            <a:ext cx="8024883" cy="535531"/>
          </a:xfrm>
          <a:prstGeom prst="rect">
            <a:avLst/>
          </a:prstGeom>
          <a:noFill/>
        </p:spPr>
        <p:txBody>
          <a:bodyPr wrap="square" rtlCol="0">
            <a:spAutoFit/>
          </a:bodyPr>
          <a:lstStyle/>
          <a:p>
            <a:pPr>
              <a:lnSpc>
                <a:spcPct val="90000"/>
              </a:lnSpc>
              <a:buClr>
                <a:schemeClr val="dk1"/>
              </a:buClr>
              <a:buSzPts val="3200"/>
            </a:pPr>
            <a:r>
              <a:rPr lang="en-US" sz="3200" b="1" dirty="0" smtClean="0">
                <a:latin typeface="+mj-lt"/>
                <a:ea typeface="+mj-ea"/>
                <a:cs typeface="+mj-cs"/>
              </a:rPr>
              <a:t>Structure of Parallel Adder</a:t>
            </a:r>
            <a:endParaRPr lang="en-US" sz="3200" b="1" dirty="0">
              <a:latin typeface="+mj-lt"/>
              <a:ea typeface="+mj-ea"/>
              <a:cs typeface="+mj-cs"/>
            </a:endParaRPr>
          </a:p>
        </p:txBody>
      </p:sp>
      <p:pic>
        <p:nvPicPr>
          <p:cNvPr id="5" name="object 2"/>
          <p:cNvPicPr/>
          <p:nvPr/>
        </p:nvPicPr>
        <p:blipFill rotWithShape="1">
          <a:blip r:embed="rId4" cstate="print"/>
          <a:srcRect t="39179" r="35348"/>
          <a:stretch/>
        </p:blipFill>
        <p:spPr>
          <a:xfrm>
            <a:off x="1251690" y="4735773"/>
            <a:ext cx="4084585" cy="1187355"/>
          </a:xfrm>
          <a:prstGeom prst="rect">
            <a:avLst/>
          </a:prstGeom>
        </p:spPr>
      </p:pic>
      <p:sp>
        <p:nvSpPr>
          <p:cNvPr id="6" name="TextBox 5"/>
          <p:cNvSpPr txBox="1"/>
          <p:nvPr/>
        </p:nvSpPr>
        <p:spPr>
          <a:xfrm>
            <a:off x="1251690" y="4053386"/>
            <a:ext cx="6855080" cy="535531"/>
          </a:xfrm>
          <a:prstGeom prst="rect">
            <a:avLst/>
          </a:prstGeom>
          <a:noFill/>
        </p:spPr>
        <p:txBody>
          <a:bodyPr wrap="square" rtlCol="0">
            <a:spAutoFit/>
          </a:bodyPr>
          <a:lstStyle/>
          <a:p>
            <a:pPr>
              <a:lnSpc>
                <a:spcPct val="90000"/>
              </a:lnSpc>
              <a:buClr>
                <a:schemeClr val="dk1"/>
              </a:buClr>
              <a:buSzPts val="3200"/>
            </a:pPr>
            <a:r>
              <a:rPr lang="en-US" sz="3200" b="1" dirty="0">
                <a:latin typeface="+mj-lt"/>
                <a:ea typeface="+mj-ea"/>
                <a:cs typeface="+mj-cs"/>
              </a:rPr>
              <a:t>Types of Parallel Adders</a:t>
            </a:r>
          </a:p>
        </p:txBody>
      </p:sp>
      <p:sp>
        <p:nvSpPr>
          <p:cNvPr id="7" name="Date Placeholder 6"/>
          <p:cNvSpPr>
            <a:spLocks noGrp="1"/>
          </p:cNvSpPr>
          <p:nvPr>
            <p:ph type="dt" sz="half" idx="10"/>
          </p:nvPr>
        </p:nvSpPr>
        <p:spPr/>
        <p:txBody>
          <a:bodyPr/>
          <a:lstStyle/>
          <a:p>
            <a:fld id="{C661E52D-7550-4D64-9542-EE028EC80FDC}" type="datetime1">
              <a:rPr lang="en-US" smtClean="0"/>
              <a:t>9/12/2022</a:t>
            </a:fld>
            <a:endParaRPr lang="en-US"/>
          </a:p>
        </p:txBody>
      </p:sp>
      <p:sp>
        <p:nvSpPr>
          <p:cNvPr id="8" name="Slide Number Placeholder 7"/>
          <p:cNvSpPr>
            <a:spLocks noGrp="1"/>
          </p:cNvSpPr>
          <p:nvPr>
            <p:ph type="sldNum" sz="quarter" idx="12"/>
          </p:nvPr>
        </p:nvSpPr>
        <p:spPr/>
        <p:txBody>
          <a:bodyPr/>
          <a:lstStyle/>
          <a:p>
            <a:fld id="{E7DF4ECA-2C00-4129-AA22-2996D096FEEF}"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l="17953" t="18510" r="24434"/>
          <a:stretch/>
        </p:blipFill>
        <p:spPr>
          <a:xfrm>
            <a:off x="1584037" y="948520"/>
            <a:ext cx="3466531" cy="2756847"/>
          </a:xfrm>
          <a:prstGeom prst="rect">
            <a:avLst/>
          </a:prstGeom>
        </p:spPr>
      </p:pic>
      <p:pic>
        <p:nvPicPr>
          <p:cNvPr id="3" name="Google Shape;1934;p127">
            <a:extLst>
              <a:ext uri="{FF2B5EF4-FFF2-40B4-BE49-F238E27FC236}">
                <a16:creationId xmlns="" xmlns:a16="http://schemas.microsoft.com/office/drawing/2014/main" id="{ED1E0DC5-0870-66A5-3F6F-D0195C06C6AB}"/>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pic>
        <p:nvPicPr>
          <p:cNvPr id="4" name="object 2"/>
          <p:cNvPicPr/>
          <p:nvPr/>
        </p:nvPicPr>
        <p:blipFill rotWithShape="1">
          <a:blip r:embed="rId4" cstate="print"/>
          <a:srcRect l="18333" t="31382" r="17482"/>
          <a:stretch/>
        </p:blipFill>
        <p:spPr>
          <a:xfrm>
            <a:off x="6556476" y="948520"/>
            <a:ext cx="3979596" cy="2661313"/>
          </a:xfrm>
          <a:prstGeom prst="rect">
            <a:avLst/>
          </a:prstGeom>
        </p:spPr>
      </p:pic>
      <p:sp>
        <p:nvSpPr>
          <p:cNvPr id="6" name="Rectangle 5"/>
          <p:cNvSpPr/>
          <p:nvPr/>
        </p:nvSpPr>
        <p:spPr>
          <a:xfrm>
            <a:off x="1311304" y="107329"/>
            <a:ext cx="4011996" cy="535531"/>
          </a:xfrm>
          <a:prstGeom prst="rect">
            <a:avLst/>
          </a:prstGeom>
        </p:spPr>
        <p:txBody>
          <a:bodyPr wrap="none">
            <a:spAutoFit/>
          </a:bodyPr>
          <a:lstStyle/>
          <a:p>
            <a:pPr>
              <a:lnSpc>
                <a:spcPct val="90000"/>
              </a:lnSpc>
              <a:buClr>
                <a:schemeClr val="dk1"/>
              </a:buClr>
              <a:buSzPts val="3200"/>
            </a:pPr>
            <a:r>
              <a:rPr lang="en-US" sz="3200" b="1" dirty="0">
                <a:latin typeface="+mj-lt"/>
                <a:ea typeface="+mj-ea"/>
                <a:cs typeface="+mj-cs"/>
              </a:rPr>
              <a:t>Types of Parallel Adders</a:t>
            </a:r>
          </a:p>
        </p:txBody>
      </p:sp>
      <p:sp>
        <p:nvSpPr>
          <p:cNvPr id="7" name="TextBox 6"/>
          <p:cNvSpPr txBox="1"/>
          <p:nvPr/>
        </p:nvSpPr>
        <p:spPr>
          <a:xfrm>
            <a:off x="539061" y="1647561"/>
            <a:ext cx="983536" cy="1015663"/>
          </a:xfrm>
          <a:prstGeom prst="rect">
            <a:avLst/>
          </a:prstGeom>
          <a:solidFill>
            <a:schemeClr val="accent2">
              <a:lumMod val="20000"/>
              <a:lumOff val="80000"/>
            </a:schemeClr>
          </a:solidFill>
        </p:spPr>
        <p:txBody>
          <a:bodyPr wrap="square" rtlCol="0">
            <a:spAutoFit/>
          </a:bodyPr>
          <a:lstStyle/>
          <a:p>
            <a:r>
              <a:rPr lang="en-US" sz="2000" b="1" dirty="0" smtClean="0"/>
              <a:t>One Bit Parallel Adder</a:t>
            </a:r>
            <a:endParaRPr lang="en-US" sz="2000" b="1" dirty="0"/>
          </a:p>
        </p:txBody>
      </p:sp>
      <p:sp>
        <p:nvSpPr>
          <p:cNvPr id="8" name="TextBox 7"/>
          <p:cNvSpPr txBox="1"/>
          <p:nvPr/>
        </p:nvSpPr>
        <p:spPr>
          <a:xfrm>
            <a:off x="10536072" y="1819111"/>
            <a:ext cx="983536" cy="1015663"/>
          </a:xfrm>
          <a:prstGeom prst="rect">
            <a:avLst/>
          </a:prstGeom>
          <a:solidFill>
            <a:schemeClr val="accent6">
              <a:lumMod val="60000"/>
              <a:lumOff val="40000"/>
            </a:schemeClr>
          </a:solidFill>
        </p:spPr>
        <p:txBody>
          <a:bodyPr wrap="square" rtlCol="0">
            <a:spAutoFit/>
          </a:bodyPr>
          <a:lstStyle/>
          <a:p>
            <a:r>
              <a:rPr lang="en-US" sz="2000" b="1" dirty="0" smtClean="0"/>
              <a:t>Two Bit Parallel Adder</a:t>
            </a:r>
            <a:endParaRPr lang="en-US" sz="2000" b="1" dirty="0"/>
          </a:p>
        </p:txBody>
      </p:sp>
      <p:sp>
        <p:nvSpPr>
          <p:cNvPr id="9" name="TextBox 8"/>
          <p:cNvSpPr txBox="1"/>
          <p:nvPr/>
        </p:nvSpPr>
        <p:spPr>
          <a:xfrm>
            <a:off x="9262625" y="5064981"/>
            <a:ext cx="1273447" cy="1015663"/>
          </a:xfrm>
          <a:prstGeom prst="rect">
            <a:avLst/>
          </a:prstGeom>
          <a:solidFill>
            <a:schemeClr val="accent4">
              <a:lumMod val="60000"/>
              <a:lumOff val="40000"/>
            </a:schemeClr>
          </a:solidFill>
        </p:spPr>
        <p:txBody>
          <a:bodyPr wrap="square" rtlCol="0">
            <a:spAutoFit/>
          </a:bodyPr>
          <a:lstStyle/>
          <a:p>
            <a:r>
              <a:rPr lang="en-US" sz="2000" b="1" dirty="0" smtClean="0"/>
              <a:t>Four Bit Parallel Adder</a:t>
            </a:r>
            <a:endParaRPr lang="en-US" sz="2000" b="1" dirty="0"/>
          </a:p>
        </p:txBody>
      </p:sp>
      <p:pic>
        <p:nvPicPr>
          <p:cNvPr id="1026" name="Picture 2" descr="5.9: FOUR-BIT BINARY PARALLEL ADDER | Engineering3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208" y="4011027"/>
            <a:ext cx="7274256" cy="263951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3BA8F7E2-16CE-4EEF-BD49-1D20F042097F}" type="datetime1">
              <a:rPr lang="en-US" smtClean="0"/>
              <a:t>9/12/2022</a:t>
            </a:fld>
            <a:endParaRPr lang="en-US"/>
          </a:p>
        </p:txBody>
      </p:sp>
      <p:sp>
        <p:nvSpPr>
          <p:cNvPr id="10" name="Slide Number Placeholder 9"/>
          <p:cNvSpPr>
            <a:spLocks noGrp="1"/>
          </p:cNvSpPr>
          <p:nvPr>
            <p:ph type="sldNum" sz="quarter" idx="12"/>
          </p:nvPr>
        </p:nvSpPr>
        <p:spPr/>
        <p:txBody>
          <a:bodyPr/>
          <a:lstStyle/>
          <a:p>
            <a:fld id="{E7DF4ECA-2C00-4129-AA22-2996D096FEEF}" type="slidenum">
              <a:rPr lang="en-US" smtClean="0"/>
              <a:pPr/>
              <a:t>18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934;p127">
            <a:extLst>
              <a:ext uri="{FF2B5EF4-FFF2-40B4-BE49-F238E27FC236}">
                <a16:creationId xmlns="" xmlns:a16="http://schemas.microsoft.com/office/drawing/2014/main" id="{8E76F887-CD47-4810-8293-A3862AC56E62}"/>
              </a:ext>
            </a:extLst>
          </p:cNvPr>
          <p:cNvPicPr preferRelativeResize="0"/>
          <p:nvPr/>
        </p:nvPicPr>
        <p:blipFill rotWithShape="1">
          <a:blip r:embed="rId2">
            <a:alphaModFix/>
          </a:blip>
          <a:srcRect/>
          <a:stretch/>
        </p:blipFill>
        <p:spPr>
          <a:xfrm>
            <a:off x="103632" y="18288"/>
            <a:ext cx="870858" cy="822961"/>
          </a:xfrm>
          <a:prstGeom prst="rect">
            <a:avLst/>
          </a:prstGeom>
          <a:noFill/>
          <a:ln>
            <a:noFill/>
          </a:ln>
        </p:spPr>
      </p:pic>
      <p:pic>
        <p:nvPicPr>
          <p:cNvPr id="1026" name="Picture 2" descr="https://media.geeksforgeeks.org/wp-content/cdn-uploads/full_add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907" t="6724" r="2214" b="6594"/>
          <a:stretch/>
        </p:blipFill>
        <p:spPr bwMode="auto">
          <a:xfrm>
            <a:off x="1731818" y="952077"/>
            <a:ext cx="8312728" cy="22998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9061" y="3381049"/>
            <a:ext cx="11237303" cy="3354765"/>
          </a:xfrm>
          <a:prstGeom prst="rect">
            <a:avLst/>
          </a:prstGeom>
          <a:solidFill>
            <a:schemeClr val="accent6">
              <a:lumMod val="20000"/>
              <a:lumOff val="80000"/>
            </a:schemeClr>
          </a:solidFill>
        </p:spPr>
        <p:txBody>
          <a:bodyPr wrap="square">
            <a:spAutoFit/>
          </a:bodyPr>
          <a:lstStyle/>
          <a:p>
            <a:pPr fontAlgn="base">
              <a:spcBef>
                <a:spcPts val="1200"/>
              </a:spcBef>
              <a:buFont typeface="+mj-lt"/>
              <a:buAutoNum type="arabicPeriod"/>
            </a:pPr>
            <a:r>
              <a:rPr lang="en-US" sz="2400" dirty="0" smtClean="0">
                <a:solidFill>
                  <a:srgbClr val="C00000"/>
                </a:solidFill>
                <a:latin typeface="Times New Roman" panose="02020603050405020304" pitchFamily="18" charset="0"/>
                <a:cs typeface="Times New Roman" panose="02020603050405020304" pitchFamily="18" charset="0"/>
              </a:rPr>
              <a:t>As </a:t>
            </a:r>
            <a:r>
              <a:rPr lang="en-US" sz="2400" dirty="0">
                <a:solidFill>
                  <a:srgbClr val="C00000"/>
                </a:solidFill>
                <a:latin typeface="Times New Roman" panose="02020603050405020304" pitchFamily="18" charset="0"/>
                <a:cs typeface="Times New Roman" panose="02020603050405020304" pitchFamily="18" charset="0"/>
              </a:rPr>
              <a:t>shown in the figure, firstly the full adder FA1 adds A1 and B1 along with the carry C1 to generate the sum S1 (the first bit of the output sum) and the carry C2 which is connected to the next adder in chain</a:t>
            </a:r>
            <a:r>
              <a:rPr lang="en-US" sz="2400" dirty="0" smtClean="0">
                <a:solidFill>
                  <a:srgbClr val="C00000"/>
                </a:solidFill>
                <a:latin typeface="Times New Roman" panose="02020603050405020304" pitchFamily="18" charset="0"/>
                <a:cs typeface="Times New Roman" panose="02020603050405020304" pitchFamily="18" charset="0"/>
              </a:rPr>
              <a:t>.</a:t>
            </a:r>
          </a:p>
          <a:p>
            <a:pPr indent="-457200" fontAlgn="base">
              <a:spcBef>
                <a:spcPts val="1200"/>
              </a:spcBef>
              <a:buFont typeface="+mj-lt"/>
              <a:buAutoNum type="arabicPeriod"/>
            </a:pPr>
            <a:r>
              <a:rPr lang="en-US" sz="2400" dirty="0" smtClean="0">
                <a:solidFill>
                  <a:srgbClr val="0000FF"/>
                </a:solidFill>
                <a:latin typeface="Times New Roman" panose="02020603050405020304" pitchFamily="18" charset="0"/>
                <a:cs typeface="Times New Roman" panose="02020603050405020304" pitchFamily="18" charset="0"/>
              </a:rPr>
              <a:t>Next</a:t>
            </a:r>
            <a:r>
              <a:rPr lang="en-US" sz="2400" dirty="0">
                <a:solidFill>
                  <a:srgbClr val="0000FF"/>
                </a:solidFill>
                <a:latin typeface="Times New Roman" panose="02020603050405020304" pitchFamily="18" charset="0"/>
                <a:cs typeface="Times New Roman" panose="02020603050405020304" pitchFamily="18" charset="0"/>
              </a:rPr>
              <a:t>, the full adder FA2 uses this carry bit C2 to add with the input bits A2 and B2 to generate the sum S2(the second bit of the output sum) and the carry C3 which is again further connected to the next adder in chain and so on.</a:t>
            </a:r>
          </a:p>
          <a:p>
            <a:pPr indent="-457200" fontAlgn="base">
              <a:spcBef>
                <a:spcPts val="1200"/>
              </a:spcBef>
              <a:buFont typeface="+mj-lt"/>
              <a:buAutoNum type="arabicPeriod"/>
            </a:pPr>
            <a:r>
              <a:rPr lang="en-US" sz="2400" dirty="0" smtClean="0">
                <a:solidFill>
                  <a:srgbClr val="C00000"/>
                </a:solidFill>
                <a:latin typeface="Times New Roman" panose="02020603050405020304" pitchFamily="18" charset="0"/>
                <a:cs typeface="Times New Roman" panose="02020603050405020304" pitchFamily="18" charset="0"/>
              </a:rPr>
              <a:t>The </a:t>
            </a:r>
            <a:r>
              <a:rPr lang="en-US" sz="2400" dirty="0">
                <a:solidFill>
                  <a:srgbClr val="C00000"/>
                </a:solidFill>
                <a:latin typeface="Times New Roman" panose="02020603050405020304" pitchFamily="18" charset="0"/>
                <a:cs typeface="Times New Roman" panose="02020603050405020304" pitchFamily="18" charset="0"/>
              </a:rPr>
              <a:t>process continues till the last full adder </a:t>
            </a:r>
            <a:r>
              <a:rPr lang="en-US" sz="2400" dirty="0" err="1">
                <a:solidFill>
                  <a:srgbClr val="C00000"/>
                </a:solidFill>
                <a:latin typeface="Times New Roman" panose="02020603050405020304" pitchFamily="18" charset="0"/>
                <a:cs typeface="Times New Roman" panose="02020603050405020304" pitchFamily="18" charset="0"/>
              </a:rPr>
              <a:t>FAn</a:t>
            </a:r>
            <a:r>
              <a:rPr lang="en-US" sz="2400" dirty="0">
                <a:solidFill>
                  <a:srgbClr val="C00000"/>
                </a:solidFill>
                <a:latin typeface="Times New Roman" panose="02020603050405020304" pitchFamily="18" charset="0"/>
                <a:cs typeface="Times New Roman" panose="02020603050405020304" pitchFamily="18" charset="0"/>
              </a:rPr>
              <a:t> uses the carry bit </a:t>
            </a:r>
            <a:r>
              <a:rPr lang="en-US" sz="2400" dirty="0" err="1">
                <a:solidFill>
                  <a:srgbClr val="C00000"/>
                </a:solidFill>
                <a:latin typeface="Times New Roman" panose="02020603050405020304" pitchFamily="18" charset="0"/>
                <a:cs typeface="Times New Roman" panose="02020603050405020304" pitchFamily="18" charset="0"/>
              </a:rPr>
              <a:t>Cn</a:t>
            </a:r>
            <a:r>
              <a:rPr lang="en-US" sz="2400" dirty="0">
                <a:solidFill>
                  <a:srgbClr val="C00000"/>
                </a:solidFill>
                <a:latin typeface="Times New Roman" panose="02020603050405020304" pitchFamily="18" charset="0"/>
                <a:cs typeface="Times New Roman" panose="02020603050405020304" pitchFamily="18" charset="0"/>
              </a:rPr>
              <a:t> to add with its input An and </a:t>
            </a:r>
            <a:r>
              <a:rPr lang="en-US" sz="2400" dirty="0" err="1">
                <a:solidFill>
                  <a:srgbClr val="C00000"/>
                </a:solidFill>
                <a:latin typeface="Times New Roman" panose="02020603050405020304" pitchFamily="18" charset="0"/>
                <a:cs typeface="Times New Roman" panose="02020603050405020304" pitchFamily="18" charset="0"/>
              </a:rPr>
              <a:t>Bn</a:t>
            </a:r>
            <a:r>
              <a:rPr lang="en-US" sz="2400" dirty="0">
                <a:solidFill>
                  <a:srgbClr val="C00000"/>
                </a:solidFill>
                <a:latin typeface="Times New Roman" panose="02020603050405020304" pitchFamily="18" charset="0"/>
                <a:cs typeface="Times New Roman" panose="02020603050405020304" pitchFamily="18" charset="0"/>
              </a:rPr>
              <a:t> to generate the last bit of the output along last carry bit </a:t>
            </a:r>
            <a:r>
              <a:rPr lang="en-US" sz="2400" dirty="0" err="1">
                <a:solidFill>
                  <a:srgbClr val="C00000"/>
                </a:solidFill>
                <a:latin typeface="Times New Roman" panose="02020603050405020304" pitchFamily="18" charset="0"/>
                <a:cs typeface="Times New Roman" panose="02020603050405020304" pitchFamily="18" charset="0"/>
              </a:rPr>
              <a:t>Cout</a:t>
            </a:r>
            <a:r>
              <a:rPr lang="en-US" sz="2400" dirty="0">
                <a:solidFill>
                  <a:srgbClr val="C00000"/>
                </a:solidFill>
                <a:latin typeface="Times New Roman" panose="02020603050405020304" pitchFamily="18" charset="0"/>
                <a:cs typeface="Times New Roman" panose="02020603050405020304" pitchFamily="18" charset="0"/>
              </a:rPr>
              <a:t>.</a:t>
            </a:r>
          </a:p>
        </p:txBody>
      </p:sp>
      <p:sp>
        <p:nvSpPr>
          <p:cNvPr id="6" name="Rectangle 5"/>
          <p:cNvSpPr/>
          <p:nvPr/>
        </p:nvSpPr>
        <p:spPr>
          <a:xfrm>
            <a:off x="1311304" y="107329"/>
            <a:ext cx="4448847" cy="535531"/>
          </a:xfrm>
          <a:prstGeom prst="rect">
            <a:avLst/>
          </a:prstGeom>
        </p:spPr>
        <p:txBody>
          <a:bodyPr wrap="none">
            <a:spAutoFit/>
          </a:bodyPr>
          <a:lstStyle/>
          <a:p>
            <a:pPr>
              <a:lnSpc>
                <a:spcPct val="90000"/>
              </a:lnSpc>
              <a:buClr>
                <a:schemeClr val="dk1"/>
              </a:buClr>
              <a:buSzPts val="3200"/>
            </a:pPr>
            <a:r>
              <a:rPr lang="en-US" sz="3200" b="1" dirty="0" smtClean="0">
                <a:latin typeface="+mj-lt"/>
                <a:ea typeface="+mj-ea"/>
                <a:cs typeface="+mj-cs"/>
              </a:rPr>
              <a:t>Working of Parallel Adder</a:t>
            </a:r>
            <a:endParaRPr lang="en-US" sz="3200" b="1" dirty="0">
              <a:latin typeface="+mj-lt"/>
              <a:ea typeface="+mj-ea"/>
              <a:cs typeface="+mj-cs"/>
            </a:endParaRPr>
          </a:p>
        </p:txBody>
      </p:sp>
      <p:sp>
        <p:nvSpPr>
          <p:cNvPr id="2" name="Date Placeholder 1"/>
          <p:cNvSpPr>
            <a:spLocks noGrp="1"/>
          </p:cNvSpPr>
          <p:nvPr>
            <p:ph type="dt" sz="half" idx="10"/>
          </p:nvPr>
        </p:nvSpPr>
        <p:spPr/>
        <p:txBody>
          <a:bodyPr/>
          <a:lstStyle/>
          <a:p>
            <a:fld id="{A037747C-FC0D-4771-AF00-C1C718182580}" type="datetime1">
              <a:rPr lang="en-US" smtClean="0"/>
              <a:t>9/12/2022</a:t>
            </a:fld>
            <a:endParaRPr lang="en-US"/>
          </a:p>
        </p:txBody>
      </p:sp>
      <p:sp>
        <p:nvSpPr>
          <p:cNvPr id="5" name="Slide Number Placeholder 4"/>
          <p:cNvSpPr>
            <a:spLocks noGrp="1"/>
          </p:cNvSpPr>
          <p:nvPr>
            <p:ph type="sldNum" sz="quarter" idx="12"/>
          </p:nvPr>
        </p:nvSpPr>
        <p:spPr/>
        <p:txBody>
          <a:bodyPr/>
          <a:lstStyle/>
          <a:p>
            <a:fld id="{E7DF4ECA-2C00-4129-AA22-2996D096FEEF}"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01995" y="1343321"/>
            <a:ext cx="10515600" cy="1325563"/>
          </a:xfrm>
        </p:spPr>
        <p:txBody>
          <a:bodyPr/>
          <a:lstStyle/>
          <a:p>
            <a:pPr algn="ctr"/>
            <a:r>
              <a:rPr lang="en-IN" dirty="0"/>
              <a:t>	</a:t>
            </a:r>
            <a:endParaRPr lang="en-IN" sz="6000" b="1" dirty="0">
              <a:latin typeface="Times New Roman" pitchFamily="18" charset="0"/>
              <a:cs typeface="Times New Roman" pitchFamily="18" charset="0"/>
            </a:endParaRPr>
          </a:p>
        </p:txBody>
      </p:sp>
      <p:sp>
        <p:nvSpPr>
          <p:cNvPr id="3" name="Content Placeholder 2"/>
          <p:cNvSpPr>
            <a:spLocks noGrp="1"/>
          </p:cNvSpPr>
          <p:nvPr>
            <p:ph idx="1"/>
          </p:nvPr>
        </p:nvSpPr>
        <p:spPr>
          <a:xfrm>
            <a:off x="502092" y="2006102"/>
            <a:ext cx="11315405" cy="3211032"/>
          </a:xfrm>
        </p:spPr>
        <p:txBody>
          <a:bodyPr>
            <a:normAutofit fontScale="55000" lnSpcReduction="20000"/>
          </a:bodyPr>
          <a:lstStyle/>
          <a:p>
            <a:pPr algn="ctr">
              <a:lnSpc>
                <a:spcPct val="150000"/>
              </a:lnSpc>
              <a:buNone/>
            </a:pPr>
            <a:r>
              <a:rPr lang="en-IN" sz="12600" b="1" dirty="0">
                <a:solidFill>
                  <a:schemeClr val="tx1"/>
                </a:solidFill>
                <a:latin typeface="Times New Roman" pitchFamily="18" charset="0"/>
                <a:cs typeface="Times New Roman" pitchFamily="18" charset="0"/>
              </a:rPr>
              <a:t>UNIT –II</a:t>
            </a:r>
          </a:p>
          <a:p>
            <a:pPr algn="ctr">
              <a:lnSpc>
                <a:spcPct val="150000"/>
              </a:lnSpc>
              <a:buNone/>
            </a:pPr>
            <a:r>
              <a:rPr lang="en-IN" sz="10900" b="1" dirty="0">
                <a:latin typeface="Times New Roman" pitchFamily="18" charset="0"/>
                <a:ea typeface="+mj-ea"/>
                <a:cs typeface="Times New Roman" pitchFamily="18" charset="0"/>
              </a:rPr>
              <a:t>Combinational Logic Design</a:t>
            </a:r>
          </a:p>
          <a:p>
            <a:pPr algn="just">
              <a:lnSpc>
                <a:spcPct val="150000"/>
              </a:lnSpc>
              <a:buNone/>
            </a:pPr>
            <a:r>
              <a:rPr lang="en-IN" sz="2400" b="1" dirty="0">
                <a:solidFill>
                  <a:schemeClr val="tx1"/>
                </a:solidFill>
                <a:latin typeface="Times New Roman" pitchFamily="18" charset="0"/>
                <a:cs typeface="Times New Roman" pitchFamily="18" charset="0"/>
              </a:rPr>
              <a:t> </a:t>
            </a:r>
            <a:endParaRPr lang="en-IN" sz="5800" dirty="0">
              <a:latin typeface="Times New Roman" pitchFamily="18" charset="0"/>
              <a:cs typeface="Times New Roman" pitchFamily="18" charset="0"/>
            </a:endParaRPr>
          </a:p>
        </p:txBody>
      </p:sp>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32" y="91440"/>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3CECF40E-AA5B-437C-8DE9-413FDEBD6F90}"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934;p127">
            <a:extLst>
              <a:ext uri="{FF2B5EF4-FFF2-40B4-BE49-F238E27FC236}">
                <a16:creationId xmlns="" xmlns:a16="http://schemas.microsoft.com/office/drawing/2014/main" id="{8E76F887-CD47-4810-8293-A3862AC56E62}"/>
              </a:ext>
            </a:extLst>
          </p:cNvPr>
          <p:cNvPicPr preferRelativeResize="0"/>
          <p:nvPr/>
        </p:nvPicPr>
        <p:blipFill rotWithShape="1">
          <a:blip r:embed="rId2">
            <a:alphaModFix/>
          </a:blip>
          <a:srcRect/>
          <a:stretch/>
        </p:blipFill>
        <p:spPr>
          <a:xfrm>
            <a:off x="103632" y="18288"/>
            <a:ext cx="870858" cy="822961"/>
          </a:xfrm>
          <a:prstGeom prst="rect">
            <a:avLst/>
          </a:prstGeom>
          <a:noFill/>
          <a:ln>
            <a:noFill/>
          </a:ln>
        </p:spPr>
      </p:pic>
      <p:sp>
        <p:nvSpPr>
          <p:cNvPr id="6" name="Rectangle 5"/>
          <p:cNvSpPr/>
          <p:nvPr/>
        </p:nvSpPr>
        <p:spPr>
          <a:xfrm>
            <a:off x="1311304" y="107329"/>
            <a:ext cx="7915180" cy="535531"/>
          </a:xfrm>
          <a:prstGeom prst="rect">
            <a:avLst/>
          </a:prstGeom>
        </p:spPr>
        <p:txBody>
          <a:bodyPr wrap="none">
            <a:spAutoFit/>
          </a:bodyPr>
          <a:lstStyle/>
          <a:p>
            <a:pPr>
              <a:lnSpc>
                <a:spcPct val="90000"/>
              </a:lnSpc>
              <a:buClr>
                <a:schemeClr val="dk1"/>
              </a:buClr>
              <a:buSzPts val="3200"/>
            </a:pPr>
            <a:r>
              <a:rPr lang="en-US" sz="3200" b="1" dirty="0" smtClean="0">
                <a:latin typeface="+mj-lt"/>
                <a:ea typeface="+mj-ea"/>
                <a:cs typeface="+mj-cs"/>
              </a:rPr>
              <a:t>Advantages and Disadvantages of Parallel Adder</a:t>
            </a:r>
            <a:endParaRPr lang="en-US" sz="3200" b="1" dirty="0">
              <a:latin typeface="+mj-lt"/>
              <a:ea typeface="+mj-ea"/>
              <a:cs typeface="+mj-cs"/>
            </a:endParaRPr>
          </a:p>
        </p:txBody>
      </p:sp>
      <p:sp>
        <p:nvSpPr>
          <p:cNvPr id="2" name="Rectangle 1"/>
          <p:cNvSpPr/>
          <p:nvPr/>
        </p:nvSpPr>
        <p:spPr>
          <a:xfrm>
            <a:off x="788443" y="3794641"/>
            <a:ext cx="10580202" cy="2308324"/>
          </a:xfrm>
          <a:prstGeom prst="rect">
            <a:avLst/>
          </a:prstGeom>
          <a:solidFill>
            <a:schemeClr val="accent6">
              <a:lumMod val="20000"/>
              <a:lumOff val="80000"/>
            </a:schemeClr>
          </a:solidFill>
        </p:spPr>
        <p:txBody>
          <a:bodyPr wrap="square">
            <a:spAutoFit/>
          </a:bodyPr>
          <a:lstStyle/>
          <a:p>
            <a:pPr fontAlgn="base">
              <a:buFont typeface="+mj-lt"/>
              <a:buAutoNum type="arabicPeriod"/>
            </a:pPr>
            <a:endParaRPr lang="en-US" sz="2400" dirty="0">
              <a:solidFill>
                <a:srgbClr val="273239"/>
              </a:solidFill>
              <a:latin typeface="Times New Roman" panose="02020603050405020304" pitchFamily="18" charset="0"/>
              <a:cs typeface="Times New Roman" panose="02020603050405020304" pitchFamily="18" charset="0"/>
            </a:endParaRPr>
          </a:p>
          <a:p>
            <a:pPr fontAlgn="base"/>
            <a:r>
              <a:rPr lang="en-US" sz="2400" b="1" dirty="0">
                <a:solidFill>
                  <a:srgbClr val="273239"/>
                </a:solidFill>
                <a:latin typeface="Times New Roman" panose="02020603050405020304" pitchFamily="18" charset="0"/>
                <a:cs typeface="Times New Roman" panose="02020603050405020304" pitchFamily="18" charset="0"/>
              </a:rPr>
              <a:t>Disadvantages of parallel </a:t>
            </a:r>
            <a:r>
              <a:rPr lang="en-US" sz="2400" b="1" dirty="0" smtClean="0">
                <a:solidFill>
                  <a:srgbClr val="273239"/>
                </a:solidFill>
                <a:latin typeface="Times New Roman" panose="02020603050405020304" pitchFamily="18" charset="0"/>
                <a:cs typeface="Times New Roman" panose="02020603050405020304" pitchFamily="18" charset="0"/>
              </a:rPr>
              <a:t>Adder–</a:t>
            </a:r>
            <a:endParaRPr lang="en-US" sz="2400" dirty="0">
              <a:solidFill>
                <a:srgbClr val="273239"/>
              </a:solidFill>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Each adder has to wait for the carry which is to be generated from the previous adder in chain.</a:t>
            </a:r>
          </a:p>
          <a:p>
            <a:pPr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The propagation delay( delay associated with the travelling of carry bit) is found to increase with the increase in the number of bits to be added.</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788442" y="1163783"/>
            <a:ext cx="10580201" cy="2308324"/>
          </a:xfrm>
          <a:prstGeom prst="rect">
            <a:avLst/>
          </a:prstGeom>
          <a:solidFill>
            <a:schemeClr val="accent2">
              <a:lumMod val="20000"/>
              <a:lumOff val="80000"/>
            </a:schemeClr>
          </a:solidFill>
        </p:spPr>
        <p:txBody>
          <a:bodyPr wrap="square" rtlCol="0">
            <a:spAutoFit/>
          </a:bodyPr>
          <a:lstStyle/>
          <a:p>
            <a:pPr fontAlgn="base"/>
            <a:r>
              <a:rPr lang="en-US" sz="2400" b="1" dirty="0">
                <a:solidFill>
                  <a:srgbClr val="273239"/>
                </a:solidFill>
                <a:latin typeface="Times New Roman" panose="02020603050405020304" pitchFamily="18" charset="0"/>
                <a:cs typeface="Times New Roman" panose="02020603050405020304" pitchFamily="18" charset="0"/>
              </a:rPr>
              <a:t>Advantages of parallel Adder –</a:t>
            </a:r>
          </a:p>
          <a:p>
            <a:pPr indent="-342900"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The parallel adder performs the addition operation faster as compared to serial adder.</a:t>
            </a:r>
          </a:p>
          <a:p>
            <a:pPr indent="-342900"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Time required for addition does not depend on the number of bits.</a:t>
            </a:r>
          </a:p>
          <a:p>
            <a:pPr indent="-342900"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The output is in parallel form </a:t>
            </a:r>
            <a:r>
              <a:rPr lang="en-US" sz="2400" dirty="0" err="1">
                <a:solidFill>
                  <a:srgbClr val="273239"/>
                </a:solidFill>
                <a:latin typeface="Times New Roman" panose="02020603050405020304" pitchFamily="18" charset="0"/>
                <a:cs typeface="Times New Roman" panose="02020603050405020304" pitchFamily="18" charset="0"/>
              </a:rPr>
              <a:t>i.e</a:t>
            </a:r>
            <a:r>
              <a:rPr lang="en-US" sz="2400" dirty="0">
                <a:solidFill>
                  <a:srgbClr val="273239"/>
                </a:solidFill>
                <a:latin typeface="Times New Roman" panose="02020603050405020304" pitchFamily="18" charset="0"/>
                <a:cs typeface="Times New Roman" panose="02020603050405020304" pitchFamily="18" charset="0"/>
              </a:rPr>
              <a:t> all the bits are added/subtracted at the same time.</a:t>
            </a:r>
          </a:p>
          <a:p>
            <a:pPr indent="-342900" fontAlgn="base">
              <a:buFont typeface="+mj-lt"/>
              <a:buAutoNum type="arabicPeriod"/>
            </a:pPr>
            <a:r>
              <a:rPr lang="en-US" sz="2400" dirty="0">
                <a:solidFill>
                  <a:srgbClr val="273239"/>
                </a:solidFill>
                <a:latin typeface="Times New Roman" panose="02020603050405020304" pitchFamily="18" charset="0"/>
                <a:cs typeface="Times New Roman" panose="02020603050405020304" pitchFamily="18" charset="0"/>
              </a:rPr>
              <a:t>It is less costly.</a:t>
            </a:r>
          </a:p>
        </p:txBody>
      </p:sp>
      <p:sp>
        <p:nvSpPr>
          <p:cNvPr id="4" name="Date Placeholder 3"/>
          <p:cNvSpPr>
            <a:spLocks noGrp="1"/>
          </p:cNvSpPr>
          <p:nvPr>
            <p:ph type="dt" sz="half" idx="10"/>
          </p:nvPr>
        </p:nvSpPr>
        <p:spPr/>
        <p:txBody>
          <a:bodyPr/>
          <a:lstStyle/>
          <a:p>
            <a:fld id="{3DCF6C6F-A0DD-4A78-A580-01949414F20B}"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20</a:t>
            </a:fld>
            <a:endParaRPr lang="en-US" dirty="0"/>
          </a:p>
        </p:txBody>
      </p:sp>
    </p:spTree>
    <p:extLst>
      <p:ext uri="{BB962C8B-B14F-4D97-AF65-F5344CB8AC3E}">
        <p14:creationId xmlns:p14="http://schemas.microsoft.com/office/powerpoint/2010/main" val="2806478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934;p127">
            <a:extLst>
              <a:ext uri="{FF2B5EF4-FFF2-40B4-BE49-F238E27FC236}">
                <a16:creationId xmlns="" xmlns:a16="http://schemas.microsoft.com/office/drawing/2014/main" id="{8E76F887-CD47-4810-8293-A3862AC56E62}"/>
              </a:ext>
            </a:extLst>
          </p:cNvPr>
          <p:cNvPicPr preferRelativeResize="0"/>
          <p:nvPr/>
        </p:nvPicPr>
        <p:blipFill rotWithShape="1">
          <a:blip r:embed="rId2">
            <a:alphaModFix/>
          </a:blip>
          <a:srcRect/>
          <a:stretch/>
        </p:blipFill>
        <p:spPr>
          <a:xfrm>
            <a:off x="103632" y="18288"/>
            <a:ext cx="870858" cy="822961"/>
          </a:xfrm>
          <a:prstGeom prst="rect">
            <a:avLst/>
          </a:prstGeom>
          <a:noFill/>
          <a:ln>
            <a:noFill/>
          </a:ln>
        </p:spPr>
      </p:pic>
      <p:sp>
        <p:nvSpPr>
          <p:cNvPr id="6" name="Rectangle 5"/>
          <p:cNvSpPr/>
          <p:nvPr/>
        </p:nvSpPr>
        <p:spPr>
          <a:xfrm>
            <a:off x="1311304" y="107329"/>
            <a:ext cx="4538615" cy="535531"/>
          </a:xfrm>
          <a:prstGeom prst="rect">
            <a:avLst/>
          </a:prstGeom>
        </p:spPr>
        <p:txBody>
          <a:bodyPr wrap="none">
            <a:spAutoFit/>
          </a:bodyPr>
          <a:lstStyle/>
          <a:p>
            <a:pPr>
              <a:lnSpc>
                <a:spcPct val="90000"/>
              </a:lnSpc>
              <a:buClr>
                <a:schemeClr val="dk1"/>
              </a:buClr>
              <a:buSzPts val="3200"/>
            </a:pPr>
            <a:r>
              <a:rPr lang="en-US" sz="3200" b="1" dirty="0"/>
              <a:t>Carry Look-ahead Adder </a:t>
            </a:r>
            <a:endParaRPr lang="en-US" sz="3200" b="1" dirty="0">
              <a:latin typeface="+mj-lt"/>
              <a:ea typeface="+mj-ea"/>
              <a:cs typeface="+mj-cs"/>
            </a:endParaRPr>
          </a:p>
        </p:txBody>
      </p:sp>
      <p:sp>
        <p:nvSpPr>
          <p:cNvPr id="4" name="Rectangle 3"/>
          <p:cNvSpPr/>
          <p:nvPr/>
        </p:nvSpPr>
        <p:spPr>
          <a:xfrm>
            <a:off x="670655" y="1041508"/>
            <a:ext cx="10358528" cy="830997"/>
          </a:xfrm>
          <a:prstGeom prst="rect">
            <a:avLst/>
          </a:prstGeom>
          <a:solidFill>
            <a:schemeClr val="accent2">
              <a:lumMod val="20000"/>
              <a:lumOff val="80000"/>
            </a:schemeClr>
          </a:solidFill>
        </p:spPr>
        <p:txBody>
          <a:bodyPr wrap="square">
            <a:spAutoFit/>
          </a:bodyPr>
          <a:lstStyle/>
          <a:p>
            <a:r>
              <a:rPr lang="en-US" sz="2400" dirty="0">
                <a:solidFill>
                  <a:srgbClr val="273239"/>
                </a:solidFill>
                <a:latin typeface="Times New Roman" panose="02020603050405020304" pitchFamily="18" charset="0"/>
                <a:cs typeface="Times New Roman" panose="02020603050405020304" pitchFamily="18" charset="0"/>
              </a:rPr>
              <a:t>A carry look-ahead adder reduces the propagation delay by introducing more complex hardware.</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690253" y="2072763"/>
            <a:ext cx="8382001" cy="4171043"/>
          </a:xfrm>
          <a:prstGeom prst="rect">
            <a:avLst/>
          </a:prstGeom>
        </p:spPr>
      </p:pic>
      <p:sp>
        <p:nvSpPr>
          <p:cNvPr id="2" name="Date Placeholder 1"/>
          <p:cNvSpPr>
            <a:spLocks noGrp="1"/>
          </p:cNvSpPr>
          <p:nvPr>
            <p:ph type="dt" sz="half" idx="10"/>
          </p:nvPr>
        </p:nvSpPr>
        <p:spPr/>
        <p:txBody>
          <a:bodyPr/>
          <a:lstStyle/>
          <a:p>
            <a:fld id="{E5A68673-DF01-4EA8-B176-D030D4617753}" type="datetime1">
              <a:rPr lang="en-US" smtClean="0"/>
              <a:t>9/12/2022</a:t>
            </a:fld>
            <a:endParaRPr lang="en-US"/>
          </a:p>
        </p:txBody>
      </p:sp>
      <p:sp>
        <p:nvSpPr>
          <p:cNvPr id="5" name="Slide Number Placeholder 4"/>
          <p:cNvSpPr>
            <a:spLocks noGrp="1"/>
          </p:cNvSpPr>
          <p:nvPr>
            <p:ph type="sldNum" sz="quarter" idx="12"/>
          </p:nvPr>
        </p:nvSpPr>
        <p:spPr/>
        <p:txBody>
          <a:bodyPr/>
          <a:lstStyle/>
          <a:p>
            <a:fld id="{E7DF4ECA-2C00-4129-AA22-2996D096FEEF}" type="slidenum">
              <a:rPr lang="en-US" smtClean="0"/>
              <a:pPr/>
              <a:t>21</a:t>
            </a:fld>
            <a:endParaRPr lang="en-US" dirty="0"/>
          </a:p>
        </p:txBody>
      </p:sp>
    </p:spTree>
    <p:extLst>
      <p:ext uri="{BB962C8B-B14F-4D97-AF65-F5344CB8AC3E}">
        <p14:creationId xmlns:p14="http://schemas.microsoft.com/office/powerpoint/2010/main" val="2828033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934;p127">
            <a:extLst>
              <a:ext uri="{FF2B5EF4-FFF2-40B4-BE49-F238E27FC236}">
                <a16:creationId xmlns="" xmlns:a16="http://schemas.microsoft.com/office/drawing/2014/main" id="{8E76F887-CD47-4810-8293-A3862AC56E62}"/>
              </a:ext>
            </a:extLst>
          </p:cNvPr>
          <p:cNvPicPr preferRelativeResize="0"/>
          <p:nvPr/>
        </p:nvPicPr>
        <p:blipFill rotWithShape="1">
          <a:blip r:embed="rId2">
            <a:alphaModFix/>
          </a:blip>
          <a:srcRect/>
          <a:stretch/>
        </p:blipFill>
        <p:spPr>
          <a:xfrm>
            <a:off x="103632" y="18288"/>
            <a:ext cx="870858" cy="822961"/>
          </a:xfrm>
          <a:prstGeom prst="rect">
            <a:avLst/>
          </a:prstGeom>
          <a:noFill/>
          <a:ln>
            <a:noFill/>
          </a:ln>
        </p:spPr>
      </p:pic>
      <p:sp>
        <p:nvSpPr>
          <p:cNvPr id="6" name="Rectangle 5"/>
          <p:cNvSpPr/>
          <p:nvPr/>
        </p:nvSpPr>
        <p:spPr>
          <a:xfrm>
            <a:off x="1311304" y="107329"/>
            <a:ext cx="4538615" cy="535531"/>
          </a:xfrm>
          <a:prstGeom prst="rect">
            <a:avLst/>
          </a:prstGeom>
        </p:spPr>
        <p:txBody>
          <a:bodyPr wrap="none">
            <a:spAutoFit/>
          </a:bodyPr>
          <a:lstStyle/>
          <a:p>
            <a:pPr>
              <a:lnSpc>
                <a:spcPct val="90000"/>
              </a:lnSpc>
              <a:buClr>
                <a:schemeClr val="dk1"/>
              </a:buClr>
              <a:buSzPts val="3200"/>
            </a:pPr>
            <a:r>
              <a:rPr lang="en-US" sz="3200" b="1" dirty="0"/>
              <a:t>Carry Look-ahead Adder </a:t>
            </a:r>
            <a:endParaRPr lang="en-US" sz="3200" b="1" dirty="0">
              <a:latin typeface="+mj-lt"/>
              <a:ea typeface="+mj-ea"/>
              <a:cs typeface="+mj-cs"/>
            </a:endParaRPr>
          </a:p>
        </p:txBody>
      </p:sp>
      <p:sp>
        <p:nvSpPr>
          <p:cNvPr id="4" name="Rectangle 3"/>
          <p:cNvSpPr/>
          <p:nvPr/>
        </p:nvSpPr>
        <p:spPr>
          <a:xfrm>
            <a:off x="670655" y="1041508"/>
            <a:ext cx="10358528" cy="1200329"/>
          </a:xfrm>
          <a:prstGeom prst="rect">
            <a:avLst/>
          </a:prstGeom>
          <a:solidFill>
            <a:schemeClr val="accent2">
              <a:lumMod val="20000"/>
              <a:lumOff val="80000"/>
            </a:schemeClr>
          </a:solidFill>
        </p:spPr>
        <p:txBody>
          <a:bodyPr wrap="square">
            <a:spAutoFit/>
          </a:bodyPr>
          <a:lstStyle/>
          <a:p>
            <a:r>
              <a:rPr lang="en-US" sz="2400" dirty="0" smtClean="0">
                <a:solidFill>
                  <a:srgbClr val="273239"/>
                </a:solidFill>
                <a:latin typeface="Times New Roman" panose="02020603050405020304" pitchFamily="18" charset="0"/>
                <a:cs typeface="Times New Roman" panose="02020603050405020304" pitchFamily="18" charset="0"/>
              </a:rPr>
              <a:t>A full adder in look ahead carry adder circuit is designed using two half adder circuits connected as shown. The circuit is design to reduce the dependency of next stage carry on previous stage carry </a:t>
            </a:r>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184297" y="2295276"/>
            <a:ext cx="7462837" cy="2734763"/>
          </a:xfrm>
          <a:prstGeom prst="rect">
            <a:avLst/>
          </a:prstGeom>
        </p:spPr>
      </p:pic>
      <p:sp>
        <p:nvSpPr>
          <p:cNvPr id="5" name="Rectangle 4"/>
          <p:cNvSpPr/>
          <p:nvPr/>
        </p:nvSpPr>
        <p:spPr>
          <a:xfrm>
            <a:off x="670655" y="5083478"/>
            <a:ext cx="10490122" cy="1107996"/>
          </a:xfrm>
          <a:prstGeom prst="rect">
            <a:avLst/>
          </a:prstGeom>
          <a:solidFill>
            <a:schemeClr val="accent6">
              <a:lumMod val="20000"/>
              <a:lumOff val="80000"/>
            </a:schemeClr>
          </a:solidFill>
        </p:spPr>
        <p:txBody>
          <a:bodyPr wrap="square">
            <a:spAutoFit/>
          </a:bodyPr>
          <a:lstStyle/>
          <a:p>
            <a:pPr fontAlgn="base">
              <a:spcBef>
                <a:spcPts val="1200"/>
              </a:spcBef>
            </a:pPr>
            <a:r>
              <a:rPr lang="en-US" sz="2800" dirty="0" err="1" smtClean="0">
                <a:solidFill>
                  <a:srgbClr val="303030"/>
                </a:solidFill>
                <a:latin typeface="Times New Roman" panose="02020603050405020304" pitchFamily="18" charset="0"/>
                <a:cs typeface="Times New Roman" panose="02020603050405020304" pitchFamily="18" charset="0"/>
              </a:rPr>
              <a:t>G</a:t>
            </a:r>
            <a:r>
              <a:rPr lang="en-US" sz="2800" baseline="-25000" dirty="0" err="1" smtClean="0">
                <a:solidFill>
                  <a:srgbClr val="303030"/>
                </a:solidFill>
                <a:latin typeface="Times New Roman" panose="02020603050405020304" pitchFamily="18" charset="0"/>
                <a:cs typeface="Times New Roman" panose="02020603050405020304" pitchFamily="18" charset="0"/>
              </a:rPr>
              <a:t>i</a:t>
            </a:r>
            <a:r>
              <a:rPr lang="en-US" sz="2800" baseline="-25000" dirty="0" smtClean="0">
                <a:solidFill>
                  <a:srgbClr val="303030"/>
                </a:solidFill>
                <a:latin typeface="Times New Roman" panose="02020603050405020304" pitchFamily="18" charset="0"/>
                <a:cs typeface="Times New Roman" panose="02020603050405020304" pitchFamily="18" charset="0"/>
              </a:rPr>
              <a:t> </a:t>
            </a:r>
            <a:r>
              <a:rPr lang="en-US" sz="2800" dirty="0">
                <a:solidFill>
                  <a:srgbClr val="303030"/>
                </a:solidFill>
                <a:latin typeface="Times New Roman" panose="02020603050405020304" pitchFamily="18" charset="0"/>
                <a:cs typeface="Times New Roman" panose="02020603050405020304" pitchFamily="18" charset="0"/>
              </a:rPr>
              <a:t> </a:t>
            </a:r>
            <a:r>
              <a:rPr lang="en-US" sz="2800" dirty="0" smtClean="0">
                <a:solidFill>
                  <a:srgbClr val="303030"/>
                </a:solidFill>
                <a:latin typeface="Times New Roman" panose="02020603050405020304" pitchFamily="18" charset="0"/>
                <a:cs typeface="Times New Roman" panose="02020603050405020304" pitchFamily="18" charset="0"/>
              </a:rPr>
              <a:t>=  </a:t>
            </a:r>
            <a:r>
              <a:rPr lang="en-US" sz="2800" dirty="0" err="1">
                <a:solidFill>
                  <a:srgbClr val="303030"/>
                </a:solidFill>
                <a:latin typeface="Times New Roman" panose="02020603050405020304" pitchFamily="18" charset="0"/>
                <a:cs typeface="Times New Roman" panose="02020603050405020304" pitchFamily="18" charset="0"/>
              </a:rPr>
              <a:t>A</a:t>
            </a:r>
            <a:r>
              <a:rPr lang="en-US" sz="2800" baseline="-25000" dirty="0" err="1">
                <a:solidFill>
                  <a:srgbClr val="303030"/>
                </a:solidFill>
                <a:latin typeface="Times New Roman" panose="02020603050405020304" pitchFamily="18" charset="0"/>
                <a:cs typeface="Times New Roman" panose="02020603050405020304" pitchFamily="18" charset="0"/>
              </a:rPr>
              <a:t>i</a:t>
            </a:r>
            <a:r>
              <a:rPr lang="en-US" sz="2800" dirty="0" err="1">
                <a:solidFill>
                  <a:srgbClr val="303030"/>
                </a:solidFill>
                <a:latin typeface="Times New Roman" panose="02020603050405020304" pitchFamily="18" charset="0"/>
                <a:cs typeface="Times New Roman" panose="02020603050405020304" pitchFamily="18" charset="0"/>
              </a:rPr>
              <a:t>B</a:t>
            </a:r>
            <a:r>
              <a:rPr lang="en-US" sz="2800" baseline="-25000" dirty="0" err="1">
                <a:solidFill>
                  <a:srgbClr val="303030"/>
                </a:solidFill>
                <a:latin typeface="Times New Roman" panose="02020603050405020304" pitchFamily="18" charset="0"/>
                <a:cs typeface="Times New Roman" panose="02020603050405020304" pitchFamily="18" charset="0"/>
              </a:rPr>
              <a:t>i</a:t>
            </a:r>
            <a:r>
              <a:rPr lang="en-US" sz="2800" dirty="0">
                <a:solidFill>
                  <a:srgbClr val="303030"/>
                </a:solidFill>
                <a:latin typeface="Times New Roman" panose="02020603050405020304" pitchFamily="18" charset="0"/>
                <a:cs typeface="Times New Roman" panose="02020603050405020304" pitchFamily="18" charset="0"/>
              </a:rPr>
              <a:t> </a:t>
            </a:r>
            <a:r>
              <a:rPr lang="en-US" sz="2800" dirty="0" smtClean="0">
                <a:solidFill>
                  <a:srgbClr val="303030"/>
                </a:solidFill>
                <a:latin typeface="Times New Roman" panose="02020603050405020304" pitchFamily="18" charset="0"/>
                <a:cs typeface="Times New Roman" panose="02020603050405020304" pitchFamily="18" charset="0"/>
              </a:rPr>
              <a:t>       where </a:t>
            </a:r>
            <a:r>
              <a:rPr lang="en-US" sz="2800" dirty="0">
                <a:solidFill>
                  <a:srgbClr val="303030"/>
                </a:solidFill>
                <a:latin typeface="Times New Roman" panose="02020603050405020304" pitchFamily="18" charset="0"/>
                <a:cs typeface="Times New Roman" panose="02020603050405020304" pitchFamily="18" charset="0"/>
              </a:rPr>
              <a:t>G is called carry </a:t>
            </a:r>
            <a:r>
              <a:rPr lang="en-US" sz="2800" dirty="0" smtClean="0">
                <a:solidFill>
                  <a:srgbClr val="303030"/>
                </a:solidFill>
                <a:latin typeface="Times New Roman" panose="02020603050405020304" pitchFamily="18" charset="0"/>
                <a:cs typeface="Times New Roman" panose="02020603050405020304" pitchFamily="18" charset="0"/>
              </a:rPr>
              <a:t>generator</a:t>
            </a:r>
            <a:endParaRPr lang="en-US" sz="2800" dirty="0">
              <a:solidFill>
                <a:srgbClr val="303030"/>
              </a:solidFill>
              <a:latin typeface="Times New Roman" panose="02020603050405020304" pitchFamily="18" charset="0"/>
              <a:cs typeface="Times New Roman" panose="02020603050405020304" pitchFamily="18" charset="0"/>
            </a:endParaRPr>
          </a:p>
          <a:p>
            <a:pPr fontAlgn="base">
              <a:spcBef>
                <a:spcPts val="1200"/>
              </a:spcBef>
            </a:pPr>
            <a:r>
              <a:rPr lang="en-US" sz="2800" dirty="0">
                <a:solidFill>
                  <a:srgbClr val="303030"/>
                </a:solidFill>
                <a:latin typeface="Times New Roman" panose="02020603050405020304" pitchFamily="18" charset="0"/>
                <a:cs typeface="Times New Roman" panose="02020603050405020304" pitchFamily="18" charset="0"/>
              </a:rPr>
              <a:t>P</a:t>
            </a:r>
            <a:r>
              <a:rPr lang="en-US" sz="2800" baseline="-25000" dirty="0">
                <a:solidFill>
                  <a:srgbClr val="303030"/>
                </a:solidFill>
                <a:latin typeface="Times New Roman" panose="02020603050405020304" pitchFamily="18" charset="0"/>
                <a:cs typeface="Times New Roman" panose="02020603050405020304" pitchFamily="18" charset="0"/>
              </a:rPr>
              <a:t>i</a:t>
            </a:r>
            <a:r>
              <a:rPr lang="en-US" sz="2800" dirty="0">
                <a:solidFill>
                  <a:srgbClr val="303030"/>
                </a:solidFill>
                <a:latin typeface="Times New Roman" panose="02020603050405020304" pitchFamily="18" charset="0"/>
                <a:cs typeface="Times New Roman" panose="02020603050405020304" pitchFamily="18" charset="0"/>
              </a:rPr>
              <a:t> </a:t>
            </a:r>
            <a:r>
              <a:rPr lang="en-US" sz="2800" dirty="0" smtClean="0">
                <a:solidFill>
                  <a:srgbClr val="303030"/>
                </a:solidFill>
                <a:latin typeface="Times New Roman" panose="02020603050405020304" pitchFamily="18" charset="0"/>
                <a:cs typeface="Times New Roman" panose="02020603050405020304" pitchFamily="18" charset="0"/>
              </a:rPr>
              <a:t> =  </a:t>
            </a:r>
            <a:r>
              <a:rPr lang="en-US" sz="2800" dirty="0">
                <a:solidFill>
                  <a:srgbClr val="303030"/>
                </a:solidFill>
                <a:latin typeface="Times New Roman" panose="02020603050405020304" pitchFamily="18" charset="0"/>
                <a:cs typeface="Times New Roman" panose="02020603050405020304" pitchFamily="18" charset="0"/>
              </a:rPr>
              <a:t>A</a:t>
            </a:r>
            <a:r>
              <a:rPr lang="en-US" sz="2800" baseline="-25000" dirty="0">
                <a:solidFill>
                  <a:srgbClr val="303030"/>
                </a:solidFill>
                <a:latin typeface="Times New Roman" panose="02020603050405020304" pitchFamily="18" charset="0"/>
                <a:cs typeface="Times New Roman" panose="02020603050405020304" pitchFamily="18" charset="0"/>
              </a:rPr>
              <a:t>i</a:t>
            </a:r>
            <a:r>
              <a:rPr lang="en-US" sz="2800" dirty="0">
                <a:solidFill>
                  <a:srgbClr val="303030"/>
                </a:solidFill>
                <a:latin typeface="Times New Roman" panose="02020603050405020304" pitchFamily="18" charset="0"/>
                <a:cs typeface="Times New Roman" panose="02020603050405020304" pitchFamily="18" charset="0"/>
              </a:rPr>
              <a:t> ⊕ B</a:t>
            </a:r>
            <a:r>
              <a:rPr lang="en-US" sz="2800" baseline="-25000" dirty="0">
                <a:solidFill>
                  <a:srgbClr val="303030"/>
                </a:solidFill>
                <a:latin typeface="Times New Roman" panose="02020603050405020304" pitchFamily="18" charset="0"/>
                <a:cs typeface="Times New Roman" panose="02020603050405020304" pitchFamily="18" charset="0"/>
              </a:rPr>
              <a:t>i</a:t>
            </a:r>
            <a:r>
              <a:rPr lang="en-US" sz="2800" dirty="0">
                <a:solidFill>
                  <a:srgbClr val="303030"/>
                </a:solidFill>
                <a:latin typeface="Times New Roman" panose="02020603050405020304" pitchFamily="18" charset="0"/>
                <a:cs typeface="Times New Roman" panose="02020603050405020304" pitchFamily="18" charset="0"/>
              </a:rPr>
              <a:t> </a:t>
            </a:r>
            <a:r>
              <a:rPr lang="en-US" sz="2800" dirty="0" smtClean="0">
                <a:solidFill>
                  <a:srgbClr val="303030"/>
                </a:solidFill>
                <a:latin typeface="Times New Roman" panose="02020603050405020304" pitchFamily="18" charset="0"/>
                <a:cs typeface="Times New Roman" panose="02020603050405020304" pitchFamily="18" charset="0"/>
              </a:rPr>
              <a:t>  where </a:t>
            </a:r>
            <a:r>
              <a:rPr lang="en-US" sz="2800" dirty="0">
                <a:solidFill>
                  <a:srgbClr val="303030"/>
                </a:solidFill>
                <a:latin typeface="Times New Roman" panose="02020603050405020304" pitchFamily="18" charset="0"/>
                <a:cs typeface="Times New Roman" panose="02020603050405020304" pitchFamily="18" charset="0"/>
              </a:rPr>
              <a:t>P is called carry propagator</a:t>
            </a:r>
            <a:endParaRPr lang="en-US" sz="2800" b="0" i="0" dirty="0">
              <a:solidFill>
                <a:srgbClr val="303030"/>
              </a:solidFill>
              <a:effectLst/>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fld id="{522471E1-F9A0-4B11-9AE1-B8C06423BBF6}" type="datetime1">
              <a:rPr lang="en-US" smtClean="0"/>
              <a:t>9/12/2022</a:t>
            </a:fld>
            <a:endParaRPr lang="en-US"/>
          </a:p>
        </p:txBody>
      </p:sp>
      <p:sp>
        <p:nvSpPr>
          <p:cNvPr id="8" name="Slide Number Placeholder 7"/>
          <p:cNvSpPr>
            <a:spLocks noGrp="1"/>
          </p:cNvSpPr>
          <p:nvPr>
            <p:ph type="sldNum" sz="quarter" idx="12"/>
          </p:nvPr>
        </p:nvSpPr>
        <p:spPr/>
        <p:txBody>
          <a:bodyPr/>
          <a:lstStyle/>
          <a:p>
            <a:fld id="{E7DF4ECA-2C00-4129-AA22-2996D096FEEF}" type="slidenum">
              <a:rPr lang="en-US" smtClean="0"/>
              <a:pPr/>
              <a:t>22</a:t>
            </a:fld>
            <a:endParaRPr lang="en-US" dirty="0"/>
          </a:p>
        </p:txBody>
      </p:sp>
    </p:spTree>
    <p:extLst>
      <p:ext uri="{BB962C8B-B14F-4D97-AF65-F5344CB8AC3E}">
        <p14:creationId xmlns:p14="http://schemas.microsoft.com/office/powerpoint/2010/main" val="1394144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oogle Shape;1934;p127">
            <a:extLst>
              <a:ext uri="{FF2B5EF4-FFF2-40B4-BE49-F238E27FC236}">
                <a16:creationId xmlns="" xmlns:a16="http://schemas.microsoft.com/office/drawing/2014/main" id="{8E76F887-CD47-4810-8293-A3862AC56E62}"/>
              </a:ext>
            </a:extLst>
          </p:cNvPr>
          <p:cNvPicPr preferRelativeResize="0"/>
          <p:nvPr/>
        </p:nvPicPr>
        <p:blipFill rotWithShape="1">
          <a:blip r:embed="rId2">
            <a:alphaModFix/>
          </a:blip>
          <a:srcRect/>
          <a:stretch/>
        </p:blipFill>
        <p:spPr>
          <a:xfrm>
            <a:off x="103632" y="18288"/>
            <a:ext cx="870858" cy="822961"/>
          </a:xfrm>
          <a:prstGeom prst="rect">
            <a:avLst/>
          </a:prstGeom>
          <a:noFill/>
          <a:ln>
            <a:noFill/>
          </a:ln>
        </p:spPr>
      </p:pic>
      <p:sp>
        <p:nvSpPr>
          <p:cNvPr id="6" name="Rectangle 5"/>
          <p:cNvSpPr/>
          <p:nvPr/>
        </p:nvSpPr>
        <p:spPr>
          <a:xfrm>
            <a:off x="1311304" y="107329"/>
            <a:ext cx="4538615" cy="535531"/>
          </a:xfrm>
          <a:prstGeom prst="rect">
            <a:avLst/>
          </a:prstGeom>
        </p:spPr>
        <p:txBody>
          <a:bodyPr wrap="none">
            <a:spAutoFit/>
          </a:bodyPr>
          <a:lstStyle/>
          <a:p>
            <a:pPr>
              <a:lnSpc>
                <a:spcPct val="90000"/>
              </a:lnSpc>
              <a:buClr>
                <a:schemeClr val="dk1"/>
              </a:buClr>
              <a:buSzPts val="3200"/>
            </a:pPr>
            <a:r>
              <a:rPr lang="en-US" sz="3200" b="1" dirty="0"/>
              <a:t>Carry Look-ahead Adder </a:t>
            </a:r>
            <a:endParaRPr lang="en-US" sz="3200" b="1" dirty="0">
              <a:latin typeface="+mj-lt"/>
              <a:ea typeface="+mj-ea"/>
              <a:cs typeface="+mj-cs"/>
            </a:endParaRPr>
          </a:p>
        </p:txBody>
      </p:sp>
      <p:sp>
        <p:nvSpPr>
          <p:cNvPr id="7" name="Rectangle 6"/>
          <p:cNvSpPr/>
          <p:nvPr/>
        </p:nvSpPr>
        <p:spPr>
          <a:xfrm>
            <a:off x="1021864" y="663503"/>
            <a:ext cx="10490122" cy="1200329"/>
          </a:xfrm>
          <a:prstGeom prst="rect">
            <a:avLst/>
          </a:prstGeom>
          <a:solidFill>
            <a:schemeClr val="accent6">
              <a:lumMod val="20000"/>
              <a:lumOff val="80000"/>
            </a:schemeClr>
          </a:solidFill>
        </p:spPr>
        <p:txBody>
          <a:bodyPr wrap="square">
            <a:spAutoFit/>
          </a:bodyPr>
          <a:lstStyle/>
          <a:p>
            <a:pPr fontAlgn="base"/>
            <a:r>
              <a:rPr lang="en-US" sz="2400" dirty="0" err="1" smtClean="0">
                <a:solidFill>
                  <a:srgbClr val="303030"/>
                </a:solidFill>
                <a:latin typeface="Times New Roman" panose="02020603050405020304" pitchFamily="18" charset="0"/>
                <a:cs typeface="Times New Roman" panose="02020603050405020304" pitchFamily="18" charset="0"/>
              </a:rPr>
              <a:t>G</a:t>
            </a:r>
            <a:r>
              <a:rPr lang="en-US" sz="2400" baseline="-25000" dirty="0" err="1" smtClean="0">
                <a:solidFill>
                  <a:srgbClr val="303030"/>
                </a:solidFill>
                <a:latin typeface="Times New Roman" panose="02020603050405020304" pitchFamily="18" charset="0"/>
                <a:cs typeface="Times New Roman" panose="02020603050405020304" pitchFamily="18" charset="0"/>
              </a:rPr>
              <a:t>i</a:t>
            </a:r>
            <a:r>
              <a:rPr lang="en-US" sz="2400" baseline="-25000" dirty="0" smtClean="0">
                <a:solidFill>
                  <a:srgbClr val="303030"/>
                </a:solidFill>
                <a:latin typeface="Times New Roman" panose="02020603050405020304" pitchFamily="18" charset="0"/>
                <a:cs typeface="Times New Roman" panose="02020603050405020304" pitchFamily="18" charset="0"/>
              </a:rPr>
              <a:t> </a:t>
            </a:r>
            <a:r>
              <a:rPr lang="en-US" sz="2400" dirty="0">
                <a:solidFill>
                  <a:srgbClr val="303030"/>
                </a:solidFill>
                <a:latin typeface="Times New Roman" panose="02020603050405020304" pitchFamily="18" charset="0"/>
                <a:cs typeface="Times New Roman" panose="02020603050405020304" pitchFamily="18" charset="0"/>
              </a:rPr>
              <a:t> </a:t>
            </a:r>
            <a:r>
              <a:rPr lang="en-US" sz="2400" dirty="0" smtClean="0">
                <a:solidFill>
                  <a:srgbClr val="303030"/>
                </a:solidFill>
                <a:latin typeface="Times New Roman" panose="02020603050405020304" pitchFamily="18" charset="0"/>
                <a:cs typeface="Times New Roman" panose="02020603050405020304" pitchFamily="18" charset="0"/>
              </a:rPr>
              <a:t>=  </a:t>
            </a:r>
            <a:r>
              <a:rPr lang="en-US" sz="2400" dirty="0" err="1">
                <a:solidFill>
                  <a:srgbClr val="303030"/>
                </a:solidFill>
                <a:latin typeface="Times New Roman" panose="02020603050405020304" pitchFamily="18" charset="0"/>
                <a:cs typeface="Times New Roman" panose="02020603050405020304" pitchFamily="18" charset="0"/>
              </a:rPr>
              <a:t>A</a:t>
            </a:r>
            <a:r>
              <a:rPr lang="en-US" sz="2400" baseline="-25000" dirty="0" err="1">
                <a:solidFill>
                  <a:srgbClr val="303030"/>
                </a:solidFill>
                <a:latin typeface="Times New Roman" panose="02020603050405020304" pitchFamily="18" charset="0"/>
                <a:cs typeface="Times New Roman" panose="02020603050405020304" pitchFamily="18" charset="0"/>
              </a:rPr>
              <a:t>i</a:t>
            </a:r>
            <a:r>
              <a:rPr lang="en-US" sz="2400" dirty="0" err="1">
                <a:solidFill>
                  <a:srgbClr val="303030"/>
                </a:solidFill>
                <a:latin typeface="Times New Roman" panose="02020603050405020304" pitchFamily="18" charset="0"/>
                <a:cs typeface="Times New Roman" panose="02020603050405020304" pitchFamily="18" charset="0"/>
              </a:rPr>
              <a:t>B</a:t>
            </a:r>
            <a:r>
              <a:rPr lang="en-US" sz="2400" baseline="-25000" dirty="0" err="1">
                <a:solidFill>
                  <a:srgbClr val="303030"/>
                </a:solidFill>
                <a:latin typeface="Times New Roman" panose="02020603050405020304" pitchFamily="18" charset="0"/>
                <a:cs typeface="Times New Roman" panose="02020603050405020304" pitchFamily="18" charset="0"/>
              </a:rPr>
              <a:t>i</a:t>
            </a:r>
            <a:r>
              <a:rPr lang="en-US" sz="2400" dirty="0">
                <a:solidFill>
                  <a:srgbClr val="303030"/>
                </a:solidFill>
                <a:latin typeface="Times New Roman" panose="02020603050405020304" pitchFamily="18" charset="0"/>
                <a:cs typeface="Times New Roman" panose="02020603050405020304" pitchFamily="18" charset="0"/>
              </a:rPr>
              <a:t> </a:t>
            </a:r>
            <a:r>
              <a:rPr lang="en-US" sz="2400" dirty="0" smtClean="0">
                <a:solidFill>
                  <a:srgbClr val="303030"/>
                </a:solidFill>
                <a:latin typeface="Times New Roman" panose="02020603050405020304" pitchFamily="18" charset="0"/>
                <a:cs typeface="Times New Roman" panose="02020603050405020304" pitchFamily="18" charset="0"/>
              </a:rPr>
              <a:t>       where </a:t>
            </a:r>
            <a:r>
              <a:rPr lang="en-US" sz="2400" dirty="0">
                <a:solidFill>
                  <a:srgbClr val="303030"/>
                </a:solidFill>
                <a:latin typeface="Times New Roman" panose="02020603050405020304" pitchFamily="18" charset="0"/>
                <a:cs typeface="Times New Roman" panose="02020603050405020304" pitchFamily="18" charset="0"/>
              </a:rPr>
              <a:t>G is called carry </a:t>
            </a:r>
            <a:r>
              <a:rPr lang="en-US" sz="2400" dirty="0" smtClean="0">
                <a:solidFill>
                  <a:srgbClr val="303030"/>
                </a:solidFill>
                <a:latin typeface="Times New Roman" panose="02020603050405020304" pitchFamily="18" charset="0"/>
                <a:cs typeface="Times New Roman" panose="02020603050405020304" pitchFamily="18" charset="0"/>
              </a:rPr>
              <a:t>generator</a:t>
            </a:r>
            <a:endParaRPr lang="en-US" sz="2400" dirty="0">
              <a:solidFill>
                <a:srgbClr val="303030"/>
              </a:solidFill>
              <a:latin typeface="Times New Roman" panose="02020603050405020304" pitchFamily="18" charset="0"/>
              <a:cs typeface="Times New Roman" panose="02020603050405020304" pitchFamily="18" charset="0"/>
            </a:endParaRPr>
          </a:p>
          <a:p>
            <a:pPr fontAlgn="base"/>
            <a:r>
              <a:rPr lang="en-US" sz="2400" dirty="0">
                <a:solidFill>
                  <a:srgbClr val="303030"/>
                </a:solidFill>
                <a:latin typeface="Times New Roman" panose="02020603050405020304" pitchFamily="18" charset="0"/>
                <a:cs typeface="Times New Roman" panose="02020603050405020304" pitchFamily="18" charset="0"/>
              </a:rPr>
              <a:t>P</a:t>
            </a:r>
            <a:r>
              <a:rPr lang="en-US" sz="2400" baseline="-25000" dirty="0">
                <a:solidFill>
                  <a:srgbClr val="303030"/>
                </a:solidFill>
                <a:latin typeface="Times New Roman" panose="02020603050405020304" pitchFamily="18" charset="0"/>
                <a:cs typeface="Times New Roman" panose="02020603050405020304" pitchFamily="18" charset="0"/>
              </a:rPr>
              <a:t>i</a:t>
            </a:r>
            <a:r>
              <a:rPr lang="en-US" sz="2400" dirty="0">
                <a:solidFill>
                  <a:srgbClr val="303030"/>
                </a:solidFill>
                <a:latin typeface="Times New Roman" panose="02020603050405020304" pitchFamily="18" charset="0"/>
                <a:cs typeface="Times New Roman" panose="02020603050405020304" pitchFamily="18" charset="0"/>
              </a:rPr>
              <a:t> </a:t>
            </a:r>
            <a:r>
              <a:rPr lang="en-US" sz="2400" dirty="0" smtClean="0">
                <a:solidFill>
                  <a:srgbClr val="303030"/>
                </a:solidFill>
                <a:latin typeface="Times New Roman" panose="02020603050405020304" pitchFamily="18" charset="0"/>
                <a:cs typeface="Times New Roman" panose="02020603050405020304" pitchFamily="18" charset="0"/>
              </a:rPr>
              <a:t> =  </a:t>
            </a:r>
            <a:r>
              <a:rPr lang="en-US" sz="2400" dirty="0">
                <a:solidFill>
                  <a:srgbClr val="303030"/>
                </a:solidFill>
                <a:latin typeface="Times New Roman" panose="02020603050405020304" pitchFamily="18" charset="0"/>
                <a:cs typeface="Times New Roman" panose="02020603050405020304" pitchFamily="18" charset="0"/>
              </a:rPr>
              <a:t>A</a:t>
            </a:r>
            <a:r>
              <a:rPr lang="en-US" sz="2400" baseline="-25000" dirty="0">
                <a:solidFill>
                  <a:srgbClr val="303030"/>
                </a:solidFill>
                <a:latin typeface="Times New Roman" panose="02020603050405020304" pitchFamily="18" charset="0"/>
                <a:cs typeface="Times New Roman" panose="02020603050405020304" pitchFamily="18" charset="0"/>
              </a:rPr>
              <a:t>i</a:t>
            </a:r>
            <a:r>
              <a:rPr lang="en-US" sz="2400" dirty="0">
                <a:solidFill>
                  <a:srgbClr val="303030"/>
                </a:solidFill>
                <a:latin typeface="Times New Roman" panose="02020603050405020304" pitchFamily="18" charset="0"/>
                <a:cs typeface="Times New Roman" panose="02020603050405020304" pitchFamily="18" charset="0"/>
              </a:rPr>
              <a:t> ⊕ B</a:t>
            </a:r>
            <a:r>
              <a:rPr lang="en-US" sz="2400" baseline="-25000" dirty="0">
                <a:solidFill>
                  <a:srgbClr val="303030"/>
                </a:solidFill>
                <a:latin typeface="Times New Roman" panose="02020603050405020304" pitchFamily="18" charset="0"/>
                <a:cs typeface="Times New Roman" panose="02020603050405020304" pitchFamily="18" charset="0"/>
              </a:rPr>
              <a:t>i</a:t>
            </a:r>
            <a:r>
              <a:rPr lang="en-US" sz="2400" dirty="0">
                <a:solidFill>
                  <a:srgbClr val="303030"/>
                </a:solidFill>
                <a:latin typeface="Times New Roman" panose="02020603050405020304" pitchFamily="18" charset="0"/>
                <a:cs typeface="Times New Roman" panose="02020603050405020304" pitchFamily="18" charset="0"/>
              </a:rPr>
              <a:t> </a:t>
            </a:r>
            <a:r>
              <a:rPr lang="en-US" sz="2400" dirty="0" smtClean="0">
                <a:solidFill>
                  <a:srgbClr val="303030"/>
                </a:solidFill>
                <a:latin typeface="Times New Roman" panose="02020603050405020304" pitchFamily="18" charset="0"/>
                <a:cs typeface="Times New Roman" panose="02020603050405020304" pitchFamily="18" charset="0"/>
              </a:rPr>
              <a:t>  where </a:t>
            </a:r>
            <a:r>
              <a:rPr lang="en-US" sz="2400" dirty="0">
                <a:solidFill>
                  <a:srgbClr val="303030"/>
                </a:solidFill>
                <a:latin typeface="Times New Roman" panose="02020603050405020304" pitchFamily="18" charset="0"/>
                <a:cs typeface="Times New Roman" panose="02020603050405020304" pitchFamily="18" charset="0"/>
              </a:rPr>
              <a:t>P is called carry </a:t>
            </a:r>
            <a:r>
              <a:rPr lang="en-US" sz="2400" dirty="0" smtClean="0">
                <a:solidFill>
                  <a:srgbClr val="303030"/>
                </a:solidFill>
                <a:latin typeface="Times New Roman" panose="02020603050405020304" pitchFamily="18" charset="0"/>
                <a:cs typeface="Times New Roman" panose="02020603050405020304" pitchFamily="18" charset="0"/>
              </a:rPr>
              <a:t>propagator</a:t>
            </a:r>
          </a:p>
          <a:p>
            <a:pPr fontAlgn="base"/>
            <a:r>
              <a:rPr lang="en-US" sz="2400" b="0" i="0" dirty="0" smtClean="0">
                <a:solidFill>
                  <a:srgbClr val="303030"/>
                </a:solidFill>
                <a:effectLst/>
                <a:latin typeface="Times New Roman" panose="02020603050405020304" pitchFamily="18" charset="0"/>
                <a:cs typeface="Times New Roman" panose="02020603050405020304" pitchFamily="18" charset="0"/>
              </a:rPr>
              <a:t>Ci+1 = </a:t>
            </a:r>
            <a:r>
              <a:rPr lang="en-US" sz="2400" b="0" i="0" dirty="0" err="1" smtClean="0">
                <a:solidFill>
                  <a:srgbClr val="303030"/>
                </a:solidFill>
                <a:effectLst/>
                <a:latin typeface="Times New Roman" panose="02020603050405020304" pitchFamily="18" charset="0"/>
                <a:cs typeface="Times New Roman" panose="02020603050405020304" pitchFamily="18" charset="0"/>
              </a:rPr>
              <a:t>PiCi</a:t>
            </a:r>
            <a:r>
              <a:rPr lang="en-US" sz="2400" b="0" i="0" dirty="0" smtClean="0">
                <a:solidFill>
                  <a:srgbClr val="303030"/>
                </a:solidFill>
                <a:effectLst/>
                <a:latin typeface="Times New Roman" panose="02020603050405020304" pitchFamily="18" charset="0"/>
                <a:cs typeface="Times New Roman" panose="02020603050405020304" pitchFamily="18" charset="0"/>
              </a:rPr>
              <a:t> + </a:t>
            </a:r>
            <a:r>
              <a:rPr lang="en-US" sz="2400" b="0" i="0" dirty="0" err="1" smtClean="0">
                <a:solidFill>
                  <a:srgbClr val="303030"/>
                </a:solidFill>
                <a:effectLst/>
                <a:latin typeface="Times New Roman" panose="02020603050405020304" pitchFamily="18" charset="0"/>
                <a:cs typeface="Times New Roman" panose="02020603050405020304" pitchFamily="18" charset="0"/>
              </a:rPr>
              <a:t>Gi</a:t>
            </a:r>
            <a:endParaRPr lang="en-US" sz="2400" b="0" i="0" dirty="0">
              <a:solidFill>
                <a:srgbClr val="303030"/>
              </a:solidFill>
              <a:effectLst/>
              <a:latin typeface="Times New Roman" panose="02020603050405020304" pitchFamily="18" charset="0"/>
              <a:cs typeface="Times New Roman" panose="02020603050405020304" pitchFamily="18" charset="0"/>
            </a:endParaRPr>
          </a:p>
        </p:txBody>
      </p:sp>
      <p:sp>
        <p:nvSpPr>
          <p:cNvPr id="8" name="Rectangle 7"/>
          <p:cNvSpPr/>
          <p:nvPr/>
        </p:nvSpPr>
        <p:spPr>
          <a:xfrm>
            <a:off x="974488" y="1947065"/>
            <a:ext cx="10584873" cy="1938992"/>
          </a:xfrm>
          <a:prstGeom prst="rect">
            <a:avLst/>
          </a:prstGeom>
          <a:solidFill>
            <a:schemeClr val="accent2">
              <a:lumMod val="20000"/>
              <a:lumOff val="80000"/>
            </a:schemeClr>
          </a:solidFill>
        </p:spPr>
        <p:txBody>
          <a:bodyPr wrap="square">
            <a:spAutoFit/>
          </a:bodyPr>
          <a:lstStyle/>
          <a:p>
            <a:pPr fontAlgn="base"/>
            <a:r>
              <a:rPr lang="en-US" sz="2400" dirty="0" smtClean="0">
                <a:solidFill>
                  <a:srgbClr val="303030"/>
                </a:solidFill>
                <a:latin typeface="Times New Roman" panose="02020603050405020304" pitchFamily="18" charset="0"/>
                <a:cs typeface="Times New Roman" panose="02020603050405020304" pitchFamily="18" charset="0"/>
              </a:rPr>
              <a:t>For four bit parallel adder, Carry bits of all stages can be written as </a:t>
            </a:r>
          </a:p>
          <a:p>
            <a:pPr fontAlgn="base"/>
            <a:r>
              <a:rPr lang="en-US" sz="2400" dirty="0" smtClean="0">
                <a:solidFill>
                  <a:srgbClr val="303030"/>
                </a:solidFill>
                <a:latin typeface="Times New Roman" panose="02020603050405020304" pitchFamily="18" charset="0"/>
                <a:cs typeface="Times New Roman" panose="02020603050405020304" pitchFamily="18" charset="0"/>
              </a:rPr>
              <a:t>C</a:t>
            </a:r>
            <a:r>
              <a:rPr lang="en-US" sz="2400" baseline="-25000" dirty="0" smtClean="0">
                <a:solidFill>
                  <a:srgbClr val="303030"/>
                </a:solidFill>
                <a:latin typeface="Times New Roman" panose="02020603050405020304" pitchFamily="18" charset="0"/>
                <a:cs typeface="Times New Roman" panose="02020603050405020304" pitchFamily="18" charset="0"/>
              </a:rPr>
              <a:t>1</a:t>
            </a:r>
            <a:r>
              <a:rPr lang="en-US" sz="2400" dirty="0">
                <a:solidFill>
                  <a:srgbClr val="303030"/>
                </a:solidFill>
                <a:latin typeface="Times New Roman" panose="02020603050405020304" pitchFamily="18" charset="0"/>
                <a:cs typeface="Times New Roman" panose="02020603050405020304" pitchFamily="18" charset="0"/>
              </a:rPr>
              <a:t> = C</a:t>
            </a:r>
            <a:r>
              <a:rPr lang="en-US" sz="2400" baseline="-25000" dirty="0">
                <a:solidFill>
                  <a:srgbClr val="303030"/>
                </a:solidFill>
                <a:latin typeface="Times New Roman" panose="02020603050405020304" pitchFamily="18" charset="0"/>
                <a:cs typeface="Times New Roman" panose="02020603050405020304" pitchFamily="18" charset="0"/>
              </a:rPr>
              <a:t>0</a:t>
            </a:r>
            <a:r>
              <a:rPr lang="en-US" sz="2400" dirty="0">
                <a:solidFill>
                  <a:srgbClr val="303030"/>
                </a:solidFill>
                <a:latin typeface="Times New Roman" panose="02020603050405020304" pitchFamily="18" charset="0"/>
                <a:cs typeface="Times New Roman" panose="02020603050405020304" pitchFamily="18" charset="0"/>
              </a:rPr>
              <a:t>P</a:t>
            </a:r>
            <a:r>
              <a:rPr lang="en-US" sz="2400" baseline="-25000" dirty="0">
                <a:solidFill>
                  <a:srgbClr val="303030"/>
                </a:solidFill>
                <a:latin typeface="Times New Roman" panose="02020603050405020304" pitchFamily="18" charset="0"/>
                <a:cs typeface="Times New Roman" panose="02020603050405020304" pitchFamily="18" charset="0"/>
              </a:rPr>
              <a:t>0</a:t>
            </a:r>
            <a:r>
              <a:rPr lang="en-US" sz="2400" dirty="0">
                <a:solidFill>
                  <a:srgbClr val="303030"/>
                </a:solidFill>
                <a:latin typeface="Times New Roman" panose="02020603050405020304" pitchFamily="18" charset="0"/>
                <a:cs typeface="Times New Roman" panose="02020603050405020304" pitchFamily="18" charset="0"/>
              </a:rPr>
              <a:t> + G</a:t>
            </a:r>
            <a:r>
              <a:rPr lang="en-US" sz="2400" baseline="-25000" dirty="0">
                <a:solidFill>
                  <a:srgbClr val="303030"/>
                </a:solidFill>
                <a:latin typeface="Times New Roman" panose="02020603050405020304" pitchFamily="18" charset="0"/>
                <a:cs typeface="Times New Roman" panose="02020603050405020304" pitchFamily="18" charset="0"/>
              </a:rPr>
              <a:t>0 </a:t>
            </a:r>
            <a:r>
              <a:rPr lang="en-US" sz="2400" dirty="0">
                <a:solidFill>
                  <a:srgbClr val="303030"/>
                </a:solidFill>
                <a:latin typeface="Times New Roman" panose="02020603050405020304" pitchFamily="18" charset="0"/>
                <a:cs typeface="Times New Roman" panose="02020603050405020304" pitchFamily="18" charset="0"/>
              </a:rPr>
              <a:t>………….. (1)</a:t>
            </a:r>
          </a:p>
          <a:p>
            <a:pPr fontAlgn="base"/>
            <a:r>
              <a:rPr lang="en-US" sz="2400" dirty="0">
                <a:solidFill>
                  <a:srgbClr val="303030"/>
                </a:solidFill>
                <a:latin typeface="Times New Roman" panose="02020603050405020304" pitchFamily="18" charset="0"/>
                <a:cs typeface="Times New Roman" panose="02020603050405020304" pitchFamily="18" charset="0"/>
              </a:rPr>
              <a:t>C</a:t>
            </a:r>
            <a:r>
              <a:rPr lang="en-US" sz="2400" baseline="-25000" dirty="0">
                <a:solidFill>
                  <a:srgbClr val="303030"/>
                </a:solidFill>
                <a:latin typeface="Times New Roman" panose="02020603050405020304" pitchFamily="18" charset="0"/>
                <a:cs typeface="Times New Roman" panose="02020603050405020304" pitchFamily="18" charset="0"/>
              </a:rPr>
              <a:t>2</a:t>
            </a:r>
            <a:r>
              <a:rPr lang="en-US" sz="2400" dirty="0">
                <a:solidFill>
                  <a:srgbClr val="303030"/>
                </a:solidFill>
                <a:latin typeface="Times New Roman" panose="02020603050405020304" pitchFamily="18" charset="0"/>
                <a:cs typeface="Times New Roman" panose="02020603050405020304" pitchFamily="18" charset="0"/>
              </a:rPr>
              <a:t> = C</a:t>
            </a:r>
            <a:r>
              <a:rPr lang="en-US" sz="2400" baseline="-25000" dirty="0">
                <a:solidFill>
                  <a:srgbClr val="303030"/>
                </a:solidFill>
                <a:latin typeface="Times New Roman" panose="02020603050405020304" pitchFamily="18" charset="0"/>
                <a:cs typeface="Times New Roman" panose="02020603050405020304" pitchFamily="18" charset="0"/>
              </a:rPr>
              <a:t>1</a:t>
            </a:r>
            <a:r>
              <a:rPr lang="en-US" sz="2400" dirty="0">
                <a:solidFill>
                  <a:srgbClr val="303030"/>
                </a:solidFill>
                <a:latin typeface="Times New Roman" panose="02020603050405020304" pitchFamily="18" charset="0"/>
                <a:cs typeface="Times New Roman" panose="02020603050405020304" pitchFamily="18" charset="0"/>
              </a:rPr>
              <a:t>P</a:t>
            </a:r>
            <a:r>
              <a:rPr lang="en-US" sz="2400" baseline="-25000" dirty="0">
                <a:solidFill>
                  <a:srgbClr val="303030"/>
                </a:solidFill>
                <a:latin typeface="Times New Roman" panose="02020603050405020304" pitchFamily="18" charset="0"/>
                <a:cs typeface="Times New Roman" panose="02020603050405020304" pitchFamily="18" charset="0"/>
              </a:rPr>
              <a:t>1</a:t>
            </a:r>
            <a:r>
              <a:rPr lang="en-US" sz="2400" dirty="0">
                <a:solidFill>
                  <a:srgbClr val="303030"/>
                </a:solidFill>
                <a:latin typeface="Times New Roman" panose="02020603050405020304" pitchFamily="18" charset="0"/>
                <a:cs typeface="Times New Roman" panose="02020603050405020304" pitchFamily="18" charset="0"/>
              </a:rPr>
              <a:t> + G</a:t>
            </a:r>
            <a:r>
              <a:rPr lang="en-US" sz="2400" baseline="-25000" dirty="0">
                <a:solidFill>
                  <a:srgbClr val="303030"/>
                </a:solidFill>
                <a:latin typeface="Times New Roman" panose="02020603050405020304" pitchFamily="18" charset="0"/>
                <a:cs typeface="Times New Roman" panose="02020603050405020304" pitchFamily="18" charset="0"/>
              </a:rPr>
              <a:t>1 </a:t>
            </a:r>
            <a:r>
              <a:rPr lang="en-US" sz="2400" dirty="0">
                <a:solidFill>
                  <a:srgbClr val="303030"/>
                </a:solidFill>
                <a:latin typeface="Times New Roman" panose="02020603050405020304" pitchFamily="18" charset="0"/>
                <a:cs typeface="Times New Roman" panose="02020603050405020304" pitchFamily="18" charset="0"/>
              </a:rPr>
              <a:t>………….. (2)</a:t>
            </a:r>
          </a:p>
          <a:p>
            <a:pPr fontAlgn="base"/>
            <a:r>
              <a:rPr lang="en-US" sz="2400" dirty="0">
                <a:solidFill>
                  <a:srgbClr val="303030"/>
                </a:solidFill>
                <a:latin typeface="Times New Roman" panose="02020603050405020304" pitchFamily="18" charset="0"/>
                <a:cs typeface="Times New Roman" panose="02020603050405020304" pitchFamily="18" charset="0"/>
              </a:rPr>
              <a:t>C</a:t>
            </a:r>
            <a:r>
              <a:rPr lang="en-US" sz="2400" baseline="-25000" dirty="0">
                <a:solidFill>
                  <a:srgbClr val="303030"/>
                </a:solidFill>
                <a:latin typeface="Times New Roman" panose="02020603050405020304" pitchFamily="18" charset="0"/>
                <a:cs typeface="Times New Roman" panose="02020603050405020304" pitchFamily="18" charset="0"/>
              </a:rPr>
              <a:t>3</a:t>
            </a:r>
            <a:r>
              <a:rPr lang="en-US" sz="2400" dirty="0">
                <a:solidFill>
                  <a:srgbClr val="303030"/>
                </a:solidFill>
                <a:latin typeface="Times New Roman" panose="02020603050405020304" pitchFamily="18" charset="0"/>
                <a:cs typeface="Times New Roman" panose="02020603050405020304" pitchFamily="18" charset="0"/>
              </a:rPr>
              <a:t> = C</a:t>
            </a:r>
            <a:r>
              <a:rPr lang="en-US" sz="2400" baseline="-25000" dirty="0">
                <a:solidFill>
                  <a:srgbClr val="303030"/>
                </a:solidFill>
                <a:latin typeface="Times New Roman" panose="02020603050405020304" pitchFamily="18" charset="0"/>
                <a:cs typeface="Times New Roman" panose="02020603050405020304" pitchFamily="18" charset="0"/>
              </a:rPr>
              <a:t>2</a:t>
            </a:r>
            <a:r>
              <a:rPr lang="en-US" sz="2400" dirty="0">
                <a:solidFill>
                  <a:srgbClr val="303030"/>
                </a:solidFill>
                <a:latin typeface="Times New Roman" panose="02020603050405020304" pitchFamily="18" charset="0"/>
                <a:cs typeface="Times New Roman" panose="02020603050405020304" pitchFamily="18" charset="0"/>
              </a:rPr>
              <a:t>P</a:t>
            </a:r>
            <a:r>
              <a:rPr lang="en-US" sz="2400" baseline="-25000" dirty="0">
                <a:solidFill>
                  <a:srgbClr val="303030"/>
                </a:solidFill>
                <a:latin typeface="Times New Roman" panose="02020603050405020304" pitchFamily="18" charset="0"/>
                <a:cs typeface="Times New Roman" panose="02020603050405020304" pitchFamily="18" charset="0"/>
              </a:rPr>
              <a:t>2</a:t>
            </a:r>
            <a:r>
              <a:rPr lang="en-US" sz="2400" dirty="0">
                <a:solidFill>
                  <a:srgbClr val="303030"/>
                </a:solidFill>
                <a:latin typeface="Times New Roman" panose="02020603050405020304" pitchFamily="18" charset="0"/>
                <a:cs typeface="Times New Roman" panose="02020603050405020304" pitchFamily="18" charset="0"/>
              </a:rPr>
              <a:t> + G</a:t>
            </a:r>
            <a:r>
              <a:rPr lang="en-US" sz="2400" baseline="-25000" dirty="0">
                <a:solidFill>
                  <a:srgbClr val="303030"/>
                </a:solidFill>
                <a:latin typeface="Times New Roman" panose="02020603050405020304" pitchFamily="18" charset="0"/>
                <a:cs typeface="Times New Roman" panose="02020603050405020304" pitchFamily="18" charset="0"/>
              </a:rPr>
              <a:t>2 </a:t>
            </a:r>
            <a:r>
              <a:rPr lang="en-US" sz="2400" dirty="0">
                <a:solidFill>
                  <a:srgbClr val="303030"/>
                </a:solidFill>
                <a:latin typeface="Times New Roman" panose="02020603050405020304" pitchFamily="18" charset="0"/>
                <a:cs typeface="Times New Roman" panose="02020603050405020304" pitchFamily="18" charset="0"/>
              </a:rPr>
              <a:t>………….. (3)</a:t>
            </a:r>
          </a:p>
          <a:p>
            <a:pPr fontAlgn="base"/>
            <a:r>
              <a:rPr lang="en-US" sz="2400" dirty="0">
                <a:solidFill>
                  <a:srgbClr val="303030"/>
                </a:solidFill>
                <a:latin typeface="Times New Roman" panose="02020603050405020304" pitchFamily="18" charset="0"/>
                <a:cs typeface="Times New Roman" panose="02020603050405020304" pitchFamily="18" charset="0"/>
              </a:rPr>
              <a:t>C</a:t>
            </a:r>
            <a:r>
              <a:rPr lang="en-US" sz="2400" baseline="-25000" dirty="0">
                <a:solidFill>
                  <a:srgbClr val="303030"/>
                </a:solidFill>
                <a:latin typeface="Times New Roman" panose="02020603050405020304" pitchFamily="18" charset="0"/>
                <a:cs typeface="Times New Roman" panose="02020603050405020304" pitchFamily="18" charset="0"/>
              </a:rPr>
              <a:t>4</a:t>
            </a:r>
            <a:r>
              <a:rPr lang="en-US" sz="2400" dirty="0">
                <a:solidFill>
                  <a:srgbClr val="303030"/>
                </a:solidFill>
                <a:latin typeface="Times New Roman" panose="02020603050405020304" pitchFamily="18" charset="0"/>
                <a:cs typeface="Times New Roman" panose="02020603050405020304" pitchFamily="18" charset="0"/>
              </a:rPr>
              <a:t> = C</a:t>
            </a:r>
            <a:r>
              <a:rPr lang="en-US" sz="2400" baseline="-25000" dirty="0">
                <a:solidFill>
                  <a:srgbClr val="303030"/>
                </a:solidFill>
                <a:latin typeface="Times New Roman" panose="02020603050405020304" pitchFamily="18" charset="0"/>
                <a:cs typeface="Times New Roman" panose="02020603050405020304" pitchFamily="18" charset="0"/>
              </a:rPr>
              <a:t>3</a:t>
            </a:r>
            <a:r>
              <a:rPr lang="en-US" sz="2400" dirty="0">
                <a:solidFill>
                  <a:srgbClr val="303030"/>
                </a:solidFill>
                <a:latin typeface="Times New Roman" panose="02020603050405020304" pitchFamily="18" charset="0"/>
                <a:cs typeface="Times New Roman" panose="02020603050405020304" pitchFamily="18" charset="0"/>
              </a:rPr>
              <a:t>P</a:t>
            </a:r>
            <a:r>
              <a:rPr lang="en-US" sz="2400" baseline="-25000" dirty="0">
                <a:solidFill>
                  <a:srgbClr val="303030"/>
                </a:solidFill>
                <a:latin typeface="Times New Roman" panose="02020603050405020304" pitchFamily="18" charset="0"/>
                <a:cs typeface="Times New Roman" panose="02020603050405020304" pitchFamily="18" charset="0"/>
              </a:rPr>
              <a:t>3</a:t>
            </a:r>
            <a:r>
              <a:rPr lang="en-US" sz="2400" dirty="0">
                <a:solidFill>
                  <a:srgbClr val="303030"/>
                </a:solidFill>
                <a:latin typeface="Times New Roman" panose="02020603050405020304" pitchFamily="18" charset="0"/>
                <a:cs typeface="Times New Roman" panose="02020603050405020304" pitchFamily="18" charset="0"/>
              </a:rPr>
              <a:t> + G</a:t>
            </a:r>
            <a:r>
              <a:rPr lang="en-US" sz="2400" baseline="-25000" dirty="0">
                <a:solidFill>
                  <a:srgbClr val="303030"/>
                </a:solidFill>
                <a:latin typeface="Times New Roman" panose="02020603050405020304" pitchFamily="18" charset="0"/>
                <a:cs typeface="Times New Roman" panose="02020603050405020304" pitchFamily="18" charset="0"/>
              </a:rPr>
              <a:t>3 </a:t>
            </a:r>
            <a:r>
              <a:rPr lang="en-US" sz="2400" dirty="0">
                <a:solidFill>
                  <a:srgbClr val="303030"/>
                </a:solidFill>
                <a:latin typeface="Times New Roman" panose="02020603050405020304" pitchFamily="18" charset="0"/>
                <a:cs typeface="Times New Roman" panose="02020603050405020304" pitchFamily="18" charset="0"/>
              </a:rPr>
              <a:t>………….. (4)</a:t>
            </a:r>
            <a:endParaRPr lang="en-US" sz="2400" b="0" i="0" dirty="0">
              <a:solidFill>
                <a:srgbClr val="303030"/>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263237" y="3851383"/>
            <a:ext cx="11928764" cy="3046988"/>
          </a:xfrm>
          <a:prstGeom prst="rect">
            <a:avLst/>
          </a:prstGeom>
          <a:solidFill>
            <a:schemeClr val="accent4">
              <a:lumMod val="20000"/>
              <a:lumOff val="80000"/>
            </a:schemeClr>
          </a:solidFill>
        </p:spPr>
        <p:txBody>
          <a:bodyPr wrap="square">
            <a:spAutoFit/>
          </a:bodyPr>
          <a:lstStyle/>
          <a:p>
            <a:pPr fontAlgn="base"/>
            <a:r>
              <a:rPr lang="en-US" sz="2400" dirty="0">
                <a:solidFill>
                  <a:srgbClr val="303030"/>
                </a:solidFill>
                <a:latin typeface="Times New Roman" panose="02020603050405020304" pitchFamily="18" charset="0"/>
                <a:cs typeface="Times New Roman" panose="02020603050405020304" pitchFamily="18" charset="0"/>
              </a:rPr>
              <a:t>Substituting (1) in (2), we get C</a:t>
            </a:r>
            <a:r>
              <a:rPr lang="en-US" sz="2400" baseline="-25000" dirty="0">
                <a:solidFill>
                  <a:srgbClr val="303030"/>
                </a:solidFill>
                <a:latin typeface="Times New Roman" panose="02020603050405020304" pitchFamily="18" charset="0"/>
                <a:cs typeface="Times New Roman" panose="02020603050405020304" pitchFamily="18" charset="0"/>
              </a:rPr>
              <a:t>2</a:t>
            </a:r>
            <a:r>
              <a:rPr lang="en-US" sz="2400" dirty="0">
                <a:solidFill>
                  <a:srgbClr val="303030"/>
                </a:solidFill>
                <a:latin typeface="Times New Roman" panose="02020603050405020304" pitchFamily="18" charset="0"/>
                <a:cs typeface="Times New Roman" panose="02020603050405020304" pitchFamily="18" charset="0"/>
              </a:rPr>
              <a:t> in terms of C</a:t>
            </a:r>
            <a:r>
              <a:rPr lang="en-US" sz="2400" baseline="-25000" dirty="0">
                <a:solidFill>
                  <a:srgbClr val="303030"/>
                </a:solidFill>
                <a:latin typeface="Times New Roman" panose="02020603050405020304" pitchFamily="18" charset="0"/>
                <a:cs typeface="Times New Roman" panose="02020603050405020304" pitchFamily="18" charset="0"/>
              </a:rPr>
              <a:t>0</a:t>
            </a:r>
            <a:r>
              <a:rPr lang="en-US" sz="2400" dirty="0" smtClean="0">
                <a:solidFill>
                  <a:srgbClr val="303030"/>
                </a:solidFill>
                <a:latin typeface="Times New Roman" panose="02020603050405020304" pitchFamily="18" charset="0"/>
                <a:cs typeface="Times New Roman" panose="02020603050405020304" pitchFamily="18" charset="0"/>
              </a:rPr>
              <a:t>. Then</a:t>
            </a:r>
            <a:r>
              <a:rPr lang="en-US" sz="2400" dirty="0">
                <a:solidFill>
                  <a:srgbClr val="303030"/>
                </a:solidFill>
                <a:latin typeface="Times New Roman" panose="02020603050405020304" pitchFamily="18" charset="0"/>
                <a:cs typeface="Times New Roman" panose="02020603050405020304" pitchFamily="18" charset="0"/>
              </a:rPr>
              <a:t>, substituting (2) in (3), we get C</a:t>
            </a:r>
            <a:r>
              <a:rPr lang="en-US" sz="2400" baseline="-25000" dirty="0">
                <a:solidFill>
                  <a:srgbClr val="303030"/>
                </a:solidFill>
                <a:latin typeface="Times New Roman" panose="02020603050405020304" pitchFamily="18" charset="0"/>
                <a:cs typeface="Times New Roman" panose="02020603050405020304" pitchFamily="18" charset="0"/>
              </a:rPr>
              <a:t>3</a:t>
            </a:r>
            <a:r>
              <a:rPr lang="en-US" sz="2400" dirty="0">
                <a:solidFill>
                  <a:srgbClr val="303030"/>
                </a:solidFill>
                <a:latin typeface="Times New Roman" panose="02020603050405020304" pitchFamily="18" charset="0"/>
                <a:cs typeface="Times New Roman" panose="02020603050405020304" pitchFamily="18" charset="0"/>
              </a:rPr>
              <a:t> in terms of C</a:t>
            </a:r>
            <a:r>
              <a:rPr lang="en-US" sz="2400" baseline="-25000" dirty="0">
                <a:solidFill>
                  <a:srgbClr val="303030"/>
                </a:solidFill>
                <a:latin typeface="Times New Roman" panose="02020603050405020304" pitchFamily="18" charset="0"/>
                <a:cs typeface="Times New Roman" panose="02020603050405020304" pitchFamily="18" charset="0"/>
              </a:rPr>
              <a:t>0</a:t>
            </a:r>
            <a:r>
              <a:rPr lang="en-US" sz="2400" dirty="0">
                <a:solidFill>
                  <a:srgbClr val="303030"/>
                </a:solidFill>
                <a:latin typeface="Times New Roman" panose="02020603050405020304" pitchFamily="18" charset="0"/>
                <a:cs typeface="Times New Roman" panose="02020603050405020304" pitchFamily="18" charset="0"/>
              </a:rPr>
              <a:t> and so on</a:t>
            </a:r>
            <a:r>
              <a:rPr lang="en-US" sz="2400" dirty="0" smtClean="0">
                <a:solidFill>
                  <a:srgbClr val="303030"/>
                </a:solidFill>
                <a:latin typeface="Times New Roman" panose="02020603050405020304" pitchFamily="18" charset="0"/>
                <a:cs typeface="Times New Roman" panose="02020603050405020304" pitchFamily="18" charset="0"/>
              </a:rPr>
              <a:t>.</a:t>
            </a:r>
          </a:p>
          <a:p>
            <a:pPr fontAlgn="base"/>
            <a:r>
              <a:rPr lang="en-US" sz="2400" dirty="0">
                <a:latin typeface="Times New Roman" panose="02020603050405020304" pitchFamily="18" charset="0"/>
                <a:cs typeface="Times New Roman" panose="02020603050405020304" pitchFamily="18" charset="0"/>
              </a:rPr>
              <a:t>C</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C</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0</a:t>
            </a:r>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C</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C</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C</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C</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C</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=C</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P3 + G</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G</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P</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G</a:t>
            </a:r>
            <a:r>
              <a:rPr lang="en-US" sz="2400" baseline="-25000" dirty="0" smtClean="0">
                <a:latin typeface="Times New Roman" panose="02020603050405020304" pitchFamily="18" charset="0"/>
                <a:cs typeface="Times New Roman" panose="02020603050405020304" pitchFamily="18" charset="0"/>
              </a:rPr>
              <a:t>3</a:t>
            </a:r>
          </a:p>
          <a:p>
            <a:pPr fontAlgn="base"/>
            <a:r>
              <a:rPr lang="en-US" sz="2400" dirty="0">
                <a:solidFill>
                  <a:srgbClr val="303030"/>
                </a:solidFill>
                <a:latin typeface="Times New Roman" panose="02020603050405020304" pitchFamily="18" charset="0"/>
                <a:cs typeface="Times New Roman" panose="02020603050405020304" pitchFamily="18" charset="0"/>
              </a:rPr>
              <a:t>As </a:t>
            </a:r>
            <a:r>
              <a:rPr lang="en-US" sz="2400" dirty="0" err="1">
                <a:solidFill>
                  <a:srgbClr val="303030"/>
                </a:solidFill>
                <a:latin typeface="Times New Roman" panose="02020603050405020304" pitchFamily="18" charset="0"/>
                <a:cs typeface="Times New Roman" panose="02020603050405020304" pitchFamily="18" charset="0"/>
              </a:rPr>
              <a:t>Gi</a:t>
            </a:r>
            <a:r>
              <a:rPr lang="en-US" sz="2400" dirty="0">
                <a:solidFill>
                  <a:srgbClr val="303030"/>
                </a:solidFill>
                <a:latin typeface="Times New Roman" panose="02020603050405020304" pitchFamily="18" charset="0"/>
                <a:cs typeface="Times New Roman" panose="02020603050405020304" pitchFamily="18" charset="0"/>
              </a:rPr>
              <a:t> and Pi depend only on Ai and Bi, dependency </a:t>
            </a:r>
            <a:r>
              <a:rPr lang="en-US" sz="2400" b="0" i="0" dirty="0" smtClean="0">
                <a:solidFill>
                  <a:srgbClr val="303030"/>
                </a:solidFill>
                <a:effectLst/>
                <a:latin typeface="Times New Roman" panose="02020603050405020304" pitchFamily="18" charset="0"/>
                <a:cs typeface="Times New Roman" panose="02020603050405020304" pitchFamily="18" charset="0"/>
              </a:rPr>
              <a:t>of next carry being dependent on previous carry is reduced.</a:t>
            </a:r>
            <a:endParaRPr lang="en-US" b="0" i="0" dirty="0">
              <a:solidFill>
                <a:srgbClr val="303030"/>
              </a:solidFill>
              <a:effectLst/>
              <a:latin typeface="Arimo"/>
            </a:endParaRPr>
          </a:p>
        </p:txBody>
      </p:sp>
      <p:sp>
        <p:nvSpPr>
          <p:cNvPr id="2" name="Date Placeholder 1"/>
          <p:cNvSpPr>
            <a:spLocks noGrp="1"/>
          </p:cNvSpPr>
          <p:nvPr>
            <p:ph type="dt" sz="half" idx="10"/>
          </p:nvPr>
        </p:nvSpPr>
        <p:spPr/>
        <p:txBody>
          <a:bodyPr/>
          <a:lstStyle/>
          <a:p>
            <a:fld id="{FC17ED79-1BEA-4BAE-A5F0-FBD50E06A8E1}" type="datetime1">
              <a:rPr lang="en-US" smtClean="0"/>
              <a:t>9/12/2022</a:t>
            </a:fld>
            <a:endParaRPr lang="en-US"/>
          </a:p>
        </p:txBody>
      </p:sp>
      <p:sp>
        <p:nvSpPr>
          <p:cNvPr id="4" name="Slide Number Placeholder 3"/>
          <p:cNvSpPr>
            <a:spLocks noGrp="1"/>
          </p:cNvSpPr>
          <p:nvPr>
            <p:ph type="sldNum" sz="quarter" idx="12"/>
          </p:nvPr>
        </p:nvSpPr>
        <p:spPr/>
        <p:txBody>
          <a:bodyPr/>
          <a:lstStyle/>
          <a:p>
            <a:fld id="{E7DF4ECA-2C00-4129-AA22-2996D096FEEF}" type="slidenum">
              <a:rPr lang="en-US" smtClean="0"/>
              <a:pPr/>
              <a:t>23</a:t>
            </a:fld>
            <a:endParaRPr lang="en-US" dirty="0"/>
          </a:p>
        </p:txBody>
      </p:sp>
    </p:spTree>
    <p:extLst>
      <p:ext uri="{BB962C8B-B14F-4D97-AF65-F5344CB8AC3E}">
        <p14:creationId xmlns:p14="http://schemas.microsoft.com/office/powerpoint/2010/main" val="4078784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1228" y="282440"/>
            <a:ext cx="8120154" cy="6001853"/>
          </a:xfrm>
          <a:prstGeom prst="rect">
            <a:avLst/>
          </a:prstGeom>
        </p:spPr>
      </p:pic>
      <p:pic>
        <p:nvPicPr>
          <p:cNvPr id="3" name="Google Shape;1934;p127">
            <a:extLst>
              <a:ext uri="{FF2B5EF4-FFF2-40B4-BE49-F238E27FC236}">
                <a16:creationId xmlns="" xmlns:a16="http://schemas.microsoft.com/office/drawing/2014/main" id="{8C739EF6-F23E-98D7-A579-C5EDB17133BF}"/>
              </a:ext>
            </a:extLst>
          </p:cNvPr>
          <p:cNvPicPr preferRelativeResize="0"/>
          <p:nvPr/>
        </p:nvPicPr>
        <p:blipFill rotWithShape="1">
          <a:blip r:embed="rId3">
            <a:alphaModFix/>
          </a:blip>
          <a:srcRect/>
          <a:stretch/>
        </p:blipFill>
        <p:spPr>
          <a:xfrm>
            <a:off x="103632" y="18288"/>
            <a:ext cx="870858" cy="822961"/>
          </a:xfrm>
          <a:prstGeom prst="rect">
            <a:avLst/>
          </a:prstGeom>
          <a:noFill/>
          <a:ln>
            <a:noFill/>
          </a:ln>
        </p:spPr>
      </p:pic>
      <p:sp>
        <p:nvSpPr>
          <p:cNvPr id="4" name="Date Placeholder 3"/>
          <p:cNvSpPr>
            <a:spLocks noGrp="1"/>
          </p:cNvSpPr>
          <p:nvPr>
            <p:ph type="dt" sz="half" idx="10"/>
          </p:nvPr>
        </p:nvSpPr>
        <p:spPr/>
        <p:txBody>
          <a:bodyPr/>
          <a:lstStyle/>
          <a:p>
            <a:fld id="{192584CB-4F33-4C14-B38F-585D2350F39A}" type="datetime1">
              <a:rPr lang="en-US" smtClean="0"/>
              <a:t>9/12/2022</a:t>
            </a:fld>
            <a:endParaRPr lang="en-US"/>
          </a:p>
        </p:txBody>
      </p:sp>
      <p:sp>
        <p:nvSpPr>
          <p:cNvPr id="5" name="Slide Number Placeholder 4"/>
          <p:cNvSpPr>
            <a:spLocks noGrp="1"/>
          </p:cNvSpPr>
          <p:nvPr>
            <p:ph type="sldNum" sz="quarter" idx="12"/>
          </p:nvPr>
        </p:nvSpPr>
        <p:spPr/>
        <p:txBody>
          <a:bodyPr/>
          <a:lstStyle/>
          <a:p>
            <a:fld id="{E7DF4ECA-2C00-4129-AA22-2996D096FEEF}"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581"/>
        <p:cNvGrpSpPr/>
        <p:nvPr/>
      </p:nvGrpSpPr>
      <p:grpSpPr>
        <a:xfrm>
          <a:off x="0" y="0"/>
          <a:ext cx="0" cy="0"/>
          <a:chOff x="0" y="0"/>
          <a:chExt cx="0" cy="0"/>
        </a:xfrm>
      </p:grpSpPr>
      <p:sp>
        <p:nvSpPr>
          <p:cNvPr id="2" name="Rectangle 1"/>
          <p:cNvSpPr/>
          <p:nvPr/>
        </p:nvSpPr>
        <p:spPr>
          <a:xfrm>
            <a:off x="8165592" y="1232310"/>
            <a:ext cx="3922776" cy="462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Google Shape;1584;p105"/>
          <p:cNvSpPr txBox="1">
            <a:spLocks noGrp="1"/>
          </p:cNvSpPr>
          <p:nvPr>
            <p:ph type="title"/>
          </p:nvPr>
        </p:nvSpPr>
        <p:spPr>
          <a:xfrm>
            <a:off x="1431649" y="108344"/>
            <a:ext cx="9307773" cy="64284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Arial"/>
              <a:buNone/>
            </a:pPr>
            <a:r>
              <a:rPr lang="en-US" sz="3200" b="1" dirty="0"/>
              <a:t>Digital Comparator</a:t>
            </a:r>
            <a:endParaRPr sz="3200" dirty="0"/>
          </a:p>
        </p:txBody>
      </p:sp>
      <p:sp>
        <p:nvSpPr>
          <p:cNvPr id="1582" name="Google Shape;1582;p105"/>
          <p:cNvSpPr txBox="1">
            <a:spLocks noGrp="1"/>
          </p:cNvSpPr>
          <p:nvPr>
            <p:ph idx="1"/>
          </p:nvPr>
        </p:nvSpPr>
        <p:spPr>
          <a:xfrm>
            <a:off x="840231" y="1232310"/>
            <a:ext cx="7215633" cy="4693002"/>
          </a:xfrm>
          <a:prstGeom prst="rect">
            <a:avLst/>
          </a:prstGeom>
          <a:solidFill>
            <a:schemeClr val="accent2">
              <a:lumMod val="20000"/>
              <a:lumOff val="80000"/>
            </a:schemeClr>
          </a:solid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A digital comparator is a combinational circuit that compares two digital or binary numbers (consider A and B) and determines their relative magnitudes in order to find out whether one number is equal, less than or greater than the other digital number.</a:t>
            </a:r>
          </a:p>
          <a:p>
            <a:pPr marL="228600" lvl="0" indent="-228600" algn="just" rtl="0">
              <a:lnSpc>
                <a:spcPct val="90000"/>
              </a:lnSpc>
              <a:spcBef>
                <a:spcPts val="0"/>
              </a:spcBef>
              <a:spcAft>
                <a:spcPts val="0"/>
              </a:spcAft>
              <a:buClr>
                <a:schemeClr val="dk1"/>
              </a:buClr>
              <a:buSzPts val="2800"/>
              <a:buChar char="•"/>
            </a:pPr>
            <a:endParaRPr dirty="0"/>
          </a:p>
          <a:p>
            <a:pPr marL="228600" lvl="0" indent="-228600" algn="just"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Three binary variables are used to indicate the outcome of the comparison as A&gt;B, A&lt;B, or A=B. </a:t>
            </a:r>
          </a:p>
          <a:p>
            <a:pPr marL="228600" lvl="0" indent="-228600" algn="just" rtl="0">
              <a:lnSpc>
                <a:spcPct val="90000"/>
              </a:lnSpc>
              <a:spcBef>
                <a:spcPts val="1000"/>
              </a:spcBef>
              <a:spcAft>
                <a:spcPts val="0"/>
              </a:spcAft>
              <a:buClr>
                <a:schemeClr val="dk1"/>
              </a:buClr>
              <a:buSzPts val="2800"/>
              <a:buChar char="•"/>
            </a:pP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The </a:t>
            </a:r>
            <a:r>
              <a:rPr lang="en-US" dirty="0" smtClean="0">
                <a:latin typeface="Times New Roman"/>
                <a:ea typeface="Times New Roman"/>
                <a:cs typeface="Times New Roman"/>
                <a:sym typeface="Times New Roman"/>
              </a:rPr>
              <a:t>figure </a:t>
            </a:r>
            <a:r>
              <a:rPr lang="en-US" dirty="0">
                <a:latin typeface="Times New Roman"/>
                <a:ea typeface="Times New Roman"/>
                <a:cs typeface="Times New Roman"/>
                <a:sym typeface="Times New Roman"/>
              </a:rPr>
              <a:t>shows the block diagram of a n-bit comparator which compares the two numbers of n-bit length and generates their relation between themselves.</a:t>
            </a:r>
            <a:endParaRPr dirty="0"/>
          </a:p>
          <a:p>
            <a:pPr marL="685800" lvl="1" indent="-228600" algn="just" rtl="0">
              <a:lnSpc>
                <a:spcPct val="90000"/>
              </a:lnSpc>
              <a:spcBef>
                <a:spcPts val="500"/>
              </a:spcBef>
              <a:spcAft>
                <a:spcPts val="0"/>
              </a:spcAft>
              <a:buClr>
                <a:schemeClr val="dk1"/>
              </a:buClr>
              <a:buSzPts val="2800"/>
              <a:buNone/>
            </a:pPr>
            <a:endParaRPr sz="2800" dirty="0">
              <a:solidFill>
                <a:schemeClr val="dk1"/>
              </a:solidFill>
              <a:latin typeface="Times New Roman"/>
              <a:ea typeface="Times New Roman"/>
              <a:cs typeface="Times New Roman"/>
              <a:sym typeface="Times New Roman"/>
            </a:endParaRPr>
          </a:p>
        </p:txBody>
      </p:sp>
      <p:sp>
        <p:nvSpPr>
          <p:cNvPr id="1585" name="Google Shape;1585;p10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592;p106" descr="https://www.electronicshub.org/wp-content/uploads/2015/07/Digital-comparator-block-diagram.jpg"/>
          <p:cNvPicPr preferRelativeResize="0"/>
          <p:nvPr/>
        </p:nvPicPr>
        <p:blipFill rotWithShape="1">
          <a:blip r:embed="rId4">
            <a:alphaModFix/>
          </a:blip>
          <a:srcRect l="12795" r="17883"/>
          <a:stretch/>
        </p:blipFill>
        <p:spPr>
          <a:xfrm>
            <a:off x="8266176" y="1376109"/>
            <a:ext cx="3721608" cy="4335757"/>
          </a:xfrm>
          <a:prstGeom prst="rect">
            <a:avLst/>
          </a:prstGeom>
          <a:noFill/>
          <a:ln>
            <a:noFill/>
          </a:ln>
        </p:spPr>
      </p:pic>
      <p:sp>
        <p:nvSpPr>
          <p:cNvPr id="3" name="Date Placeholder 2"/>
          <p:cNvSpPr>
            <a:spLocks noGrp="1"/>
          </p:cNvSpPr>
          <p:nvPr>
            <p:ph type="dt" sz="half" idx="10"/>
          </p:nvPr>
        </p:nvSpPr>
        <p:spPr/>
        <p:txBody>
          <a:bodyPr/>
          <a:lstStyle/>
          <a:p>
            <a:fld id="{160ED186-A3B7-4691-AA94-649F7C7A4F63}" type="datetime1">
              <a:rPr lang="en-US" smtClean="0"/>
              <a:t>9/12/2022</a:t>
            </a:fld>
            <a:endParaRPr lang="en-US"/>
          </a:p>
        </p:txBody>
      </p:sp>
    </p:spTree>
    <p:extLst>
      <p:ext uri="{BB962C8B-B14F-4D97-AF65-F5344CB8AC3E}">
        <p14:creationId xmlns:p14="http://schemas.microsoft.com/office/powerpoint/2010/main" val="4025820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617"/>
        <p:cNvGrpSpPr/>
        <p:nvPr/>
      </p:nvGrpSpPr>
      <p:grpSpPr>
        <a:xfrm>
          <a:off x="0" y="0"/>
          <a:ext cx="0" cy="0"/>
          <a:chOff x="0" y="0"/>
          <a:chExt cx="0" cy="0"/>
        </a:xfrm>
      </p:grpSpPr>
      <p:sp>
        <p:nvSpPr>
          <p:cNvPr id="1618" name="Google Shape;1618;p109"/>
          <p:cNvSpPr txBox="1">
            <a:spLocks noGrp="1"/>
          </p:cNvSpPr>
          <p:nvPr>
            <p:ph type="title"/>
          </p:nvPr>
        </p:nvSpPr>
        <p:spPr>
          <a:xfrm>
            <a:off x="1234700" y="144265"/>
            <a:ext cx="6451601" cy="5710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dirty="0">
                <a:latin typeface="Times New Roman"/>
                <a:ea typeface="Times New Roman"/>
                <a:cs typeface="Times New Roman"/>
                <a:sym typeface="Times New Roman"/>
              </a:rPr>
              <a:t>Digital Comparator</a:t>
            </a:r>
            <a:endParaRPr sz="3200" dirty="0">
              <a:solidFill>
                <a:schemeClr val="dk1"/>
              </a:solidFill>
              <a:latin typeface="Times New Roman"/>
              <a:ea typeface="Times New Roman"/>
              <a:cs typeface="Times New Roman"/>
              <a:sym typeface="Times New Roman"/>
            </a:endParaRPr>
          </a:p>
        </p:txBody>
      </p:sp>
      <p:sp>
        <p:nvSpPr>
          <p:cNvPr id="1626" name="Google Shape;1626;p10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aphicFrame>
        <p:nvGraphicFramePr>
          <p:cNvPr id="1620" name="Google Shape;1620;p109"/>
          <p:cNvGraphicFramePr/>
          <p:nvPr/>
        </p:nvGraphicFramePr>
        <p:xfrm>
          <a:off x="661988" y="1309884"/>
          <a:ext cx="3594025" cy="2683946"/>
        </p:xfrm>
        <a:graphic>
          <a:graphicData uri="http://schemas.openxmlformats.org/drawingml/2006/table">
            <a:tbl>
              <a:tblPr firstRow="1" bandRow="1">
                <a:noFill/>
              </a:tblPr>
              <a:tblGrid>
                <a:gridCol w="718805">
                  <a:extLst>
                    <a:ext uri="{9D8B030D-6E8A-4147-A177-3AD203B41FA5}">
                      <a16:colId xmlns="" xmlns:a16="http://schemas.microsoft.com/office/drawing/2014/main" val="20000"/>
                    </a:ext>
                  </a:extLst>
                </a:gridCol>
                <a:gridCol w="718805">
                  <a:extLst>
                    <a:ext uri="{9D8B030D-6E8A-4147-A177-3AD203B41FA5}">
                      <a16:colId xmlns="" xmlns:a16="http://schemas.microsoft.com/office/drawing/2014/main" val="20001"/>
                    </a:ext>
                  </a:extLst>
                </a:gridCol>
                <a:gridCol w="718805">
                  <a:extLst>
                    <a:ext uri="{9D8B030D-6E8A-4147-A177-3AD203B41FA5}">
                      <a16:colId xmlns="" xmlns:a16="http://schemas.microsoft.com/office/drawing/2014/main" val="20002"/>
                    </a:ext>
                  </a:extLst>
                </a:gridCol>
                <a:gridCol w="718805">
                  <a:extLst>
                    <a:ext uri="{9D8B030D-6E8A-4147-A177-3AD203B41FA5}">
                      <a16:colId xmlns="" xmlns:a16="http://schemas.microsoft.com/office/drawing/2014/main" val="20003"/>
                    </a:ext>
                  </a:extLst>
                </a:gridCol>
                <a:gridCol w="718805">
                  <a:extLst>
                    <a:ext uri="{9D8B030D-6E8A-4147-A177-3AD203B41FA5}">
                      <a16:colId xmlns="" xmlns:a16="http://schemas.microsoft.com/office/drawing/2014/main" val="20004"/>
                    </a:ext>
                  </a:extLst>
                </a:gridCol>
              </a:tblGrid>
              <a:tr h="370095">
                <a:tc gridSpan="2">
                  <a:txBody>
                    <a:bodyPr/>
                    <a:lstStyle/>
                    <a:p>
                      <a:pPr marL="0" marR="0" lvl="0" indent="0" algn="ctr" rtl="0">
                        <a:spcBef>
                          <a:spcPts val="0"/>
                        </a:spcBef>
                        <a:spcAft>
                          <a:spcPts val="0"/>
                        </a:spcAft>
                        <a:buNone/>
                      </a:pPr>
                      <a:r>
                        <a:rPr lang="en-US" sz="1800" dirty="0"/>
                        <a:t>Input</a:t>
                      </a:r>
                      <a:endParaRPr sz="1800" dirty="0"/>
                    </a:p>
                  </a:txBody>
                  <a:tcPr marL="91450" marR="91450" marT="45725" marB="45725">
                    <a:solidFill>
                      <a:schemeClr val="accent2">
                        <a:lumMod val="20000"/>
                        <a:lumOff val="80000"/>
                      </a:schemeClr>
                    </a:solidFill>
                  </a:tcPr>
                </a:tc>
                <a:tc hMerge="1">
                  <a:txBody>
                    <a:bodyPr/>
                    <a:lstStyle/>
                    <a:p>
                      <a:pPr marL="0" marR="0" lvl="0" indent="0" algn="ctr" rtl="0">
                        <a:spcBef>
                          <a:spcPts val="0"/>
                        </a:spcBef>
                        <a:spcAft>
                          <a:spcPts val="0"/>
                        </a:spcAft>
                        <a:buNone/>
                      </a:pPr>
                      <a:endParaRPr sz="1800" dirty="0"/>
                    </a:p>
                  </a:txBody>
                  <a:tcPr marL="91450" marR="91450" marT="45725" marB="45725"/>
                </a:tc>
                <a:tc gridSpan="3">
                  <a:txBody>
                    <a:bodyPr/>
                    <a:lstStyle/>
                    <a:p>
                      <a:pPr marL="0" marR="0" lvl="0" indent="0" algn="ctr" rtl="0">
                        <a:spcBef>
                          <a:spcPts val="0"/>
                        </a:spcBef>
                        <a:spcAft>
                          <a:spcPts val="0"/>
                        </a:spcAft>
                        <a:buNone/>
                      </a:pPr>
                      <a:r>
                        <a:rPr lang="en-US" sz="1800" dirty="0"/>
                        <a:t>Output</a:t>
                      </a:r>
                      <a:endParaRPr sz="1800" dirty="0"/>
                    </a:p>
                  </a:txBody>
                  <a:tcPr marL="91450" marR="91450" marT="45725" marB="45725">
                    <a:solidFill>
                      <a:schemeClr val="accent2">
                        <a:lumMod val="20000"/>
                        <a:lumOff val="80000"/>
                      </a:schemeClr>
                    </a:solidFill>
                  </a:tcPr>
                </a:tc>
                <a:tc hMerge="1">
                  <a:txBody>
                    <a:bodyPr/>
                    <a:lstStyle/>
                    <a:p>
                      <a:pPr marL="0" marR="0" lvl="0" indent="0" algn="ctr" rtl="0">
                        <a:spcBef>
                          <a:spcPts val="0"/>
                        </a:spcBef>
                        <a:spcAft>
                          <a:spcPts val="0"/>
                        </a:spcAft>
                        <a:buNone/>
                      </a:pPr>
                      <a:endParaRPr sz="1800" dirty="0"/>
                    </a:p>
                  </a:txBody>
                  <a:tcPr marL="91450" marR="91450" marT="45725" marB="45725"/>
                </a:tc>
                <a:tc hMerge="1">
                  <a:txBody>
                    <a:bodyPr/>
                    <a:lstStyle/>
                    <a:p>
                      <a:pPr marL="0" marR="0" lvl="0" indent="0" algn="ctr" rtl="0">
                        <a:spcBef>
                          <a:spcPts val="0"/>
                        </a:spcBef>
                        <a:spcAft>
                          <a:spcPts val="0"/>
                        </a:spcAft>
                        <a:buNone/>
                      </a:pPr>
                      <a:endParaRPr sz="1800" dirty="0"/>
                    </a:p>
                  </a:txBody>
                  <a:tcPr marL="91450" marR="91450" marT="45725" marB="45725"/>
                </a:tc>
                <a:extLst>
                  <a:ext uri="{0D108BD9-81ED-4DB2-BD59-A6C34878D82A}">
                    <a16:rowId xmlns="" xmlns:a16="http://schemas.microsoft.com/office/drawing/2014/main" val="10000"/>
                  </a:ext>
                </a:extLst>
              </a:tr>
              <a:tr h="468362">
                <a:tc>
                  <a:txBody>
                    <a:bodyPr/>
                    <a:lstStyle/>
                    <a:p>
                      <a:pPr marL="0" marR="0" lvl="0" indent="0" algn="ctr" rtl="0">
                        <a:spcBef>
                          <a:spcPts val="0"/>
                        </a:spcBef>
                        <a:spcAft>
                          <a:spcPts val="0"/>
                        </a:spcAft>
                        <a:buNone/>
                      </a:pPr>
                      <a:r>
                        <a:rPr lang="en-US" sz="1800" dirty="0"/>
                        <a:t>A</a:t>
                      </a:r>
                      <a:endParaRPr sz="1800" dirty="0"/>
                    </a:p>
                  </a:txBody>
                  <a:tcPr marL="91450" marR="91450" marT="45725" marB="45725">
                    <a:solidFill>
                      <a:schemeClr val="accent2">
                        <a:lumMod val="20000"/>
                        <a:lumOff val="80000"/>
                      </a:schemeClr>
                    </a:solidFill>
                  </a:tcPr>
                </a:tc>
                <a:tc>
                  <a:txBody>
                    <a:bodyPr/>
                    <a:lstStyle/>
                    <a:p>
                      <a:pPr marL="0" marR="0" lvl="0" indent="0" algn="ctr" rtl="0">
                        <a:spcBef>
                          <a:spcPts val="0"/>
                        </a:spcBef>
                        <a:spcAft>
                          <a:spcPts val="0"/>
                        </a:spcAft>
                        <a:buNone/>
                      </a:pPr>
                      <a:r>
                        <a:rPr lang="en-US" sz="1800" dirty="0"/>
                        <a:t>B</a:t>
                      </a:r>
                      <a:endParaRPr sz="1800" dirty="0"/>
                    </a:p>
                  </a:txBody>
                  <a:tcPr marL="91450" marR="91450" marT="45725" marB="45725">
                    <a:solidFill>
                      <a:schemeClr val="accent2">
                        <a:lumMod val="20000"/>
                        <a:lumOff val="80000"/>
                      </a:schemeClr>
                    </a:solidFill>
                  </a:tcPr>
                </a:tc>
                <a:tc>
                  <a:txBody>
                    <a:bodyPr/>
                    <a:lstStyle/>
                    <a:p>
                      <a:pPr marL="0" marR="0" lvl="0" indent="0" algn="ctr" rtl="0">
                        <a:spcBef>
                          <a:spcPts val="0"/>
                        </a:spcBef>
                        <a:spcAft>
                          <a:spcPts val="0"/>
                        </a:spcAft>
                        <a:buNone/>
                      </a:pPr>
                      <a:r>
                        <a:rPr lang="en-US" sz="1800" dirty="0"/>
                        <a:t>A&lt;B</a:t>
                      </a:r>
                      <a:endParaRPr sz="1800" dirty="0"/>
                    </a:p>
                  </a:txBody>
                  <a:tcPr marL="91450" marR="91450" marT="45725" marB="45725">
                    <a:solidFill>
                      <a:schemeClr val="accent2">
                        <a:lumMod val="20000"/>
                        <a:lumOff val="80000"/>
                      </a:schemeClr>
                    </a:solidFill>
                  </a:tcPr>
                </a:tc>
                <a:tc>
                  <a:txBody>
                    <a:bodyPr/>
                    <a:lstStyle/>
                    <a:p>
                      <a:pPr marL="0" marR="0" lvl="0" indent="0" algn="ctr" rtl="0">
                        <a:spcBef>
                          <a:spcPts val="0"/>
                        </a:spcBef>
                        <a:spcAft>
                          <a:spcPts val="0"/>
                        </a:spcAft>
                        <a:buNone/>
                      </a:pPr>
                      <a:r>
                        <a:rPr lang="en-US" sz="1800" dirty="0"/>
                        <a:t>A=B</a:t>
                      </a:r>
                      <a:endParaRPr sz="1800" dirty="0"/>
                    </a:p>
                  </a:txBody>
                  <a:tcPr marL="91450" marR="91450" marT="45725" marB="45725">
                    <a:solidFill>
                      <a:schemeClr val="accent2">
                        <a:lumMod val="20000"/>
                        <a:lumOff val="80000"/>
                      </a:schemeClr>
                    </a:solidFill>
                  </a:tcPr>
                </a:tc>
                <a:tc>
                  <a:txBody>
                    <a:bodyPr/>
                    <a:lstStyle/>
                    <a:p>
                      <a:pPr marL="0" marR="0" lvl="0" indent="0" algn="ctr" rtl="0">
                        <a:spcBef>
                          <a:spcPts val="0"/>
                        </a:spcBef>
                        <a:spcAft>
                          <a:spcPts val="0"/>
                        </a:spcAft>
                        <a:buNone/>
                      </a:pPr>
                      <a:r>
                        <a:rPr lang="en-US" sz="1800" dirty="0"/>
                        <a:t>A&gt;B</a:t>
                      </a:r>
                      <a:endParaRPr sz="1800" dirty="0"/>
                    </a:p>
                  </a:txBody>
                  <a:tcPr marL="91450" marR="91450" marT="45725" marB="45725">
                    <a:solidFill>
                      <a:schemeClr val="accent2">
                        <a:lumMod val="20000"/>
                        <a:lumOff val="80000"/>
                      </a:schemeClr>
                    </a:solidFill>
                  </a:tcPr>
                </a:tc>
                <a:extLst>
                  <a:ext uri="{0D108BD9-81ED-4DB2-BD59-A6C34878D82A}">
                    <a16:rowId xmlns="" xmlns:a16="http://schemas.microsoft.com/office/drawing/2014/main" val="10001"/>
                  </a:ext>
                </a:extLst>
              </a:tr>
              <a:tr h="429768">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extLst>
                  <a:ext uri="{0D108BD9-81ED-4DB2-BD59-A6C34878D82A}">
                    <a16:rowId xmlns="" xmlns:a16="http://schemas.microsoft.com/office/drawing/2014/main" val="10002"/>
                  </a:ext>
                </a:extLst>
              </a:tr>
              <a:tr h="420624">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extLst>
                  <a:ext uri="{0D108BD9-81ED-4DB2-BD59-A6C34878D82A}">
                    <a16:rowId xmlns="" xmlns:a16="http://schemas.microsoft.com/office/drawing/2014/main" val="10003"/>
                  </a:ext>
                </a:extLst>
              </a:tr>
              <a:tr h="457200">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extLst>
                  <a:ext uri="{0D108BD9-81ED-4DB2-BD59-A6C34878D82A}">
                    <a16:rowId xmlns="" xmlns:a16="http://schemas.microsoft.com/office/drawing/2014/main" val="10004"/>
                  </a:ext>
                </a:extLst>
              </a:tr>
              <a:tr h="537897">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extLst>
                  <a:ext uri="{0D108BD9-81ED-4DB2-BD59-A6C34878D82A}">
                    <a16:rowId xmlns="" xmlns:a16="http://schemas.microsoft.com/office/drawing/2014/main" val="10005"/>
                  </a:ext>
                </a:extLst>
              </a:tr>
            </a:tbl>
          </a:graphicData>
        </a:graphic>
      </p:graphicFrame>
      <p:cxnSp>
        <p:nvCxnSpPr>
          <p:cNvPr id="1624" name="Google Shape;1624;p109"/>
          <p:cNvCxnSpPr/>
          <p:nvPr/>
        </p:nvCxnSpPr>
        <p:spPr>
          <a:xfrm rot="10800000" flipH="1">
            <a:off x="3425588" y="4735773"/>
            <a:ext cx="122830" cy="2"/>
          </a:xfrm>
          <a:prstGeom prst="straightConnector1">
            <a:avLst/>
          </a:prstGeom>
          <a:noFill/>
          <a:ln w="9525" cap="flat" cmpd="sng">
            <a:solidFill>
              <a:schemeClr val="dk1"/>
            </a:solidFill>
            <a:prstDash val="solid"/>
            <a:miter lim="800000"/>
            <a:headEnd type="none" w="sm" len="sm"/>
            <a:tailEnd type="none" w="sm" len="sm"/>
          </a:ln>
        </p:spPr>
      </p:cxnSp>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5047107" y="1135516"/>
            <a:ext cx="2152650" cy="1600200"/>
          </a:xfrm>
          <a:prstGeom prst="rect">
            <a:avLst/>
          </a:prstGeom>
        </p:spPr>
      </p:pic>
      <p:sp>
        <p:nvSpPr>
          <p:cNvPr id="5" name="TextBox 4"/>
          <p:cNvSpPr txBox="1"/>
          <p:nvPr/>
        </p:nvSpPr>
        <p:spPr>
          <a:xfrm>
            <a:off x="5916172" y="836563"/>
            <a:ext cx="859536" cy="369332"/>
          </a:xfrm>
          <a:prstGeom prst="rect">
            <a:avLst/>
          </a:prstGeom>
          <a:solidFill>
            <a:schemeClr val="accent2">
              <a:lumMod val="20000"/>
              <a:lumOff val="80000"/>
            </a:schemeClr>
          </a:solidFill>
        </p:spPr>
        <p:txBody>
          <a:bodyPr wrap="square" rtlCol="0">
            <a:spAutoFit/>
          </a:bodyPr>
          <a:lstStyle/>
          <a:p>
            <a:r>
              <a:rPr lang="en-US" dirty="0"/>
              <a:t>Y(A&lt;B)</a:t>
            </a:r>
          </a:p>
        </p:txBody>
      </p:sp>
      <p:sp>
        <p:nvSpPr>
          <p:cNvPr id="18" name="TextBox 17"/>
          <p:cNvSpPr txBox="1"/>
          <p:nvPr/>
        </p:nvSpPr>
        <p:spPr>
          <a:xfrm>
            <a:off x="5757671" y="2786630"/>
            <a:ext cx="1338073" cy="369332"/>
          </a:xfrm>
          <a:prstGeom prst="rect">
            <a:avLst/>
          </a:prstGeom>
          <a:solidFill>
            <a:schemeClr val="accent6">
              <a:lumMod val="20000"/>
              <a:lumOff val="80000"/>
            </a:schemeClr>
          </a:solidFill>
        </p:spPr>
        <p:txBody>
          <a:bodyPr wrap="square" rtlCol="0">
            <a:spAutoFit/>
          </a:bodyPr>
          <a:lstStyle/>
          <a:p>
            <a:r>
              <a:rPr lang="en-US" dirty="0"/>
              <a:t>Y(A&lt;B) = A’B</a:t>
            </a:r>
          </a:p>
        </p:txBody>
      </p:sp>
      <p:pic>
        <p:nvPicPr>
          <p:cNvPr id="7" name="Picture 6"/>
          <p:cNvPicPr>
            <a:picLocks noChangeAspect="1"/>
          </p:cNvPicPr>
          <p:nvPr/>
        </p:nvPicPr>
        <p:blipFill>
          <a:blip r:embed="rId5"/>
          <a:stretch>
            <a:fillRect/>
          </a:stretch>
        </p:blipFill>
        <p:spPr>
          <a:xfrm>
            <a:off x="7374445" y="1180883"/>
            <a:ext cx="2045963" cy="1509466"/>
          </a:xfrm>
          <a:prstGeom prst="rect">
            <a:avLst/>
          </a:prstGeom>
        </p:spPr>
      </p:pic>
      <p:sp>
        <p:nvSpPr>
          <p:cNvPr id="24" name="TextBox 23"/>
          <p:cNvSpPr txBox="1"/>
          <p:nvPr/>
        </p:nvSpPr>
        <p:spPr>
          <a:xfrm>
            <a:off x="8113778" y="804445"/>
            <a:ext cx="871728" cy="369332"/>
          </a:xfrm>
          <a:prstGeom prst="rect">
            <a:avLst/>
          </a:prstGeom>
          <a:solidFill>
            <a:schemeClr val="accent2">
              <a:lumMod val="20000"/>
              <a:lumOff val="80000"/>
            </a:schemeClr>
          </a:solidFill>
        </p:spPr>
        <p:txBody>
          <a:bodyPr wrap="square" rtlCol="0">
            <a:spAutoFit/>
          </a:bodyPr>
          <a:lstStyle/>
          <a:p>
            <a:r>
              <a:rPr lang="en-US" dirty="0"/>
              <a:t>Y(A=B)</a:t>
            </a:r>
          </a:p>
        </p:txBody>
      </p:sp>
      <p:sp>
        <p:nvSpPr>
          <p:cNvPr id="25" name="TextBox 24"/>
          <p:cNvSpPr txBox="1"/>
          <p:nvPr/>
        </p:nvSpPr>
        <p:spPr>
          <a:xfrm>
            <a:off x="7686301" y="2786630"/>
            <a:ext cx="1887467" cy="369332"/>
          </a:xfrm>
          <a:prstGeom prst="rect">
            <a:avLst/>
          </a:prstGeom>
          <a:solidFill>
            <a:schemeClr val="accent6">
              <a:lumMod val="20000"/>
              <a:lumOff val="80000"/>
            </a:schemeClr>
          </a:solidFill>
        </p:spPr>
        <p:txBody>
          <a:bodyPr wrap="square" rtlCol="0">
            <a:spAutoFit/>
          </a:bodyPr>
          <a:lstStyle/>
          <a:p>
            <a:r>
              <a:rPr lang="en-US" dirty="0"/>
              <a:t>Y(A=B) = A’B’ + AB</a:t>
            </a:r>
          </a:p>
        </p:txBody>
      </p:sp>
      <p:pic>
        <p:nvPicPr>
          <p:cNvPr id="8" name="Picture 7"/>
          <p:cNvPicPr>
            <a:picLocks noChangeAspect="1"/>
          </p:cNvPicPr>
          <p:nvPr/>
        </p:nvPicPr>
        <p:blipFill>
          <a:blip r:embed="rId6"/>
          <a:stretch>
            <a:fillRect/>
          </a:stretch>
        </p:blipFill>
        <p:spPr>
          <a:xfrm>
            <a:off x="9721215" y="1223635"/>
            <a:ext cx="2076450" cy="1504950"/>
          </a:xfrm>
          <a:prstGeom prst="rect">
            <a:avLst/>
          </a:prstGeom>
        </p:spPr>
      </p:pic>
      <p:sp>
        <p:nvSpPr>
          <p:cNvPr id="27" name="TextBox 26"/>
          <p:cNvSpPr txBox="1"/>
          <p:nvPr/>
        </p:nvSpPr>
        <p:spPr>
          <a:xfrm>
            <a:off x="10323576" y="777013"/>
            <a:ext cx="871728" cy="369332"/>
          </a:xfrm>
          <a:prstGeom prst="rect">
            <a:avLst/>
          </a:prstGeom>
          <a:solidFill>
            <a:schemeClr val="accent2">
              <a:lumMod val="20000"/>
              <a:lumOff val="80000"/>
            </a:schemeClr>
          </a:solidFill>
        </p:spPr>
        <p:txBody>
          <a:bodyPr wrap="square" rtlCol="0">
            <a:spAutoFit/>
          </a:bodyPr>
          <a:lstStyle/>
          <a:p>
            <a:r>
              <a:rPr lang="en-US" dirty="0"/>
              <a:t>Y(A&gt;B)</a:t>
            </a:r>
          </a:p>
        </p:txBody>
      </p:sp>
      <p:sp>
        <p:nvSpPr>
          <p:cNvPr id="28" name="TextBox 27"/>
          <p:cNvSpPr txBox="1"/>
          <p:nvPr/>
        </p:nvSpPr>
        <p:spPr>
          <a:xfrm>
            <a:off x="10323575" y="2793484"/>
            <a:ext cx="1474089" cy="369332"/>
          </a:xfrm>
          <a:prstGeom prst="rect">
            <a:avLst/>
          </a:prstGeom>
          <a:solidFill>
            <a:schemeClr val="accent6">
              <a:lumMod val="20000"/>
              <a:lumOff val="80000"/>
            </a:schemeClr>
          </a:solidFill>
        </p:spPr>
        <p:txBody>
          <a:bodyPr wrap="square" rtlCol="0">
            <a:spAutoFit/>
          </a:bodyPr>
          <a:lstStyle/>
          <a:p>
            <a:r>
              <a:rPr lang="en-US" dirty="0"/>
              <a:t>Y(A&gt;B) = </a:t>
            </a:r>
            <a:r>
              <a:rPr lang="en-US" dirty="0" smtClean="0"/>
              <a:t>AB’</a:t>
            </a:r>
            <a:endParaRPr lang="en-US" dirty="0"/>
          </a:p>
        </p:txBody>
      </p:sp>
      <p:pic>
        <p:nvPicPr>
          <p:cNvPr id="29" name="Google Shape;1633;p110" descr="digital comparator circuit"/>
          <p:cNvPicPr preferRelativeResize="0"/>
          <p:nvPr/>
        </p:nvPicPr>
        <p:blipFill rotWithShape="1">
          <a:blip r:embed="rId7">
            <a:alphaModFix/>
          </a:blip>
          <a:srcRect/>
          <a:stretch/>
        </p:blipFill>
        <p:spPr>
          <a:xfrm>
            <a:off x="5047107" y="3737962"/>
            <a:ext cx="5571744" cy="2800950"/>
          </a:xfrm>
          <a:prstGeom prst="rect">
            <a:avLst/>
          </a:prstGeom>
          <a:noFill/>
          <a:ln>
            <a:noFill/>
          </a:ln>
        </p:spPr>
      </p:pic>
      <p:sp>
        <p:nvSpPr>
          <p:cNvPr id="2" name="Date Placeholder 1"/>
          <p:cNvSpPr>
            <a:spLocks noGrp="1"/>
          </p:cNvSpPr>
          <p:nvPr>
            <p:ph type="dt" sz="half" idx="10"/>
          </p:nvPr>
        </p:nvSpPr>
        <p:spPr/>
        <p:txBody>
          <a:bodyPr/>
          <a:lstStyle/>
          <a:p>
            <a:fld id="{686B5DE6-91A9-4FB3-81F1-E9C791A4C737}" type="datetime1">
              <a:rPr lang="en-US" smtClean="0"/>
              <a:t>9/12/2022</a:t>
            </a:fld>
            <a:endParaRPr lang="en-US"/>
          </a:p>
        </p:txBody>
      </p:sp>
    </p:spTree>
    <p:extLst>
      <p:ext uri="{BB962C8B-B14F-4D97-AF65-F5344CB8AC3E}">
        <p14:creationId xmlns:p14="http://schemas.microsoft.com/office/powerpoint/2010/main" val="2598269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638"/>
        <p:cNvGrpSpPr/>
        <p:nvPr/>
      </p:nvGrpSpPr>
      <p:grpSpPr>
        <a:xfrm>
          <a:off x="0" y="0"/>
          <a:ext cx="0" cy="0"/>
          <a:chOff x="0" y="0"/>
          <a:chExt cx="0" cy="0"/>
        </a:xfrm>
      </p:grpSpPr>
      <p:sp>
        <p:nvSpPr>
          <p:cNvPr id="1639" name="Google Shape;1639;p111"/>
          <p:cNvSpPr txBox="1">
            <a:spLocks noGrp="1"/>
          </p:cNvSpPr>
          <p:nvPr>
            <p:ph type="title"/>
          </p:nvPr>
        </p:nvSpPr>
        <p:spPr>
          <a:xfrm>
            <a:off x="1287815" y="154971"/>
            <a:ext cx="8052490" cy="5495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dirty="0"/>
              <a:t/>
            </a:r>
            <a:br>
              <a:rPr lang="en-US" dirty="0"/>
            </a:br>
            <a:r>
              <a:rPr lang="en-US" sz="3600" b="1" dirty="0"/>
              <a:t>2-Bit Digital Comparator</a:t>
            </a:r>
            <a:r>
              <a:rPr lang="en-US" dirty="0"/>
              <a:t/>
            </a:r>
            <a:br>
              <a:rPr lang="en-US" dirty="0"/>
            </a:br>
            <a:endParaRPr dirty="0"/>
          </a:p>
        </p:txBody>
      </p:sp>
      <p:sp>
        <p:nvSpPr>
          <p:cNvPr id="1642" name="Google Shape;1642;p11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Lightbox"/>
          <p:cNvPicPr>
            <a:picLocks noChangeAspect="1" noChangeArrowheads="1"/>
          </p:cNvPicPr>
          <p:nvPr/>
        </p:nvPicPr>
        <p:blipFill rotWithShape="1">
          <a:blip r:embed="rId4">
            <a:extLst>
              <a:ext uri="{28A0092B-C50C-407E-A947-70E740481C1C}">
                <a14:useLocalDpi xmlns:a14="http://schemas.microsoft.com/office/drawing/2010/main" val="0"/>
              </a:ext>
            </a:extLst>
          </a:blip>
          <a:srcRect l="1068" t="5249" r="5762" b="6062"/>
          <a:stretch/>
        </p:blipFill>
        <p:spPr bwMode="auto">
          <a:xfrm>
            <a:off x="1427018" y="841248"/>
            <a:ext cx="8700655" cy="565653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A97C0ACC-4F8D-4173-BEBE-86007C77F0B9}" type="datetime1">
              <a:rPr lang="en-US" smtClean="0"/>
              <a:t>9/12/2022</a:t>
            </a:fld>
            <a:endParaRPr lang="en-US"/>
          </a:p>
        </p:txBody>
      </p:sp>
    </p:spTree>
    <p:extLst>
      <p:ext uri="{BB962C8B-B14F-4D97-AF65-F5344CB8AC3E}">
        <p14:creationId xmlns:p14="http://schemas.microsoft.com/office/powerpoint/2010/main" val="106958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646"/>
        <p:cNvGrpSpPr/>
        <p:nvPr/>
      </p:nvGrpSpPr>
      <p:grpSpPr>
        <a:xfrm>
          <a:off x="0" y="0"/>
          <a:ext cx="0" cy="0"/>
          <a:chOff x="0" y="0"/>
          <a:chExt cx="0" cy="0"/>
        </a:xfrm>
      </p:grpSpPr>
      <p:sp>
        <p:nvSpPr>
          <p:cNvPr id="1647" name="Google Shape;1647;p112"/>
          <p:cNvSpPr txBox="1">
            <a:spLocks noGrp="1"/>
          </p:cNvSpPr>
          <p:nvPr>
            <p:ph type="title"/>
          </p:nvPr>
        </p:nvSpPr>
        <p:spPr>
          <a:xfrm>
            <a:off x="1589271" y="191884"/>
            <a:ext cx="8630366" cy="740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200" b="1" dirty="0">
                <a:latin typeface="Times New Roman"/>
                <a:ea typeface="Times New Roman"/>
                <a:cs typeface="Times New Roman"/>
                <a:sym typeface="Times New Roman"/>
              </a:rPr>
              <a:t>2-Bit Digital Comparator</a:t>
            </a:r>
            <a:r>
              <a:rPr lang="en-US" sz="3600" b="1" dirty="0"/>
              <a:t/>
            </a:r>
            <a:br>
              <a:rPr lang="en-US" sz="3600" b="1" dirty="0"/>
            </a:br>
            <a:endParaRPr sz="3200" dirty="0">
              <a:solidFill>
                <a:schemeClr val="dk1"/>
              </a:solidFill>
            </a:endParaRPr>
          </a:p>
        </p:txBody>
      </p:sp>
      <p:sp>
        <p:nvSpPr>
          <p:cNvPr id="1655" name="Google Shape;1655;p112"/>
          <p:cNvSpPr txBox="1">
            <a:spLocks noGrp="1"/>
          </p:cNvSpPr>
          <p:nvPr>
            <p:ph type="sldNum" sz="quarter" idx="12"/>
          </p:nvPr>
        </p:nvSpPr>
        <p:spPr>
          <a:xfrm>
            <a:off x="8541171" y="63237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media.geeksforgeeks.org/wp-content/cdn-uploads/20201124180225/51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771815"/>
            <a:ext cx="337185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edia.geeksforgeeks.org/wp-content/cdn-uploads/20201124180239/5210.png"/>
          <p:cNvPicPr>
            <a:picLocks noChangeAspect="1" noChangeArrowheads="1"/>
          </p:cNvPicPr>
          <p:nvPr/>
        </p:nvPicPr>
        <p:blipFill rotWithShape="1">
          <a:blip r:embed="rId5">
            <a:extLst>
              <a:ext uri="{28A0092B-C50C-407E-A947-70E740481C1C}">
                <a14:useLocalDpi xmlns:a14="http://schemas.microsoft.com/office/drawing/2010/main" val="0"/>
              </a:ext>
            </a:extLst>
          </a:blip>
          <a:srcRect b="3911"/>
          <a:stretch/>
        </p:blipFill>
        <p:spPr bwMode="auto">
          <a:xfrm>
            <a:off x="4481115" y="1936640"/>
            <a:ext cx="3419475" cy="28189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edia.geeksforgeeks.org/wp-content/cdn-uploads/20201124180250/53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620" y="488631"/>
            <a:ext cx="344805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p:cNvSpPr>
            <a:spLocks noChangeArrowheads="1"/>
          </p:cNvSpPr>
          <p:nvPr/>
        </p:nvSpPr>
        <p:spPr bwMode="auto">
          <a:xfrm>
            <a:off x="379753" y="3432917"/>
            <a:ext cx="3619951" cy="828404"/>
          </a:xfrm>
          <a:prstGeom prst="rect">
            <a:avLst/>
          </a:prstGeom>
          <a:solidFill>
            <a:schemeClr val="accent1">
              <a:lumMod val="40000"/>
              <a:lumOff val="60000"/>
            </a:schemeClr>
          </a:solidFill>
          <a:ln>
            <a:noFill/>
          </a:ln>
          <a:effec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0000"/>
                </a:solidFill>
                <a:effectLst/>
              </a:rPr>
              <a:t>A&gt;B</a:t>
            </a:r>
            <a:r>
              <a:rPr kumimoji="0" lang="en-US" altLang="en-US" sz="2400" b="0" i="0" u="none" strike="noStrike" cap="none" normalizeH="0" baseline="0" dirty="0" smtClean="0">
                <a:ln>
                  <a:noFill/>
                </a:ln>
                <a:solidFill>
                  <a:srgbClr val="FF0000"/>
                </a:solidFill>
                <a:effectLst/>
              </a:rPr>
              <a:t>=</a:t>
            </a:r>
            <a:r>
              <a:rPr kumimoji="0" lang="en-US" altLang="en-US" sz="2400" b="0" i="0" u="none" strike="noStrike" cap="none" normalizeH="0" dirty="0" smtClean="0">
                <a:ln>
                  <a:noFill/>
                </a:ln>
                <a:solidFill>
                  <a:srgbClr val="FF0000"/>
                </a:solidFill>
                <a:effectLst/>
              </a:rPr>
              <a:t> </a:t>
            </a:r>
            <a:r>
              <a:rPr kumimoji="0" lang="en-US" altLang="en-US" sz="2400" b="0" i="0" u="none" strike="noStrike" cap="none" normalizeH="0" baseline="0" dirty="0" smtClean="0">
                <a:ln>
                  <a:noFill/>
                </a:ln>
                <a:solidFill>
                  <a:srgbClr val="273239"/>
                </a:solidFill>
                <a:effectLst/>
              </a:rPr>
              <a:t>A1B1’+</a:t>
            </a:r>
            <a:r>
              <a:rPr kumimoji="0" lang="en-US" altLang="en-US" sz="2400" b="0" i="0" u="none" strike="noStrike" cap="none" normalizeH="0" dirty="0" smtClean="0">
                <a:ln>
                  <a:noFill/>
                </a:ln>
                <a:solidFill>
                  <a:srgbClr val="273239"/>
                </a:solidFill>
                <a:effectLst/>
              </a:rPr>
              <a:t> </a:t>
            </a:r>
            <a:r>
              <a:rPr kumimoji="0" lang="en-US" altLang="en-US" sz="2400" b="0" i="0" u="none" strike="noStrike" cap="none" normalizeH="0" baseline="0" dirty="0" smtClean="0">
                <a:ln>
                  <a:noFill/>
                </a:ln>
                <a:solidFill>
                  <a:srgbClr val="273239"/>
                </a:solidFill>
                <a:effectLst/>
              </a:rPr>
              <a:t>A0B1’B0’+ A1A0B0’</a:t>
            </a:r>
            <a:r>
              <a:rPr kumimoji="0" lang="en-US" altLang="en-US" sz="2400" b="0" i="0" u="none" strike="noStrike" cap="none" normalizeH="0" baseline="0" dirty="0" smtClean="0">
                <a:ln>
                  <a:noFill/>
                </a:ln>
                <a:solidFill>
                  <a:schemeClr val="tx1"/>
                </a:solidFill>
                <a:effectLst/>
              </a:rPr>
              <a:t> </a:t>
            </a:r>
          </a:p>
        </p:txBody>
      </p:sp>
      <p:sp>
        <p:nvSpPr>
          <p:cNvPr id="3" name="Rectangle 8"/>
          <p:cNvSpPr>
            <a:spLocks noChangeArrowheads="1"/>
          </p:cNvSpPr>
          <p:nvPr/>
        </p:nvSpPr>
        <p:spPr bwMode="auto">
          <a:xfrm>
            <a:off x="2535382" y="4860348"/>
            <a:ext cx="8091054" cy="1690178"/>
          </a:xfrm>
          <a:prstGeom prst="rect">
            <a:avLst/>
          </a:prstGeom>
          <a:solidFill>
            <a:schemeClr val="accent2">
              <a:lumMod val="20000"/>
              <a:lumOff val="80000"/>
            </a:schemeClr>
          </a:solidFill>
          <a:ln>
            <a:noFill/>
          </a:ln>
          <a:effec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0000"/>
                </a:solidFill>
                <a:effectLst/>
              </a:rPr>
              <a:t>A=B</a:t>
            </a:r>
            <a:r>
              <a:rPr kumimoji="0" lang="en-US" altLang="en-US" sz="3200" b="0" i="0" u="none" strike="noStrike" cap="none" normalizeH="0" baseline="0" dirty="0" smtClean="0">
                <a:ln>
                  <a:noFill/>
                </a:ln>
                <a:solidFill>
                  <a:srgbClr val="FF0000"/>
                </a:solidFill>
                <a:effectLst/>
              </a:rPr>
              <a:t>: </a:t>
            </a:r>
            <a:r>
              <a:rPr kumimoji="0" lang="en-US" altLang="en-US" sz="2400" b="0" i="0" u="none" strike="noStrike" cap="none" normalizeH="0" baseline="0" dirty="0" smtClean="0">
                <a:ln>
                  <a:noFill/>
                </a:ln>
                <a:solidFill>
                  <a:srgbClr val="273239"/>
                </a:solidFill>
                <a:effectLst/>
              </a:rPr>
              <a:t>A1’A0’B1’B0’ + A1’A0B1’B0 + A1A0B1B0 + A1A0’B1B0’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rPr>
              <a:t>        : A1’B1’ (A0’B0’ + A0B0) + A1B1 (A0B0 + A0’B0’)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73239"/>
                </a:solidFill>
              </a:rPr>
              <a:t> </a:t>
            </a:r>
            <a:r>
              <a:rPr lang="en-US" altLang="en-US" sz="2400" dirty="0" smtClean="0">
                <a:solidFill>
                  <a:srgbClr val="273239"/>
                </a:solidFill>
              </a:rPr>
              <a:t>       </a:t>
            </a:r>
            <a:r>
              <a:rPr kumimoji="0" lang="en-US" altLang="en-US" sz="2400" b="0" i="0" u="none" strike="noStrike" cap="none" normalizeH="0" baseline="0" dirty="0" smtClean="0">
                <a:ln>
                  <a:noFill/>
                </a:ln>
                <a:solidFill>
                  <a:srgbClr val="273239"/>
                </a:solidFill>
                <a:effectLst/>
              </a:rPr>
              <a:t>: (A0B0 + A0’B0’) (A1B1 + A1’B1’)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rPr>
              <a:t>        : (A0 Ex-Nor B0) (A1 Ex-Nor B1)</a:t>
            </a:r>
            <a:r>
              <a:rPr kumimoji="0" lang="en-US" altLang="en-US" sz="2400" b="0" i="0" u="none" strike="noStrike" cap="none" normalizeH="0" baseline="0" dirty="0" smtClean="0">
                <a:ln>
                  <a:noFill/>
                </a:ln>
                <a:solidFill>
                  <a:schemeClr val="tx1"/>
                </a:solidFill>
                <a:effectLst/>
              </a:rPr>
              <a:t> </a:t>
            </a:r>
          </a:p>
        </p:txBody>
      </p:sp>
      <p:sp>
        <p:nvSpPr>
          <p:cNvPr id="4" name="Rectangle 9"/>
          <p:cNvSpPr>
            <a:spLocks noChangeArrowheads="1"/>
          </p:cNvSpPr>
          <p:nvPr/>
        </p:nvSpPr>
        <p:spPr bwMode="auto">
          <a:xfrm>
            <a:off x="8382000" y="3228677"/>
            <a:ext cx="3532836" cy="828404"/>
          </a:xfrm>
          <a:prstGeom prst="rect">
            <a:avLst/>
          </a:prstGeom>
          <a:solidFill>
            <a:schemeClr val="accent6">
              <a:lumMod val="20000"/>
              <a:lumOff val="80000"/>
            </a:schemeClr>
          </a:solidFill>
          <a:ln>
            <a:noFill/>
          </a:ln>
          <a:effec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0000"/>
                </a:solidFill>
                <a:effectLst/>
              </a:rPr>
              <a:t>A&lt;B</a:t>
            </a:r>
            <a:r>
              <a:rPr kumimoji="0" lang="en-US" altLang="en-US" sz="2400" b="0" i="0" u="none" strike="noStrike" cap="none" normalizeH="0" baseline="0" dirty="0" smtClean="0">
                <a:ln>
                  <a:noFill/>
                </a:ln>
                <a:solidFill>
                  <a:srgbClr val="FF0000"/>
                </a:solidFill>
                <a:effectLst/>
              </a:rPr>
              <a:t>: </a:t>
            </a:r>
            <a:r>
              <a:rPr kumimoji="0" lang="en-US" altLang="en-US" sz="2400" b="0" i="0" u="none" strike="noStrike" cap="none" normalizeH="0" baseline="0" dirty="0" smtClean="0">
                <a:ln>
                  <a:noFill/>
                </a:ln>
                <a:solidFill>
                  <a:srgbClr val="273239"/>
                </a:solidFill>
                <a:effectLst/>
              </a:rPr>
              <a:t>A1’B1 + A0’B1B0 + A1’A0’B0</a:t>
            </a:r>
            <a:r>
              <a:rPr kumimoji="0" lang="en-US" altLang="en-US" sz="2400" b="0" i="0" u="none" strike="noStrike" cap="none" normalizeH="0" baseline="0" dirty="0" smtClean="0">
                <a:ln>
                  <a:noFill/>
                </a:ln>
                <a:solidFill>
                  <a:schemeClr val="tx1"/>
                </a:solidFill>
                <a:effectLst/>
              </a:rPr>
              <a:t> </a:t>
            </a:r>
          </a:p>
        </p:txBody>
      </p:sp>
      <p:sp>
        <p:nvSpPr>
          <p:cNvPr id="5" name="Date Placeholder 4"/>
          <p:cNvSpPr>
            <a:spLocks noGrp="1"/>
          </p:cNvSpPr>
          <p:nvPr>
            <p:ph type="dt" sz="half" idx="10"/>
          </p:nvPr>
        </p:nvSpPr>
        <p:spPr/>
        <p:txBody>
          <a:bodyPr/>
          <a:lstStyle/>
          <a:p>
            <a:fld id="{023897CB-523B-45BD-8637-29B7FBB09467}" type="datetime1">
              <a:rPr lang="en-US" smtClean="0"/>
              <a:t>9/12/2022</a:t>
            </a:fld>
            <a:endParaRPr lang="en-US"/>
          </a:p>
        </p:txBody>
      </p:sp>
    </p:spTree>
    <p:extLst>
      <p:ext uri="{BB962C8B-B14F-4D97-AF65-F5344CB8AC3E}">
        <p14:creationId xmlns:p14="http://schemas.microsoft.com/office/powerpoint/2010/main" val="2569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670"/>
        <p:cNvGrpSpPr/>
        <p:nvPr/>
      </p:nvGrpSpPr>
      <p:grpSpPr>
        <a:xfrm>
          <a:off x="0" y="0"/>
          <a:ext cx="0" cy="0"/>
          <a:chOff x="0" y="0"/>
          <a:chExt cx="0" cy="0"/>
        </a:xfrm>
      </p:grpSpPr>
      <p:sp>
        <p:nvSpPr>
          <p:cNvPr id="1672" name="Google Shape;1672;p114"/>
          <p:cNvSpPr txBox="1"/>
          <p:nvPr/>
        </p:nvSpPr>
        <p:spPr>
          <a:xfrm>
            <a:off x="1354467" y="4146698"/>
            <a:ext cx="10235021" cy="2126512"/>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
        <p:nvSpPr>
          <p:cNvPr id="1680" name="Google Shape;1680;p114"/>
          <p:cNvSpPr txBox="1"/>
          <p:nvPr/>
        </p:nvSpPr>
        <p:spPr>
          <a:xfrm>
            <a:off x="1235122" y="178460"/>
            <a:ext cx="9125030" cy="584735"/>
          </a:xfrm>
          <a:prstGeom prst="rect">
            <a:avLst/>
          </a:prstGeom>
          <a:noFill/>
          <a:ln>
            <a:noFill/>
          </a:ln>
        </p:spPr>
        <p:txBody>
          <a:bodyPr spcFirstLastPara="1" wrap="square" lIns="91425" tIns="45700" rIns="91425" bIns="45700" anchor="t" anchorCtr="0">
            <a:spAutoFit/>
          </a:bodyPr>
          <a:lstStyle/>
          <a:p>
            <a:pPr lvl="0"/>
            <a:r>
              <a:rPr lang="en-US" sz="3200" dirty="0">
                <a:latin typeface="Times New Roman"/>
                <a:ea typeface="Times New Roman"/>
                <a:cs typeface="Times New Roman"/>
                <a:sym typeface="Times New Roman"/>
              </a:rPr>
              <a:t>2-Bit Digital Comparator</a:t>
            </a:r>
            <a:endParaRPr sz="3200" dirty="0">
              <a:solidFill>
                <a:schemeClr val="dk1"/>
              </a:solidFill>
              <a:latin typeface="Arial"/>
              <a:ea typeface="Arial"/>
              <a:cs typeface="Arial"/>
              <a:sym typeface="Arial"/>
            </a:endParaRPr>
          </a:p>
        </p:txBody>
      </p:sp>
      <p:sp>
        <p:nvSpPr>
          <p:cNvPr id="1681" name="Google Shape;1681;p1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1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s://media.geeksforgeeks.org/wp-content/uploads/comparato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122" y="835220"/>
            <a:ext cx="8947969" cy="588625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396895E-182F-4D7E-AD60-EE328F700F06}" type="datetime1">
              <a:rPr lang="en-US" smtClean="0"/>
              <a:t>9/12/2022</a:t>
            </a:fld>
            <a:endParaRPr lang="en-US"/>
          </a:p>
        </p:txBody>
      </p:sp>
    </p:spTree>
    <p:extLst>
      <p:ext uri="{BB962C8B-B14F-4D97-AF65-F5344CB8AC3E}">
        <p14:creationId xmlns:p14="http://schemas.microsoft.com/office/powerpoint/2010/main" val="1670675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43912" y="615333"/>
            <a:ext cx="8052980" cy="861264"/>
          </a:xfrm>
        </p:spPr>
        <p:txBody>
          <a:bodyPr>
            <a:normAutofit/>
          </a:bodyPr>
          <a:lstStyle/>
          <a:p>
            <a:r>
              <a:rPr lang="en-IN" sz="3200" b="1" dirty="0">
                <a:solidFill>
                  <a:schemeClr val="tx1"/>
                </a:solidFill>
                <a:latin typeface="Times New Roman" pitchFamily="18" charset="0"/>
                <a:cs typeface="Times New Roman" pitchFamily="18" charset="0"/>
              </a:rPr>
              <a:t> Digital Electronics -Syllabus</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871955" y="1403445"/>
            <a:ext cx="10126639" cy="4981433"/>
          </a:xfrm>
        </p:spPr>
        <p:txBody>
          <a:bodyPr>
            <a:normAutofit/>
          </a:bodyPr>
          <a:lstStyle/>
          <a:p>
            <a:pPr>
              <a:buNone/>
              <a:defRPr/>
            </a:pPr>
            <a:endParaRPr lang="en-US" sz="2000" b="1" dirty="0">
              <a:latin typeface="Times New Roman" pitchFamily="18" charset="0"/>
              <a:cs typeface="Times New Roman" pitchFamily="18" charset="0"/>
            </a:endParaRPr>
          </a:p>
          <a:p>
            <a:pPr algn="just">
              <a:buNone/>
              <a:defRPr/>
            </a:pPr>
            <a:r>
              <a:rPr lang="en-US" sz="2400" b="1" dirty="0">
                <a:latin typeface="Times New Roman" pitchFamily="18" charset="0"/>
                <a:cs typeface="Times New Roman" pitchFamily="18" charset="0"/>
              </a:rPr>
              <a:t>  Combinational Logic Design: </a:t>
            </a:r>
          </a:p>
          <a:p>
            <a:pPr algn="just">
              <a:buNone/>
              <a:defRPr/>
            </a:pP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Design examples: Arithmetic circuits, Comparators, Code converters, Parity generators and checkers, </a:t>
            </a:r>
            <a:r>
              <a:rPr lang="en-US" sz="2400" dirty="0" err="1">
                <a:latin typeface="Times New Roman" pitchFamily="18" charset="0"/>
                <a:cs typeface="Times New Roman" pitchFamily="18" charset="0"/>
              </a:rPr>
              <a:t>Arithmatic</a:t>
            </a:r>
            <a:r>
              <a:rPr lang="en-US" sz="2400" dirty="0">
                <a:latin typeface="Times New Roman" pitchFamily="18" charset="0"/>
                <a:cs typeface="Times New Roman" pitchFamily="18" charset="0"/>
              </a:rPr>
              <a:t> and Logic Unit, design of adder and fast adder, look ahead carry generator, Implementation of SOP and POS using MUX,DEMUX,DECODER.</a:t>
            </a:r>
          </a:p>
          <a:p>
            <a:pPr algn="just">
              <a:buNone/>
              <a:defRPr/>
            </a:pPr>
            <a:endParaRPr lang="en-US" sz="2400" b="1" dirty="0">
              <a:solidFill>
                <a:srgbClr val="FF0000"/>
              </a:solidFill>
              <a:latin typeface="Times New Roman" pitchFamily="18" charset="0"/>
              <a:cs typeface="Times New Roman" pitchFamily="18" charset="0"/>
            </a:endParaRP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32" y="6400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 xmlns:a16="http://schemas.microsoft.com/office/drawing/2014/main" id="{77AC042F-4F99-C868-22C9-E9BF1C16DCAF}"/>
              </a:ext>
            </a:extLst>
          </p:cNvPr>
          <p:cNvSpPr txBox="1"/>
          <p:nvPr/>
        </p:nvSpPr>
        <p:spPr>
          <a:xfrm>
            <a:off x="3048733" y="3244334"/>
            <a:ext cx="6097464"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 xmlns:a16="http://schemas.microsoft.com/office/drawing/2014/main" id="{F120A867-501E-F036-4858-2BD0D1B307FE}"/>
              </a:ext>
            </a:extLst>
          </p:cNvPr>
          <p:cNvSpPr txBox="1"/>
          <p:nvPr/>
        </p:nvSpPr>
        <p:spPr>
          <a:xfrm>
            <a:off x="3048733" y="3244334"/>
            <a:ext cx="6097464" cy="369332"/>
          </a:xfrm>
          <a:prstGeom prst="rect">
            <a:avLst/>
          </a:prstGeom>
          <a:noFill/>
        </p:spPr>
        <p:txBody>
          <a:bodyPr wrap="square">
            <a:spAutoFit/>
          </a:bodyPr>
          <a:lstStyle/>
          <a:p>
            <a:r>
              <a:rPr lang="en-US" b="0" dirty="0">
                <a:effectLst/>
              </a:rPr>
              <a:t> </a:t>
            </a:r>
            <a:endParaRPr lang="en-US" dirty="0"/>
          </a:p>
        </p:txBody>
      </p:sp>
      <p:sp>
        <p:nvSpPr>
          <p:cNvPr id="10" name="TextBox 9">
            <a:extLst>
              <a:ext uri="{FF2B5EF4-FFF2-40B4-BE49-F238E27FC236}">
                <a16:creationId xmlns="" xmlns:a16="http://schemas.microsoft.com/office/drawing/2014/main" id="{F04B2836-4BDB-9BA5-ECDF-187A0492FCB1}"/>
              </a:ext>
            </a:extLst>
          </p:cNvPr>
          <p:cNvSpPr txBox="1"/>
          <p:nvPr/>
        </p:nvSpPr>
        <p:spPr>
          <a:xfrm>
            <a:off x="3048733" y="3244334"/>
            <a:ext cx="6097464" cy="369332"/>
          </a:xfrm>
          <a:prstGeom prst="rect">
            <a:avLst/>
          </a:prstGeom>
          <a:noFill/>
        </p:spPr>
        <p:txBody>
          <a:bodyPr wrap="square">
            <a:spAutoFit/>
          </a:bodyPr>
          <a:lstStyle/>
          <a:p>
            <a:r>
              <a:rPr lang="en-US" b="0" dirty="0">
                <a:effectLst/>
              </a:rPr>
              <a:t> </a:t>
            </a:r>
            <a:endParaRPr lang="en-US" dirty="0"/>
          </a:p>
        </p:txBody>
      </p:sp>
      <p:sp>
        <p:nvSpPr>
          <p:cNvPr id="12" name="TextBox 11">
            <a:extLst>
              <a:ext uri="{FF2B5EF4-FFF2-40B4-BE49-F238E27FC236}">
                <a16:creationId xmlns="" xmlns:a16="http://schemas.microsoft.com/office/drawing/2014/main" id="{EB91AE06-BA6C-199D-C93C-FF1270DEFEBD}"/>
              </a:ext>
            </a:extLst>
          </p:cNvPr>
          <p:cNvSpPr txBox="1"/>
          <p:nvPr/>
        </p:nvSpPr>
        <p:spPr>
          <a:xfrm>
            <a:off x="3048733" y="3244334"/>
            <a:ext cx="6097464" cy="369332"/>
          </a:xfrm>
          <a:prstGeom prst="rect">
            <a:avLst/>
          </a:prstGeom>
          <a:noFill/>
        </p:spPr>
        <p:txBody>
          <a:bodyPr wrap="square">
            <a:spAutoFit/>
          </a:bodyPr>
          <a:lstStyle/>
          <a:p>
            <a:r>
              <a:rPr lang="en-US" b="0" dirty="0">
                <a:effectLst/>
              </a:rPr>
              <a:t> </a:t>
            </a:r>
            <a:endParaRPr lang="en-US" dirty="0"/>
          </a:p>
        </p:txBody>
      </p:sp>
      <p:sp>
        <p:nvSpPr>
          <p:cNvPr id="4" name="Date Placeholder 3"/>
          <p:cNvSpPr>
            <a:spLocks noGrp="1"/>
          </p:cNvSpPr>
          <p:nvPr>
            <p:ph type="dt" sz="half" idx="10"/>
          </p:nvPr>
        </p:nvSpPr>
        <p:spPr/>
        <p:txBody>
          <a:bodyPr/>
          <a:lstStyle/>
          <a:p>
            <a:fld id="{6F92541B-BD76-4D75-8D9C-D80AC4EF3519}"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3</a:t>
            </a:fld>
            <a:endParaRPr lang="en-US"/>
          </a:p>
        </p:txBody>
      </p:sp>
    </p:spTree>
    <p:extLst>
      <p:ext uri="{BB962C8B-B14F-4D97-AF65-F5344CB8AC3E}">
        <p14:creationId xmlns:p14="http://schemas.microsoft.com/office/powerpoint/2010/main" val="1851862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670"/>
        <p:cNvGrpSpPr/>
        <p:nvPr/>
      </p:nvGrpSpPr>
      <p:grpSpPr>
        <a:xfrm>
          <a:off x="0" y="0"/>
          <a:ext cx="0" cy="0"/>
          <a:chOff x="0" y="0"/>
          <a:chExt cx="0" cy="0"/>
        </a:xfrm>
      </p:grpSpPr>
      <p:sp>
        <p:nvSpPr>
          <p:cNvPr id="1672" name="Google Shape;1672;p114"/>
          <p:cNvSpPr txBox="1"/>
          <p:nvPr/>
        </p:nvSpPr>
        <p:spPr>
          <a:xfrm>
            <a:off x="851541" y="4044955"/>
            <a:ext cx="10235021" cy="1845523"/>
          </a:xfrm>
          <a:prstGeom prst="rect">
            <a:avLst/>
          </a:prstGeom>
          <a:solidFill>
            <a:schemeClr val="accent6">
              <a:lumMod val="20000"/>
              <a:lumOff val="80000"/>
            </a:schemeClr>
          </a:solidFill>
          <a:ln>
            <a:noFill/>
          </a:ln>
        </p:spPr>
        <p:txBody>
          <a:bodyPr spcFirstLastPara="1" wrap="square" lIns="91425" tIns="45700" rIns="91425" bIns="45700" anchor="t" anchorCtr="0">
            <a:normAutofit lnSpcReduction="10000"/>
          </a:bodyPr>
          <a:lstStyle/>
          <a:p>
            <a:pPr fontAlgn="base"/>
            <a:r>
              <a:rPr lang="en-US" sz="2400" dirty="0" smtClean="0"/>
              <a:t>The </a:t>
            </a:r>
            <a:r>
              <a:rPr lang="en-US" sz="2400" dirty="0"/>
              <a:t>condition for A&lt;B can be possible in the following four cases: </a:t>
            </a:r>
          </a:p>
          <a:p>
            <a:pPr fontAlgn="base"/>
            <a:r>
              <a:rPr lang="en-US" sz="2400" dirty="0"/>
              <a:t>If A3 = 0 and B3 = 1</a:t>
            </a:r>
          </a:p>
          <a:p>
            <a:pPr fontAlgn="base"/>
            <a:r>
              <a:rPr lang="en-US" sz="2400" dirty="0"/>
              <a:t>If A3 = B3 and A2 = 0 and B2 = 1</a:t>
            </a:r>
          </a:p>
          <a:p>
            <a:pPr fontAlgn="base"/>
            <a:r>
              <a:rPr lang="en-US" sz="2400" dirty="0"/>
              <a:t>If A3 = B3, A2 = B2 and A1 = 0 and B1 = 1</a:t>
            </a:r>
          </a:p>
          <a:p>
            <a:pPr fontAlgn="base"/>
            <a:r>
              <a:rPr lang="en-US" sz="2400" dirty="0"/>
              <a:t>If A3 = B3, A2 = B2, A1 = B1 and A0 = 0 and B0 = 1</a:t>
            </a:r>
          </a:p>
        </p:txBody>
      </p:sp>
      <p:sp>
        <p:nvSpPr>
          <p:cNvPr id="1680" name="Google Shape;1680;p114"/>
          <p:cNvSpPr txBox="1"/>
          <p:nvPr/>
        </p:nvSpPr>
        <p:spPr>
          <a:xfrm>
            <a:off x="1235122" y="178460"/>
            <a:ext cx="9125030" cy="584735"/>
          </a:xfrm>
          <a:prstGeom prst="rect">
            <a:avLst/>
          </a:prstGeom>
          <a:noFill/>
          <a:ln>
            <a:noFill/>
          </a:ln>
        </p:spPr>
        <p:txBody>
          <a:bodyPr spcFirstLastPara="1" wrap="square" lIns="91425" tIns="45700" rIns="91425" bIns="45700" anchor="t" anchorCtr="0">
            <a:spAutoFit/>
          </a:bodyPr>
          <a:lstStyle/>
          <a:p>
            <a:pPr lvl="0"/>
            <a:r>
              <a:rPr lang="en-US" sz="3200" dirty="0" smtClean="0">
                <a:latin typeface="Times New Roman"/>
                <a:ea typeface="Times New Roman"/>
                <a:cs typeface="Times New Roman"/>
                <a:sym typeface="Times New Roman"/>
              </a:rPr>
              <a:t>4-Bit </a:t>
            </a:r>
            <a:r>
              <a:rPr lang="en-US" sz="3200" dirty="0">
                <a:latin typeface="Times New Roman"/>
                <a:ea typeface="Times New Roman"/>
                <a:cs typeface="Times New Roman"/>
                <a:sym typeface="Times New Roman"/>
              </a:rPr>
              <a:t>Digital Comparator</a:t>
            </a:r>
            <a:endParaRPr sz="3200" dirty="0">
              <a:solidFill>
                <a:schemeClr val="dk1"/>
              </a:solidFill>
              <a:latin typeface="Arial"/>
              <a:ea typeface="Arial"/>
              <a:cs typeface="Arial"/>
              <a:sym typeface="Arial"/>
            </a:endParaRPr>
          </a:p>
        </p:txBody>
      </p:sp>
      <p:sp>
        <p:nvSpPr>
          <p:cNvPr id="1681" name="Google Shape;1681;p1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1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51541" y="765712"/>
            <a:ext cx="10235021" cy="830997"/>
          </a:xfrm>
          <a:prstGeom prst="rect">
            <a:avLst/>
          </a:prstGeom>
          <a:solidFill>
            <a:schemeClr val="accent4">
              <a:lumMod val="20000"/>
              <a:lumOff val="80000"/>
            </a:schemeClr>
          </a:solidFill>
        </p:spPr>
        <p:txBody>
          <a:bodyPr wrap="square" rtlCol="0">
            <a:spAutoFit/>
          </a:bodyPr>
          <a:lstStyle/>
          <a:p>
            <a:r>
              <a:rPr lang="en-US" sz="2400" dirty="0" smtClean="0"/>
              <a:t>A 4 bit comparator compares two 4 bit binary numbers</a:t>
            </a:r>
          </a:p>
          <a:p>
            <a:r>
              <a:rPr lang="en-US" sz="2400" dirty="0" smtClean="0"/>
              <a:t>The inputs are A(A3,A2,A1,A0) and B (B3,B2,B1,B0)</a:t>
            </a:r>
            <a:endParaRPr lang="en-US" sz="2400" dirty="0"/>
          </a:p>
        </p:txBody>
      </p:sp>
      <p:sp>
        <p:nvSpPr>
          <p:cNvPr id="3" name="Rectangle 2"/>
          <p:cNvSpPr/>
          <p:nvPr/>
        </p:nvSpPr>
        <p:spPr>
          <a:xfrm>
            <a:off x="851540" y="1666098"/>
            <a:ext cx="10235021" cy="2308324"/>
          </a:xfrm>
          <a:prstGeom prst="rect">
            <a:avLst/>
          </a:prstGeom>
          <a:solidFill>
            <a:schemeClr val="accent2">
              <a:lumMod val="20000"/>
              <a:lumOff val="80000"/>
            </a:schemeClr>
          </a:solidFill>
        </p:spPr>
        <p:txBody>
          <a:bodyPr wrap="square">
            <a:spAutoFit/>
          </a:bodyPr>
          <a:lstStyle/>
          <a:p>
            <a:pPr fontAlgn="base"/>
            <a:r>
              <a:rPr lang="en-US" sz="2400" dirty="0"/>
              <a:t>In a 4-bit comparator the condition of A&gt;B can be possible in the following four cases: </a:t>
            </a:r>
          </a:p>
          <a:p>
            <a:pPr fontAlgn="base"/>
            <a:r>
              <a:rPr lang="en-US" sz="2400" dirty="0"/>
              <a:t>If A3 = 1 and B3 = 0</a:t>
            </a:r>
          </a:p>
          <a:p>
            <a:pPr fontAlgn="base"/>
            <a:r>
              <a:rPr lang="en-US" sz="2400" dirty="0"/>
              <a:t>If A3 = B3 and A2 = 1 and B2 = 0</a:t>
            </a:r>
          </a:p>
          <a:p>
            <a:pPr fontAlgn="base"/>
            <a:r>
              <a:rPr lang="en-US" sz="2400" dirty="0"/>
              <a:t>If A3 = B3, A2 = B2 and A1 = 1 and B1 = 0</a:t>
            </a:r>
          </a:p>
          <a:p>
            <a:pPr fontAlgn="base"/>
            <a:r>
              <a:rPr lang="en-US" sz="2400" dirty="0"/>
              <a:t>If A3 = B3, A2 = B2, A1 = B1 and A0 = 1 and B0 = </a:t>
            </a:r>
            <a:r>
              <a:rPr lang="en-US" sz="2400" dirty="0" smtClean="0"/>
              <a:t>0</a:t>
            </a:r>
            <a:endParaRPr lang="en-US" sz="2400" dirty="0"/>
          </a:p>
        </p:txBody>
      </p:sp>
      <p:sp>
        <p:nvSpPr>
          <p:cNvPr id="4" name="TextBox 3"/>
          <p:cNvSpPr txBox="1"/>
          <p:nvPr/>
        </p:nvSpPr>
        <p:spPr>
          <a:xfrm>
            <a:off x="851540" y="6007169"/>
            <a:ext cx="10235021" cy="830997"/>
          </a:xfrm>
          <a:prstGeom prst="rect">
            <a:avLst/>
          </a:prstGeom>
          <a:solidFill>
            <a:schemeClr val="accent5">
              <a:lumMod val="20000"/>
              <a:lumOff val="80000"/>
            </a:schemeClr>
          </a:solidFill>
        </p:spPr>
        <p:txBody>
          <a:bodyPr wrap="square" rtlCol="0">
            <a:spAutoFit/>
          </a:bodyPr>
          <a:lstStyle/>
          <a:p>
            <a:r>
              <a:rPr lang="en-US" sz="2400" dirty="0"/>
              <a:t>The condition of A=B is possible only when all the individual bits of one number exactly coincide with corresponding bits of another number</a:t>
            </a:r>
          </a:p>
        </p:txBody>
      </p:sp>
      <p:sp>
        <p:nvSpPr>
          <p:cNvPr id="5" name="Date Placeholder 4"/>
          <p:cNvSpPr>
            <a:spLocks noGrp="1"/>
          </p:cNvSpPr>
          <p:nvPr>
            <p:ph type="dt" sz="half" idx="10"/>
          </p:nvPr>
        </p:nvSpPr>
        <p:spPr/>
        <p:txBody>
          <a:bodyPr/>
          <a:lstStyle/>
          <a:p>
            <a:fld id="{4437F422-B467-4468-B52C-06F522F0DE4E}" type="datetime1">
              <a:rPr lang="en-US" smtClean="0"/>
              <a:t>9/12/2022</a:t>
            </a:fld>
            <a:endParaRPr lang="en-US"/>
          </a:p>
        </p:txBody>
      </p:sp>
    </p:spTree>
    <p:extLst>
      <p:ext uri="{BB962C8B-B14F-4D97-AF65-F5344CB8AC3E}">
        <p14:creationId xmlns:p14="http://schemas.microsoft.com/office/powerpoint/2010/main" val="407180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2" grpId="0" animBg="1"/>
      <p:bldP spid="2" grpId="0" animBg="1"/>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670"/>
        <p:cNvGrpSpPr/>
        <p:nvPr/>
      </p:nvGrpSpPr>
      <p:grpSpPr>
        <a:xfrm>
          <a:off x="0" y="0"/>
          <a:ext cx="0" cy="0"/>
          <a:chOff x="0" y="0"/>
          <a:chExt cx="0" cy="0"/>
        </a:xfrm>
      </p:grpSpPr>
      <p:sp>
        <p:nvSpPr>
          <p:cNvPr id="1680" name="Google Shape;1680;p114"/>
          <p:cNvSpPr txBox="1"/>
          <p:nvPr/>
        </p:nvSpPr>
        <p:spPr>
          <a:xfrm>
            <a:off x="1235122" y="178460"/>
            <a:ext cx="9125030" cy="584735"/>
          </a:xfrm>
          <a:prstGeom prst="rect">
            <a:avLst/>
          </a:prstGeom>
          <a:noFill/>
          <a:ln>
            <a:noFill/>
          </a:ln>
        </p:spPr>
        <p:txBody>
          <a:bodyPr spcFirstLastPara="1" wrap="square" lIns="91425" tIns="45700" rIns="91425" bIns="45700" anchor="t" anchorCtr="0">
            <a:spAutoFit/>
          </a:bodyPr>
          <a:lstStyle/>
          <a:p>
            <a:pPr lvl="0"/>
            <a:r>
              <a:rPr lang="en-US" sz="3200" dirty="0" smtClean="0">
                <a:latin typeface="Times New Roman"/>
                <a:ea typeface="Times New Roman"/>
                <a:cs typeface="Times New Roman"/>
                <a:sym typeface="Times New Roman"/>
              </a:rPr>
              <a:t>Schematic of 4-Bit </a:t>
            </a:r>
            <a:r>
              <a:rPr lang="en-US" sz="3200" dirty="0">
                <a:latin typeface="Times New Roman"/>
                <a:ea typeface="Times New Roman"/>
                <a:cs typeface="Times New Roman"/>
                <a:sym typeface="Times New Roman"/>
              </a:rPr>
              <a:t>Digital Comparator</a:t>
            </a:r>
            <a:endParaRPr sz="3200" dirty="0">
              <a:solidFill>
                <a:schemeClr val="dk1"/>
              </a:solidFill>
              <a:latin typeface="Arial"/>
              <a:ea typeface="Arial"/>
              <a:cs typeface="Arial"/>
              <a:sym typeface="Arial"/>
            </a:endParaRPr>
          </a:p>
        </p:txBody>
      </p:sp>
      <p:sp>
        <p:nvSpPr>
          <p:cNvPr id="1681" name="Google Shape;1681;p1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1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media.geeksforgeeks.org/wp-content/uploads/comparato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485" y="803847"/>
            <a:ext cx="8892551" cy="591762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8FD7BF0D-1B85-40CD-A3E8-BAE993DE47C3}" type="datetime1">
              <a:rPr lang="en-US" smtClean="0"/>
              <a:t>9/12/2022</a:t>
            </a:fld>
            <a:endParaRPr lang="en-US"/>
          </a:p>
        </p:txBody>
      </p:sp>
    </p:spTree>
    <p:extLst>
      <p:ext uri="{BB962C8B-B14F-4D97-AF65-F5344CB8AC3E}">
        <p14:creationId xmlns:p14="http://schemas.microsoft.com/office/powerpoint/2010/main" val="2580379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670"/>
        <p:cNvGrpSpPr/>
        <p:nvPr/>
      </p:nvGrpSpPr>
      <p:grpSpPr>
        <a:xfrm>
          <a:off x="0" y="0"/>
          <a:ext cx="0" cy="0"/>
          <a:chOff x="0" y="0"/>
          <a:chExt cx="0" cy="0"/>
        </a:xfrm>
      </p:grpSpPr>
      <p:sp>
        <p:nvSpPr>
          <p:cNvPr id="1680" name="Google Shape;1680;p114"/>
          <p:cNvSpPr txBox="1"/>
          <p:nvPr/>
        </p:nvSpPr>
        <p:spPr>
          <a:xfrm>
            <a:off x="1235122" y="178460"/>
            <a:ext cx="9125030" cy="584735"/>
          </a:xfrm>
          <a:prstGeom prst="rect">
            <a:avLst/>
          </a:prstGeom>
          <a:noFill/>
          <a:ln>
            <a:noFill/>
          </a:ln>
        </p:spPr>
        <p:txBody>
          <a:bodyPr spcFirstLastPara="1" wrap="square" lIns="91425" tIns="45700" rIns="91425" bIns="45700" anchor="t" anchorCtr="0">
            <a:spAutoFit/>
          </a:bodyPr>
          <a:lstStyle/>
          <a:p>
            <a:pPr lvl="0"/>
            <a:r>
              <a:rPr lang="en-US" sz="3200" dirty="0" smtClean="0">
                <a:latin typeface="Times New Roman"/>
                <a:ea typeface="Times New Roman"/>
                <a:cs typeface="Times New Roman"/>
                <a:sym typeface="Times New Roman"/>
              </a:rPr>
              <a:t>IC 7485: 4-Bit </a:t>
            </a:r>
            <a:r>
              <a:rPr lang="en-US" sz="3200" dirty="0">
                <a:latin typeface="Times New Roman"/>
                <a:ea typeface="Times New Roman"/>
                <a:cs typeface="Times New Roman"/>
                <a:sym typeface="Times New Roman"/>
              </a:rPr>
              <a:t>Digital Comparator</a:t>
            </a:r>
            <a:endParaRPr sz="3200" dirty="0">
              <a:solidFill>
                <a:schemeClr val="dk1"/>
              </a:solidFill>
              <a:latin typeface="Arial"/>
              <a:ea typeface="Arial"/>
              <a:cs typeface="Arial"/>
              <a:sym typeface="Arial"/>
            </a:endParaRPr>
          </a:p>
        </p:txBody>
      </p:sp>
      <p:sp>
        <p:nvSpPr>
          <p:cNvPr id="1681" name="Google Shape;1681;p1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1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1828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4 bit Magnitude Comparator">
            <a:extLst>
              <a:ext uri="{FF2B5EF4-FFF2-40B4-BE49-F238E27FC236}">
                <a16:creationId xmlns="" xmlns:a16="http://schemas.microsoft.com/office/drawing/2014/main" id="{F0EF865F-A052-30F5-662B-62FC84350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876539"/>
            <a:ext cx="7921752" cy="53664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0764128C-1AD5-443D-B925-BF5878BB2815}" type="datetime1">
              <a:rPr lang="en-US" smtClean="0"/>
              <a:t>9/12/2022</a:t>
            </a:fld>
            <a:endParaRPr lang="en-US"/>
          </a:p>
        </p:txBody>
      </p:sp>
    </p:spTree>
    <p:extLst>
      <p:ext uri="{BB962C8B-B14F-4D97-AF65-F5344CB8AC3E}">
        <p14:creationId xmlns:p14="http://schemas.microsoft.com/office/powerpoint/2010/main" val="14848922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709"/>
        <p:cNvGrpSpPr/>
        <p:nvPr/>
      </p:nvGrpSpPr>
      <p:grpSpPr>
        <a:xfrm>
          <a:off x="0" y="0"/>
          <a:ext cx="0" cy="0"/>
          <a:chOff x="0" y="0"/>
          <a:chExt cx="0" cy="0"/>
        </a:xfrm>
      </p:grpSpPr>
      <p:sp>
        <p:nvSpPr>
          <p:cNvPr id="1710" name="Google Shape;1710;p118"/>
          <p:cNvSpPr txBox="1">
            <a:spLocks noGrp="1"/>
          </p:cNvSpPr>
          <p:nvPr>
            <p:ph type="title"/>
          </p:nvPr>
        </p:nvSpPr>
        <p:spPr>
          <a:xfrm>
            <a:off x="1344475" y="308344"/>
            <a:ext cx="7924800" cy="5877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Binary to gray  and vice versa conversion</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11" name="Google Shape;1711;p118"/>
          <p:cNvSpPr txBox="1">
            <a:spLocks noGrp="1"/>
          </p:cNvSpPr>
          <p:nvPr>
            <p:ph idx="1"/>
          </p:nvPr>
        </p:nvSpPr>
        <p:spPr>
          <a:xfrm>
            <a:off x="707702" y="1131781"/>
            <a:ext cx="10802680" cy="1590521"/>
          </a:xfrm>
          <a:prstGeom prst="rect">
            <a:avLst/>
          </a:prstGeom>
          <a:solidFill>
            <a:schemeClr val="accent6">
              <a:lumMod val="20000"/>
              <a:lumOff val="80000"/>
            </a:schemeClr>
          </a:solidFill>
          <a:ln>
            <a:noFill/>
          </a:ln>
        </p:spPr>
        <p:txBody>
          <a:bodyPr spcFirstLastPara="1" wrap="square" lIns="91425" tIns="45700" rIns="91425" bIns="45700" anchor="t" anchorCtr="0">
            <a:normAutofit/>
          </a:bodyPr>
          <a:lstStyle/>
          <a:p>
            <a:pPr lvl="0" indent="0" algn="just" rtl="0">
              <a:lnSpc>
                <a:spcPct val="115000"/>
              </a:lnSpc>
              <a:spcBef>
                <a:spcPts val="0"/>
              </a:spcBef>
              <a:spcAft>
                <a:spcPts val="0"/>
              </a:spcAft>
              <a:buClr>
                <a:schemeClr val="dk1"/>
              </a:buClr>
              <a:buSzPts val="2800"/>
              <a:buNone/>
            </a:pPr>
            <a:r>
              <a:rPr lang="en-US" dirty="0">
                <a:latin typeface="Times New Roman"/>
                <a:ea typeface="Times New Roman"/>
                <a:cs typeface="Times New Roman"/>
                <a:sym typeface="Times New Roman"/>
              </a:rPr>
              <a:t>The most significant bit (MSB) of the Gray code is always equal to the MSB of the given binary code other bits of the output Gray code can be obtained by </a:t>
            </a:r>
            <a:r>
              <a:rPr lang="en-US" dirty="0" err="1">
                <a:latin typeface="Times New Roman"/>
                <a:ea typeface="Times New Roman"/>
                <a:cs typeface="Times New Roman"/>
                <a:sym typeface="Times New Roman"/>
              </a:rPr>
              <a:t>Xoring</a:t>
            </a:r>
            <a:r>
              <a:rPr lang="en-US" dirty="0">
                <a:latin typeface="Times New Roman"/>
                <a:ea typeface="Times New Roman"/>
                <a:cs typeface="Times New Roman"/>
                <a:sym typeface="Times New Roman"/>
              </a:rPr>
              <a:t> binary code bit at that index and previous index.</a:t>
            </a:r>
            <a:endParaRPr dirty="0"/>
          </a:p>
          <a:p>
            <a:pPr marL="228600" lvl="0" indent="-50800" algn="l" rtl="0">
              <a:lnSpc>
                <a:spcPct val="90000"/>
              </a:lnSpc>
              <a:spcBef>
                <a:spcPts val="1000"/>
              </a:spcBef>
              <a:spcAft>
                <a:spcPts val="0"/>
              </a:spcAft>
              <a:buClr>
                <a:schemeClr val="dk1"/>
              </a:buClr>
              <a:buSzPts val="2800"/>
              <a:buNone/>
            </a:pPr>
            <a:endParaRPr dirty="0">
              <a:solidFill>
                <a:schemeClr val="dk1"/>
              </a:solidFill>
            </a:endParaRPr>
          </a:p>
        </p:txBody>
      </p:sp>
      <p:sp>
        <p:nvSpPr>
          <p:cNvPr id="1713" name="Google Shape;1713;p1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88" y="27430"/>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81025" y="3101905"/>
            <a:ext cx="8029575" cy="1971675"/>
          </a:xfrm>
          <a:prstGeom prst="rect">
            <a:avLst/>
          </a:prstGeom>
        </p:spPr>
      </p:pic>
      <p:graphicFrame>
        <p:nvGraphicFramePr>
          <p:cNvPr id="8" name="Google Shape;1732;p119"/>
          <p:cNvGraphicFramePr/>
          <p:nvPr>
            <p:extLst>
              <p:ext uri="{D42A27DB-BD31-4B8C-83A1-F6EECF244321}">
                <p14:modId xmlns:p14="http://schemas.microsoft.com/office/powerpoint/2010/main" val="332804190"/>
              </p:ext>
            </p:extLst>
          </p:nvPr>
        </p:nvGraphicFramePr>
        <p:xfrm>
          <a:off x="8779764" y="3150613"/>
          <a:ext cx="2404872" cy="1922967"/>
        </p:xfrm>
        <a:graphic>
          <a:graphicData uri="http://schemas.openxmlformats.org/drawingml/2006/table">
            <a:tbl>
              <a:tblPr firstRow="1" bandRow="1">
                <a:noFill/>
              </a:tblPr>
              <a:tblGrid>
                <a:gridCol w="809561">
                  <a:extLst>
                    <a:ext uri="{9D8B030D-6E8A-4147-A177-3AD203B41FA5}">
                      <a16:colId xmlns="" xmlns:a16="http://schemas.microsoft.com/office/drawing/2014/main" val="20000"/>
                    </a:ext>
                  </a:extLst>
                </a:gridCol>
                <a:gridCol w="730192">
                  <a:extLst>
                    <a:ext uri="{9D8B030D-6E8A-4147-A177-3AD203B41FA5}">
                      <a16:colId xmlns="" xmlns:a16="http://schemas.microsoft.com/office/drawing/2014/main" val="20001"/>
                    </a:ext>
                  </a:extLst>
                </a:gridCol>
                <a:gridCol w="865119">
                  <a:extLst>
                    <a:ext uri="{9D8B030D-6E8A-4147-A177-3AD203B41FA5}">
                      <a16:colId xmlns="" xmlns:a16="http://schemas.microsoft.com/office/drawing/2014/main" val="20002"/>
                    </a:ext>
                  </a:extLst>
                </a:gridCol>
              </a:tblGrid>
              <a:tr h="459887">
                <a:tc>
                  <a:txBody>
                    <a:bodyPr/>
                    <a:lstStyle/>
                    <a:p>
                      <a:pPr marL="0" marR="0" lvl="0" indent="0" algn="ctr" rtl="0">
                        <a:spcBef>
                          <a:spcPts val="0"/>
                        </a:spcBef>
                        <a:spcAft>
                          <a:spcPts val="0"/>
                        </a:spcAft>
                        <a:buNone/>
                      </a:pPr>
                      <a:r>
                        <a:rPr lang="en-US" sz="1800" dirty="0"/>
                        <a:t>A</a:t>
                      </a:r>
                      <a:endParaRPr sz="1800" dirty="0"/>
                    </a:p>
                  </a:txBody>
                  <a:tcPr marL="91450" marR="91450" marT="45725" marB="45725">
                    <a:solidFill>
                      <a:schemeClr val="accent1">
                        <a:lumMod val="20000"/>
                        <a:lumOff val="80000"/>
                      </a:schemeClr>
                    </a:solidFill>
                  </a:tcPr>
                </a:tc>
                <a:tc>
                  <a:txBody>
                    <a:bodyPr/>
                    <a:lstStyle/>
                    <a:p>
                      <a:pPr marL="0" marR="0" lvl="0" indent="0" algn="ctr" rtl="0">
                        <a:spcBef>
                          <a:spcPts val="0"/>
                        </a:spcBef>
                        <a:spcAft>
                          <a:spcPts val="0"/>
                        </a:spcAft>
                        <a:buNone/>
                      </a:pPr>
                      <a:r>
                        <a:rPr lang="en-US" sz="1800" dirty="0"/>
                        <a:t>B</a:t>
                      </a:r>
                      <a:endParaRPr sz="1800" dirty="0"/>
                    </a:p>
                  </a:txBody>
                  <a:tcPr marL="91450" marR="91450" marT="45725" marB="45725">
                    <a:solidFill>
                      <a:schemeClr val="accent1">
                        <a:lumMod val="20000"/>
                        <a:lumOff val="80000"/>
                      </a:schemeClr>
                    </a:solidFill>
                  </a:tcPr>
                </a:tc>
                <a:tc>
                  <a:txBody>
                    <a:bodyPr/>
                    <a:lstStyle/>
                    <a:p>
                      <a:pPr marL="0" marR="0" lvl="0" indent="0" algn="ctr" rtl="0">
                        <a:spcBef>
                          <a:spcPts val="0"/>
                        </a:spcBef>
                        <a:spcAft>
                          <a:spcPts val="0"/>
                        </a:spcAft>
                        <a:buNone/>
                      </a:pPr>
                      <a:r>
                        <a:rPr lang="en-US" sz="1800" dirty="0"/>
                        <a:t>Output</a:t>
                      </a:r>
                      <a:endParaRPr sz="1800" dirty="0"/>
                    </a:p>
                  </a:txBody>
                  <a:tcPr marL="91450" marR="91450" marT="45725" marB="45725">
                    <a:solidFill>
                      <a:schemeClr val="accent1">
                        <a:lumMod val="20000"/>
                        <a:lumOff val="80000"/>
                      </a:schemeClr>
                    </a:solidFill>
                  </a:tcPr>
                </a:tc>
                <a:extLst>
                  <a:ext uri="{0D108BD9-81ED-4DB2-BD59-A6C34878D82A}">
                    <a16:rowId xmlns="" xmlns:a16="http://schemas.microsoft.com/office/drawing/2014/main" val="10000"/>
                  </a:ext>
                </a:extLst>
              </a:tr>
              <a:tr h="362993">
                <a:tc>
                  <a:txBody>
                    <a:bodyPr/>
                    <a:lstStyle/>
                    <a:p>
                      <a:pPr marL="0" marR="0" lvl="0" indent="0" algn="ctr" rtl="0">
                        <a:spcBef>
                          <a:spcPts val="0"/>
                        </a:spcBef>
                        <a:spcAft>
                          <a:spcPts val="0"/>
                        </a:spcAft>
                        <a:buNone/>
                      </a:pPr>
                      <a:r>
                        <a:rPr lang="en-US" sz="1800" dirty="0"/>
                        <a:t>0</a:t>
                      </a:r>
                      <a:endParaRPr sz="1800" dirty="0"/>
                    </a:p>
                  </a:txBody>
                  <a:tcPr marL="91450" marR="91450" marT="45725" marB="45725"/>
                </a:tc>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extLst>
                  <a:ext uri="{0D108BD9-81ED-4DB2-BD59-A6C34878D82A}">
                    <a16:rowId xmlns="" xmlns:a16="http://schemas.microsoft.com/office/drawing/2014/main" val="10001"/>
                  </a:ext>
                </a:extLst>
              </a:tr>
              <a:tr h="362993">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extLst>
                  <a:ext uri="{0D108BD9-81ED-4DB2-BD59-A6C34878D82A}">
                    <a16:rowId xmlns="" xmlns:a16="http://schemas.microsoft.com/office/drawing/2014/main" val="10002"/>
                  </a:ext>
                </a:extLst>
              </a:tr>
              <a:tr h="362993">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a:t>0</a:t>
                      </a:r>
                      <a:endParaRPr sz="180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extLst>
                  <a:ext uri="{0D108BD9-81ED-4DB2-BD59-A6C34878D82A}">
                    <a16:rowId xmlns="" xmlns:a16="http://schemas.microsoft.com/office/drawing/2014/main" val="10003"/>
                  </a:ext>
                </a:extLst>
              </a:tr>
              <a:tr h="362993">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dirty="0"/>
                        <a:t>0</a:t>
                      </a:r>
                      <a:endParaRPr sz="1800" dirty="0"/>
                    </a:p>
                  </a:txBody>
                  <a:tcPr marL="91450" marR="91450" marT="45725" marB="45725"/>
                </a:tc>
                <a:extLst>
                  <a:ext uri="{0D108BD9-81ED-4DB2-BD59-A6C34878D82A}">
                    <a16:rowId xmlns="" xmlns:a16="http://schemas.microsoft.com/office/drawing/2014/main" val="10004"/>
                  </a:ext>
                </a:extLst>
              </a:tr>
            </a:tbl>
          </a:graphicData>
        </a:graphic>
      </p:graphicFrame>
      <p:sp>
        <p:nvSpPr>
          <p:cNvPr id="9" name="TextBox 8"/>
          <p:cNvSpPr txBox="1"/>
          <p:nvPr/>
        </p:nvSpPr>
        <p:spPr>
          <a:xfrm>
            <a:off x="9013243" y="2824391"/>
            <a:ext cx="2337816" cy="369332"/>
          </a:xfrm>
          <a:prstGeom prst="rect">
            <a:avLst/>
          </a:prstGeom>
          <a:noFill/>
        </p:spPr>
        <p:txBody>
          <a:bodyPr wrap="square" rtlCol="0">
            <a:spAutoFit/>
          </a:bodyPr>
          <a:lstStyle/>
          <a:p>
            <a:r>
              <a:rPr lang="en-US" dirty="0"/>
              <a:t>Ex-OR Truth Table</a:t>
            </a:r>
          </a:p>
        </p:txBody>
      </p:sp>
      <p:sp>
        <p:nvSpPr>
          <p:cNvPr id="3" name="Date Placeholder 2"/>
          <p:cNvSpPr>
            <a:spLocks noGrp="1"/>
          </p:cNvSpPr>
          <p:nvPr>
            <p:ph type="dt" sz="half" idx="10"/>
          </p:nvPr>
        </p:nvSpPr>
        <p:spPr/>
        <p:txBody>
          <a:bodyPr/>
          <a:lstStyle/>
          <a:p>
            <a:fld id="{EA276703-CEDB-4191-98B0-83FA0EA942EA}" type="datetime1">
              <a:rPr lang="en-US" smtClean="0"/>
              <a:t>9/12/2022</a:t>
            </a:fld>
            <a:endParaRPr lang="en-US"/>
          </a:p>
        </p:txBody>
      </p:sp>
    </p:spTree>
    <p:extLst>
      <p:ext uri="{BB962C8B-B14F-4D97-AF65-F5344CB8AC3E}">
        <p14:creationId xmlns:p14="http://schemas.microsoft.com/office/powerpoint/2010/main" val="2588537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737"/>
        <p:cNvGrpSpPr/>
        <p:nvPr/>
      </p:nvGrpSpPr>
      <p:grpSpPr>
        <a:xfrm>
          <a:off x="0" y="0"/>
          <a:ext cx="0" cy="0"/>
          <a:chOff x="0" y="0"/>
          <a:chExt cx="0" cy="0"/>
        </a:xfrm>
      </p:grpSpPr>
      <p:sp>
        <p:nvSpPr>
          <p:cNvPr id="1738" name="Google Shape;1738;p120"/>
          <p:cNvSpPr txBox="1">
            <a:spLocks noGrp="1"/>
          </p:cNvSpPr>
          <p:nvPr>
            <p:ph type="title"/>
          </p:nvPr>
        </p:nvSpPr>
        <p:spPr>
          <a:xfrm>
            <a:off x="1125019" y="167886"/>
            <a:ext cx="7924800" cy="5420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Binary to gray  conversion Truth Table</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41" name="Google Shape;1741;p1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 y="2742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2715489" y="709933"/>
            <a:ext cx="6206837" cy="6011542"/>
          </a:xfrm>
          <a:prstGeom prst="rect">
            <a:avLst/>
          </a:prstGeom>
        </p:spPr>
      </p:pic>
      <p:sp>
        <p:nvSpPr>
          <p:cNvPr id="2" name="Date Placeholder 1"/>
          <p:cNvSpPr>
            <a:spLocks noGrp="1"/>
          </p:cNvSpPr>
          <p:nvPr>
            <p:ph type="dt" sz="half" idx="10"/>
          </p:nvPr>
        </p:nvSpPr>
        <p:spPr/>
        <p:txBody>
          <a:bodyPr/>
          <a:lstStyle/>
          <a:p>
            <a:fld id="{6F519C88-1C55-4844-A025-91DD41315106}" type="datetime1">
              <a:rPr lang="en-US" smtClean="0"/>
              <a:t>9/12/2022</a:t>
            </a:fld>
            <a:endParaRPr lang="en-US"/>
          </a:p>
        </p:txBody>
      </p:sp>
    </p:spTree>
    <p:extLst>
      <p:ext uri="{BB962C8B-B14F-4D97-AF65-F5344CB8AC3E}">
        <p14:creationId xmlns:p14="http://schemas.microsoft.com/office/powerpoint/2010/main" val="16196745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745"/>
        <p:cNvGrpSpPr/>
        <p:nvPr/>
      </p:nvGrpSpPr>
      <p:grpSpPr>
        <a:xfrm>
          <a:off x="0" y="0"/>
          <a:ext cx="0" cy="0"/>
          <a:chOff x="0" y="0"/>
          <a:chExt cx="0" cy="0"/>
        </a:xfrm>
      </p:grpSpPr>
      <p:sp>
        <p:nvSpPr>
          <p:cNvPr id="1746" name="Google Shape;1746;p121"/>
          <p:cNvSpPr txBox="1">
            <a:spLocks noGrp="1"/>
          </p:cNvSpPr>
          <p:nvPr>
            <p:ph type="title"/>
          </p:nvPr>
        </p:nvSpPr>
        <p:spPr>
          <a:xfrm>
            <a:off x="1344475" y="22299"/>
            <a:ext cx="7924800" cy="542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Binary to gray  and vice versa conversion</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49" name="Google Shape;1749;p1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91" y="2742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s://media.geeksforgeeks.org/wp-content/uploads/kmap-b0.jpg"/>
          <p:cNvPicPr>
            <a:picLocks noChangeAspect="1" noChangeArrowheads="1"/>
          </p:cNvPicPr>
          <p:nvPr/>
        </p:nvPicPr>
        <p:blipFill rotWithShape="1">
          <a:blip r:embed="rId4">
            <a:extLst>
              <a:ext uri="{28A0092B-C50C-407E-A947-70E740481C1C}">
                <a14:useLocalDpi xmlns:a14="http://schemas.microsoft.com/office/drawing/2010/main" val="0"/>
              </a:ext>
            </a:extLst>
          </a:blip>
          <a:srcRect l="4206" t="2281" r="5636" b="6757"/>
          <a:stretch/>
        </p:blipFill>
        <p:spPr bwMode="auto">
          <a:xfrm>
            <a:off x="116114" y="1030514"/>
            <a:ext cx="3106058" cy="27577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4815" y="600379"/>
            <a:ext cx="498180" cy="461665"/>
          </a:xfrm>
          <a:prstGeom prst="rect">
            <a:avLst/>
          </a:prstGeom>
          <a:solidFill>
            <a:schemeClr val="accent5">
              <a:lumMod val="20000"/>
              <a:lumOff val="80000"/>
            </a:schemeClr>
          </a:solidFill>
        </p:spPr>
        <p:txBody>
          <a:bodyPr wrap="square" rtlCol="0">
            <a:spAutoFit/>
          </a:bodyPr>
          <a:lstStyle/>
          <a:p>
            <a:r>
              <a:rPr lang="en-US" sz="2400" dirty="0" smtClean="0"/>
              <a:t>g0</a:t>
            </a:r>
            <a:endParaRPr lang="en-US" sz="2400" dirty="0"/>
          </a:p>
        </p:txBody>
      </p:sp>
      <p:pic>
        <p:nvPicPr>
          <p:cNvPr id="5126" name="Picture 6" descr="https://media.geeksforgeeks.org/wp-content/uploads/kmap-b1.jpg"/>
          <p:cNvPicPr>
            <a:picLocks noChangeAspect="1" noChangeArrowheads="1"/>
          </p:cNvPicPr>
          <p:nvPr/>
        </p:nvPicPr>
        <p:blipFill rotWithShape="1">
          <a:blip r:embed="rId5">
            <a:extLst>
              <a:ext uri="{28A0092B-C50C-407E-A947-70E740481C1C}">
                <a14:useLocalDpi xmlns:a14="http://schemas.microsoft.com/office/drawing/2010/main" val="0"/>
              </a:ext>
            </a:extLst>
          </a:blip>
          <a:srcRect r="7295"/>
          <a:stretch/>
        </p:blipFill>
        <p:spPr bwMode="auto">
          <a:xfrm>
            <a:off x="6060415" y="874861"/>
            <a:ext cx="3357173" cy="2683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39889" y="600379"/>
            <a:ext cx="507712" cy="461665"/>
          </a:xfrm>
          <a:prstGeom prst="rect">
            <a:avLst/>
          </a:prstGeom>
          <a:solidFill>
            <a:schemeClr val="accent5">
              <a:lumMod val="20000"/>
              <a:lumOff val="80000"/>
            </a:schemeClr>
          </a:solidFill>
        </p:spPr>
        <p:txBody>
          <a:bodyPr wrap="square" rtlCol="0">
            <a:spAutoFit/>
          </a:bodyPr>
          <a:lstStyle/>
          <a:p>
            <a:r>
              <a:rPr lang="en-US" sz="2400" dirty="0" smtClean="0"/>
              <a:t>g1</a:t>
            </a:r>
            <a:endParaRPr lang="en-US" sz="2400" dirty="0"/>
          </a:p>
        </p:txBody>
      </p:sp>
      <p:pic>
        <p:nvPicPr>
          <p:cNvPr id="5128" name="Picture 8" descr="https://media.geeksforgeeks.org/wp-content/uploads/kmap-b2.jpg"/>
          <p:cNvPicPr>
            <a:picLocks noChangeAspect="1" noChangeArrowheads="1"/>
          </p:cNvPicPr>
          <p:nvPr/>
        </p:nvPicPr>
        <p:blipFill rotWithShape="1">
          <a:blip r:embed="rId6">
            <a:extLst>
              <a:ext uri="{28A0092B-C50C-407E-A947-70E740481C1C}">
                <a14:useLocalDpi xmlns:a14="http://schemas.microsoft.com/office/drawing/2010/main" val="0"/>
              </a:ext>
            </a:extLst>
          </a:blip>
          <a:srcRect r="4796" b="5349"/>
          <a:stretch/>
        </p:blipFill>
        <p:spPr bwMode="auto">
          <a:xfrm>
            <a:off x="3481690" y="3695237"/>
            <a:ext cx="2912255" cy="24996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5867" y="3361268"/>
            <a:ext cx="507712" cy="461665"/>
          </a:xfrm>
          <a:prstGeom prst="rect">
            <a:avLst/>
          </a:prstGeom>
          <a:solidFill>
            <a:schemeClr val="accent5">
              <a:lumMod val="20000"/>
              <a:lumOff val="80000"/>
            </a:schemeClr>
          </a:solidFill>
        </p:spPr>
        <p:txBody>
          <a:bodyPr wrap="square" rtlCol="0">
            <a:spAutoFit/>
          </a:bodyPr>
          <a:lstStyle/>
          <a:p>
            <a:r>
              <a:rPr lang="en-US" sz="2400" dirty="0" smtClean="0"/>
              <a:t>g2</a:t>
            </a:r>
            <a:endParaRPr lang="en-US" sz="2400" dirty="0"/>
          </a:p>
        </p:txBody>
      </p:sp>
      <p:pic>
        <p:nvPicPr>
          <p:cNvPr id="5130" name="Picture 10" descr="https://media.geeksforgeeks.org/wp-content/uploads/kmap-b3.jpg"/>
          <p:cNvPicPr>
            <a:picLocks noChangeAspect="1" noChangeArrowheads="1"/>
          </p:cNvPicPr>
          <p:nvPr/>
        </p:nvPicPr>
        <p:blipFill rotWithShape="1">
          <a:blip r:embed="rId7">
            <a:extLst>
              <a:ext uri="{28A0092B-C50C-407E-A947-70E740481C1C}">
                <a14:useLocalDpi xmlns:a14="http://schemas.microsoft.com/office/drawing/2010/main" val="0"/>
              </a:ext>
            </a:extLst>
          </a:blip>
          <a:srcRect l="4145" r="8471" b="6316"/>
          <a:stretch/>
        </p:blipFill>
        <p:spPr bwMode="auto">
          <a:xfrm>
            <a:off x="9149554" y="3879247"/>
            <a:ext cx="2844801" cy="25619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369963" y="3361269"/>
            <a:ext cx="507712" cy="461665"/>
          </a:xfrm>
          <a:prstGeom prst="rect">
            <a:avLst/>
          </a:prstGeom>
          <a:solidFill>
            <a:schemeClr val="accent5">
              <a:lumMod val="20000"/>
              <a:lumOff val="80000"/>
            </a:schemeClr>
          </a:solidFill>
        </p:spPr>
        <p:txBody>
          <a:bodyPr wrap="square" rtlCol="0">
            <a:spAutoFit/>
          </a:bodyPr>
          <a:lstStyle/>
          <a:p>
            <a:r>
              <a:rPr lang="en-US" sz="2400" dirty="0" smtClean="0"/>
              <a:t>g3</a:t>
            </a:r>
            <a:endParaRPr lang="en-US" sz="2400" dirty="0"/>
          </a:p>
        </p:txBody>
      </p:sp>
      <p:pic>
        <p:nvPicPr>
          <p:cNvPr id="7" name="Picture 6"/>
          <p:cNvPicPr>
            <a:picLocks noChangeAspect="1"/>
          </p:cNvPicPr>
          <p:nvPr/>
        </p:nvPicPr>
        <p:blipFill>
          <a:blip r:embed="rId8"/>
          <a:stretch>
            <a:fillRect/>
          </a:stretch>
        </p:blipFill>
        <p:spPr>
          <a:xfrm>
            <a:off x="327288" y="3748595"/>
            <a:ext cx="3154402" cy="306428"/>
          </a:xfrm>
          <a:prstGeom prst="rect">
            <a:avLst/>
          </a:prstGeom>
        </p:spPr>
      </p:pic>
      <p:pic>
        <p:nvPicPr>
          <p:cNvPr id="8" name="Picture 7"/>
          <p:cNvPicPr>
            <a:picLocks noChangeAspect="1"/>
          </p:cNvPicPr>
          <p:nvPr/>
        </p:nvPicPr>
        <p:blipFill rotWithShape="1">
          <a:blip r:embed="rId9"/>
          <a:srcRect l="349" t="7797" r="4783" b="66692"/>
          <a:stretch/>
        </p:blipFill>
        <p:spPr>
          <a:xfrm>
            <a:off x="6636092" y="3557941"/>
            <a:ext cx="3115306" cy="351842"/>
          </a:xfrm>
          <a:prstGeom prst="rect">
            <a:avLst/>
          </a:prstGeom>
        </p:spPr>
      </p:pic>
      <p:pic>
        <p:nvPicPr>
          <p:cNvPr id="9" name="Picture 8"/>
          <p:cNvPicPr>
            <a:picLocks noChangeAspect="1"/>
          </p:cNvPicPr>
          <p:nvPr/>
        </p:nvPicPr>
        <p:blipFill rotWithShape="1">
          <a:blip r:embed="rId9"/>
          <a:srcRect t="68931" r="68633" b="8018"/>
          <a:stretch/>
        </p:blipFill>
        <p:spPr>
          <a:xfrm>
            <a:off x="10227251" y="6513812"/>
            <a:ext cx="1300848" cy="318654"/>
          </a:xfrm>
          <a:prstGeom prst="rect">
            <a:avLst/>
          </a:prstGeom>
        </p:spPr>
      </p:pic>
      <p:pic>
        <p:nvPicPr>
          <p:cNvPr id="20" name="Picture 19"/>
          <p:cNvPicPr>
            <a:picLocks noChangeAspect="1"/>
          </p:cNvPicPr>
          <p:nvPr/>
        </p:nvPicPr>
        <p:blipFill rotWithShape="1">
          <a:blip r:embed="rId9"/>
          <a:srcRect t="35086" b="38202"/>
          <a:stretch/>
        </p:blipFill>
        <p:spPr>
          <a:xfrm>
            <a:off x="3299858" y="6266428"/>
            <a:ext cx="3551901" cy="316259"/>
          </a:xfrm>
          <a:prstGeom prst="rect">
            <a:avLst/>
          </a:prstGeom>
        </p:spPr>
      </p:pic>
      <p:sp>
        <p:nvSpPr>
          <p:cNvPr id="2" name="Date Placeholder 1"/>
          <p:cNvSpPr>
            <a:spLocks noGrp="1"/>
          </p:cNvSpPr>
          <p:nvPr>
            <p:ph type="dt" sz="half" idx="10"/>
          </p:nvPr>
        </p:nvSpPr>
        <p:spPr/>
        <p:txBody>
          <a:bodyPr/>
          <a:lstStyle/>
          <a:p>
            <a:fld id="{4F0935F1-2740-4186-8886-582B79243A94}" type="datetime1">
              <a:rPr lang="en-US" smtClean="0"/>
              <a:t>9/12/2022</a:t>
            </a:fld>
            <a:endParaRPr lang="en-US"/>
          </a:p>
        </p:txBody>
      </p:sp>
    </p:spTree>
    <p:extLst>
      <p:ext uri="{BB962C8B-B14F-4D97-AF65-F5344CB8AC3E}">
        <p14:creationId xmlns:p14="http://schemas.microsoft.com/office/powerpoint/2010/main" val="925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753"/>
        <p:cNvGrpSpPr/>
        <p:nvPr/>
      </p:nvGrpSpPr>
      <p:grpSpPr>
        <a:xfrm>
          <a:off x="0" y="0"/>
          <a:ext cx="0" cy="0"/>
          <a:chOff x="0" y="0"/>
          <a:chExt cx="0" cy="0"/>
        </a:xfrm>
      </p:grpSpPr>
      <p:sp>
        <p:nvSpPr>
          <p:cNvPr id="1754" name="Google Shape;1754;p122"/>
          <p:cNvSpPr txBox="1">
            <a:spLocks noGrp="1"/>
          </p:cNvSpPr>
          <p:nvPr>
            <p:ph type="title"/>
          </p:nvPr>
        </p:nvSpPr>
        <p:spPr>
          <a:xfrm>
            <a:off x="1390195" y="180325"/>
            <a:ext cx="7924800" cy="6700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Binary to Gray  code Circuit diagram</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57" name="Google Shape;1757;p1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91" y="2742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s://media.geeksforgeeks.org/wp-content/uploads/gray-to-binary-circui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91" y="1168399"/>
            <a:ext cx="9540477" cy="372291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6632E6B-7411-484C-96DF-35F752F8D158}" type="datetime1">
              <a:rPr lang="en-US" smtClean="0"/>
              <a:t>9/12/2022</a:t>
            </a:fld>
            <a:endParaRPr lang="en-US"/>
          </a:p>
        </p:txBody>
      </p:sp>
    </p:spTree>
    <p:extLst>
      <p:ext uri="{BB962C8B-B14F-4D97-AF65-F5344CB8AC3E}">
        <p14:creationId xmlns:p14="http://schemas.microsoft.com/office/powerpoint/2010/main" val="3531240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761"/>
        <p:cNvGrpSpPr/>
        <p:nvPr/>
      </p:nvGrpSpPr>
      <p:grpSpPr>
        <a:xfrm>
          <a:off x="0" y="0"/>
          <a:ext cx="0" cy="0"/>
          <a:chOff x="0" y="0"/>
          <a:chExt cx="0" cy="0"/>
        </a:xfrm>
      </p:grpSpPr>
      <p:sp>
        <p:nvSpPr>
          <p:cNvPr id="1762" name="Google Shape;1762;p123"/>
          <p:cNvSpPr txBox="1">
            <a:spLocks noGrp="1"/>
          </p:cNvSpPr>
          <p:nvPr>
            <p:ph type="title"/>
          </p:nvPr>
        </p:nvSpPr>
        <p:spPr>
          <a:xfrm>
            <a:off x="1192647" y="167885"/>
            <a:ext cx="7924800" cy="542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Gray to Binary conversion process</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74" name="Google Shape;1774;p1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91" y="-18292"/>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4"/>
          <a:stretch>
            <a:fillRect/>
          </a:stretch>
        </p:blipFill>
        <p:spPr>
          <a:xfrm>
            <a:off x="2648804" y="1032612"/>
            <a:ext cx="8363126" cy="5234736"/>
          </a:xfrm>
          <a:prstGeom prst="rect">
            <a:avLst/>
          </a:prstGeom>
        </p:spPr>
      </p:pic>
      <p:sp>
        <p:nvSpPr>
          <p:cNvPr id="2" name="Date Placeholder 1"/>
          <p:cNvSpPr>
            <a:spLocks noGrp="1"/>
          </p:cNvSpPr>
          <p:nvPr>
            <p:ph type="dt" sz="half" idx="10"/>
          </p:nvPr>
        </p:nvSpPr>
        <p:spPr/>
        <p:txBody>
          <a:bodyPr/>
          <a:lstStyle/>
          <a:p>
            <a:fld id="{8B533D4B-B500-414A-9FDA-87B8CDF8ED0D}" type="datetime1">
              <a:rPr lang="en-US" smtClean="0"/>
              <a:t>9/12/2022</a:t>
            </a:fld>
            <a:endParaRPr lang="en-US"/>
          </a:p>
        </p:txBody>
      </p:sp>
    </p:spTree>
    <p:extLst>
      <p:ext uri="{BB962C8B-B14F-4D97-AF65-F5344CB8AC3E}">
        <p14:creationId xmlns:p14="http://schemas.microsoft.com/office/powerpoint/2010/main" val="24783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778"/>
        <p:cNvGrpSpPr/>
        <p:nvPr/>
      </p:nvGrpSpPr>
      <p:grpSpPr>
        <a:xfrm>
          <a:off x="0" y="0"/>
          <a:ext cx="0" cy="0"/>
          <a:chOff x="0" y="0"/>
          <a:chExt cx="0" cy="0"/>
        </a:xfrm>
      </p:grpSpPr>
      <p:sp>
        <p:nvSpPr>
          <p:cNvPr id="1779" name="Google Shape;1779;p124"/>
          <p:cNvSpPr txBox="1">
            <a:spLocks noGrp="1"/>
          </p:cNvSpPr>
          <p:nvPr>
            <p:ph type="title"/>
          </p:nvPr>
        </p:nvSpPr>
        <p:spPr>
          <a:xfrm>
            <a:off x="1046688" y="117596"/>
            <a:ext cx="9052663" cy="58776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Gray to Binary conversion truth table-Method1</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782" name="Google Shape;1782;p1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35" y="0"/>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2414016" y="946658"/>
            <a:ext cx="6583680" cy="5774817"/>
          </a:xfrm>
          <a:prstGeom prst="rect">
            <a:avLst/>
          </a:prstGeom>
        </p:spPr>
      </p:pic>
      <p:sp>
        <p:nvSpPr>
          <p:cNvPr id="2" name="Date Placeholder 1"/>
          <p:cNvSpPr>
            <a:spLocks noGrp="1"/>
          </p:cNvSpPr>
          <p:nvPr>
            <p:ph type="dt" sz="half" idx="10"/>
          </p:nvPr>
        </p:nvSpPr>
        <p:spPr/>
        <p:txBody>
          <a:bodyPr/>
          <a:lstStyle/>
          <a:p>
            <a:fld id="{8FE6D795-CCC6-4671-9CC1-39E31F380726}" type="datetime1">
              <a:rPr lang="en-US" smtClean="0"/>
              <a:t>9/12/2022</a:t>
            </a:fld>
            <a:endParaRPr lang="en-US"/>
          </a:p>
        </p:txBody>
      </p:sp>
    </p:spTree>
    <p:extLst>
      <p:ext uri="{BB962C8B-B14F-4D97-AF65-F5344CB8AC3E}">
        <p14:creationId xmlns:p14="http://schemas.microsoft.com/office/powerpoint/2010/main" val="28258970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794"/>
        <p:cNvGrpSpPr/>
        <p:nvPr/>
      </p:nvGrpSpPr>
      <p:grpSpPr>
        <a:xfrm>
          <a:off x="0" y="0"/>
          <a:ext cx="0" cy="0"/>
          <a:chOff x="0" y="0"/>
          <a:chExt cx="0" cy="0"/>
        </a:xfrm>
      </p:grpSpPr>
      <p:sp>
        <p:nvSpPr>
          <p:cNvPr id="1795" name="Google Shape;1795;p126"/>
          <p:cNvSpPr txBox="1">
            <a:spLocks noGrp="1"/>
          </p:cNvSpPr>
          <p:nvPr>
            <p:ph type="title"/>
          </p:nvPr>
        </p:nvSpPr>
        <p:spPr>
          <a:xfrm>
            <a:off x="1838251" y="308344"/>
            <a:ext cx="7924800" cy="113537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 </a:t>
            </a:r>
            <a:br>
              <a:rPr lang="en-US" sz="3200" b="1">
                <a:solidFill>
                  <a:schemeClr val="dk1"/>
                </a:solidFill>
                <a:latin typeface="Times New Roman"/>
                <a:ea typeface="Times New Roman"/>
                <a:cs typeface="Times New Roman"/>
                <a:sym typeface="Times New Roman"/>
              </a:rPr>
            </a:br>
            <a:r>
              <a:rPr lang="en-US" sz="3200" b="1">
                <a:solidFill>
                  <a:schemeClr val="dk1"/>
                </a:solidFill>
                <a:latin typeface="Times New Roman"/>
                <a:ea typeface="Times New Roman"/>
                <a:cs typeface="Times New Roman"/>
                <a:sym typeface="Times New Roman"/>
              </a:rPr>
              <a:t> </a:t>
            </a:r>
            <a:br>
              <a:rPr lang="en-US" sz="3200" b="1">
                <a:solidFill>
                  <a:schemeClr val="dk1"/>
                </a:solidFill>
                <a:latin typeface="Times New Roman"/>
                <a:ea typeface="Times New Roman"/>
                <a:cs typeface="Times New Roman"/>
                <a:sym typeface="Times New Roman"/>
              </a:rPr>
            </a:br>
            <a:r>
              <a:rPr lang="en-US" sz="3200" b="1">
                <a:latin typeface="Times New Roman"/>
                <a:ea typeface="Times New Roman"/>
                <a:cs typeface="Times New Roman"/>
                <a:sym typeface="Times New Roman"/>
              </a:rPr>
              <a:t/>
            </a:r>
            <a:br>
              <a:rPr lang="en-US" sz="3200" b="1">
                <a:latin typeface="Times New Roman"/>
                <a:ea typeface="Times New Roman"/>
                <a:cs typeface="Times New Roman"/>
                <a:sym typeface="Times New Roman"/>
              </a:rPr>
            </a:br>
            <a:r>
              <a:rPr lang="en-US" sz="3200">
                <a:latin typeface="Times New Roman"/>
                <a:ea typeface="Times New Roman"/>
                <a:cs typeface="Times New Roman"/>
                <a:sym typeface="Times New Roman"/>
              </a:rPr>
              <a:t>4-Bit Gray to Binary conversion Equation</a:t>
            </a:r>
            <a:r>
              <a:rPr lang="en-US" sz="3200" b="1">
                <a:solidFill>
                  <a:schemeClr val="dk1"/>
                </a:solidFill>
                <a:latin typeface="Times New Roman"/>
                <a:ea typeface="Times New Roman"/>
                <a:cs typeface="Times New Roman"/>
                <a:sym typeface="Times New Roman"/>
              </a:rPr>
              <a:t/>
            </a:r>
            <a:br>
              <a:rPr lang="en-US" sz="3200" b="1">
                <a:solidFill>
                  <a:schemeClr val="dk1"/>
                </a:solidFill>
                <a:latin typeface="Times New Roman"/>
                <a:ea typeface="Times New Roman"/>
                <a:cs typeface="Times New Roman"/>
                <a:sym typeface="Times New Roman"/>
              </a:rPr>
            </a:br>
            <a:r>
              <a:rPr lang="en-US" sz="3200" b="1">
                <a:solidFill>
                  <a:schemeClr val="dk1"/>
                </a:solidFill>
                <a:latin typeface="Times New Roman"/>
                <a:ea typeface="Times New Roman"/>
                <a:cs typeface="Times New Roman"/>
                <a:sym typeface="Times New Roman"/>
              </a:rPr>
              <a:t/>
            </a:r>
            <a:br>
              <a:rPr lang="en-US" sz="3200" b="1">
                <a:solidFill>
                  <a:schemeClr val="dk1"/>
                </a:solidFill>
                <a:latin typeface="Times New Roman"/>
                <a:ea typeface="Times New Roman"/>
                <a:cs typeface="Times New Roman"/>
                <a:sym typeface="Times New Roman"/>
              </a:rPr>
            </a:br>
            <a:r>
              <a:rPr lang="en-US" sz="3200">
                <a:solidFill>
                  <a:schemeClr val="dk1"/>
                </a:solidFill>
                <a:latin typeface="Times New Roman"/>
                <a:ea typeface="Times New Roman"/>
                <a:cs typeface="Times New Roman"/>
                <a:sym typeface="Times New Roman"/>
              </a:rPr>
              <a:t/>
            </a:r>
            <a:br>
              <a:rPr lang="en-US" sz="3200">
                <a:solidFill>
                  <a:schemeClr val="dk1"/>
                </a:solidFill>
                <a:latin typeface="Times New Roman"/>
                <a:ea typeface="Times New Roman"/>
                <a:cs typeface="Times New Roman"/>
                <a:sym typeface="Times New Roman"/>
              </a:rPr>
            </a:br>
            <a:endParaRPr sz="3200" b="1">
              <a:solidFill>
                <a:schemeClr val="dk1"/>
              </a:solidFill>
              <a:latin typeface="Times New Roman"/>
              <a:ea typeface="Times New Roman"/>
              <a:cs typeface="Times New Roman"/>
              <a:sym typeface="Times New Roman"/>
            </a:endParaRPr>
          </a:p>
        </p:txBody>
      </p:sp>
      <p:sp>
        <p:nvSpPr>
          <p:cNvPr id="1798" name="Google Shape;1798;p1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1797" name="Google Shape;1797;p126"/>
          <p:cNvPicPr preferRelativeResize="0"/>
          <p:nvPr/>
        </p:nvPicPr>
        <p:blipFill rotWithShape="1">
          <a:blip r:embed="rId3">
            <a:alphaModFix/>
          </a:blip>
          <a:srcRect/>
          <a:stretch/>
        </p:blipFill>
        <p:spPr>
          <a:xfrm>
            <a:off x="1132764" y="1146215"/>
            <a:ext cx="10385946" cy="5711785"/>
          </a:xfrm>
          <a:prstGeom prst="rect">
            <a:avLst/>
          </a:prstGeom>
          <a:noFill/>
          <a:ln>
            <a:no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35" y="0"/>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8798D086-1109-4D04-8489-7E69D8144539}" type="datetime1">
              <a:rPr lang="en-US" smtClean="0"/>
              <a:t>9/12/2022</a:t>
            </a:fld>
            <a:endParaRPr lang="en-US"/>
          </a:p>
        </p:txBody>
      </p:sp>
    </p:spTree>
    <p:extLst>
      <p:ext uri="{BB962C8B-B14F-4D97-AF65-F5344CB8AC3E}">
        <p14:creationId xmlns:p14="http://schemas.microsoft.com/office/powerpoint/2010/main" val="2744894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606"/>
        <p:cNvGrpSpPr/>
        <p:nvPr/>
      </p:nvGrpSpPr>
      <p:grpSpPr>
        <a:xfrm>
          <a:off x="0" y="0"/>
          <a:ext cx="0" cy="0"/>
          <a:chOff x="0" y="0"/>
          <a:chExt cx="0" cy="0"/>
        </a:xfrm>
      </p:grpSpPr>
      <p:sp>
        <p:nvSpPr>
          <p:cNvPr id="1607" name="Google Shape;1607;p116"/>
          <p:cNvSpPr txBox="1">
            <a:spLocks noGrp="1"/>
          </p:cNvSpPr>
          <p:nvPr>
            <p:ph type="ctrTitle"/>
          </p:nvPr>
        </p:nvSpPr>
        <p:spPr>
          <a:xfrm>
            <a:off x="1852428" y="1661748"/>
            <a:ext cx="8487144" cy="2175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Times New Roman"/>
              <a:buNone/>
            </a:pP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b="1" dirty="0">
                <a:solidFill>
                  <a:schemeClr val="dk1"/>
                </a:solidFill>
                <a:latin typeface="Times New Roman"/>
                <a:ea typeface="Times New Roman"/>
                <a:cs typeface="Times New Roman"/>
                <a:sym typeface="Times New Roman"/>
              </a:rPr>
              <a:t/>
            </a:r>
            <a:br>
              <a:rPr lang="en-US" b="1" dirty="0">
                <a:solidFill>
                  <a:schemeClr val="dk1"/>
                </a:solidFill>
                <a:latin typeface="Times New Roman"/>
                <a:ea typeface="Times New Roman"/>
                <a:cs typeface="Times New Roman"/>
                <a:sym typeface="Times New Roman"/>
              </a:rPr>
            </a:br>
            <a:r>
              <a:rPr lang="en-US" sz="4000" dirty="0" smtClean="0">
                <a:latin typeface="Times New Roman" pitchFamily="18" charset="0"/>
                <a:cs typeface="Times New Roman" pitchFamily="18" charset="0"/>
              </a:rPr>
              <a:t>Design </a:t>
            </a:r>
            <a:r>
              <a:rPr lang="en-US" sz="4000" dirty="0">
                <a:latin typeface="Times New Roman" pitchFamily="18" charset="0"/>
                <a:cs typeface="Times New Roman" pitchFamily="18" charset="0"/>
              </a:rPr>
              <a:t>examples: Arithmetic circuits          </a:t>
            </a:r>
            <a:r>
              <a:rPr lang="en-US" sz="4400" b="1" dirty="0">
                <a:solidFill>
                  <a:schemeClr val="dk1"/>
                </a:solidFill>
                <a:latin typeface="Times New Roman"/>
                <a:ea typeface="Times New Roman"/>
                <a:cs typeface="Times New Roman"/>
                <a:sym typeface="Times New Roman"/>
              </a:rPr>
              <a:t>Half Adder &amp; Full </a:t>
            </a:r>
            <a:r>
              <a:rPr lang="en-US" sz="4400" b="1" dirty="0">
                <a:latin typeface="Times New Roman"/>
                <a:ea typeface="Times New Roman"/>
                <a:cs typeface="Times New Roman"/>
                <a:sym typeface="Times New Roman"/>
              </a:rPr>
              <a:t>Adder</a:t>
            </a:r>
            <a:br>
              <a:rPr lang="en-US" sz="4400" b="1" dirty="0">
                <a:latin typeface="Times New Roman"/>
                <a:ea typeface="Times New Roman"/>
                <a:cs typeface="Times New Roman"/>
                <a:sym typeface="Times New Roman"/>
              </a:rPr>
            </a:br>
            <a:r>
              <a:rPr lang="en-US" sz="4400" b="1" dirty="0">
                <a:latin typeface="Times New Roman"/>
                <a:ea typeface="Times New Roman"/>
                <a:cs typeface="Times New Roman"/>
                <a:sym typeface="Times New Roman"/>
              </a:rPr>
              <a:t>Half Subtractor &amp; Full Subtractor</a:t>
            </a:r>
            <a:endParaRPr sz="4400" b="1" dirty="0">
              <a:solidFill>
                <a:schemeClr val="dk1"/>
              </a:solidFill>
              <a:latin typeface="Times New Roman"/>
              <a:ea typeface="Times New Roman"/>
              <a:cs typeface="Times New Roman"/>
              <a:sym typeface="Times New Roman"/>
            </a:endParaRPr>
          </a:p>
        </p:txBody>
      </p:sp>
      <p:sp>
        <p:nvSpPr>
          <p:cNvPr id="1609" name="Google Shape;1609;p1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4</a:t>
            </a:fld>
            <a:endParaRPr/>
          </a:p>
        </p:txBody>
      </p:sp>
      <p:sp>
        <p:nvSpPr>
          <p:cNvPr id="1608" name="Google Shape;1608;p116"/>
          <p:cNvSpPr txBox="1"/>
          <p:nvPr/>
        </p:nvSpPr>
        <p:spPr>
          <a:xfrm>
            <a:off x="10028935" y="6426809"/>
            <a:ext cx="102871" cy="19749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Clr>
                <a:srgbClr val="888888"/>
              </a:buClr>
              <a:buSzPts val="1200"/>
              <a:buFont typeface="Arial"/>
              <a:buNone/>
            </a:pPr>
            <a:r>
              <a:rPr lang="en-US" sz="1200">
                <a:solidFill>
                  <a:srgbClr val="888888"/>
                </a:solidFill>
                <a:latin typeface="Arial"/>
                <a:ea typeface="Arial"/>
                <a:cs typeface="Arial"/>
                <a:sym typeface="Arial"/>
              </a:rPr>
              <a:t>1</a:t>
            </a:r>
            <a:endParaRPr sz="1200">
              <a:solidFill>
                <a:schemeClr val="dk1"/>
              </a:solidFill>
              <a:latin typeface="Arial"/>
              <a:ea typeface="Arial"/>
              <a:cs typeface="Arial"/>
              <a:sym typeface="Arial"/>
            </a:endParaRPr>
          </a:p>
        </p:txBody>
      </p:sp>
      <p:pic>
        <p:nvPicPr>
          <p:cNvPr id="1610" name="Google Shape;1610;p116"/>
          <p:cNvPicPr preferRelativeResize="0"/>
          <p:nvPr/>
        </p:nvPicPr>
        <p:blipFill rotWithShape="1">
          <a:blip r:embed="rId3">
            <a:alphaModFix/>
          </a:blip>
          <a:srcRect/>
          <a:stretch/>
        </p:blipFill>
        <p:spPr>
          <a:xfrm>
            <a:off x="103632" y="64008"/>
            <a:ext cx="870858" cy="822961"/>
          </a:xfrm>
          <a:prstGeom prst="rect">
            <a:avLst/>
          </a:prstGeom>
          <a:noFill/>
          <a:ln>
            <a:noFill/>
          </a:ln>
        </p:spPr>
      </p:pic>
      <p:sp>
        <p:nvSpPr>
          <p:cNvPr id="2" name="Date Placeholder 1"/>
          <p:cNvSpPr>
            <a:spLocks noGrp="1"/>
          </p:cNvSpPr>
          <p:nvPr>
            <p:ph type="dt" sz="half" idx="10"/>
          </p:nvPr>
        </p:nvSpPr>
        <p:spPr/>
        <p:txBody>
          <a:bodyPr/>
          <a:lstStyle/>
          <a:p>
            <a:fld id="{7A3D76CC-CC70-487C-8E3C-C4D2C27BE9A0}" type="datetime1">
              <a:rPr lang="en-US" smtClean="0"/>
              <a:t>9/12/2022</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802"/>
        <p:cNvGrpSpPr/>
        <p:nvPr/>
      </p:nvGrpSpPr>
      <p:grpSpPr>
        <a:xfrm>
          <a:off x="0" y="0"/>
          <a:ext cx="0" cy="0"/>
          <a:chOff x="0" y="0"/>
          <a:chExt cx="0" cy="0"/>
        </a:xfrm>
      </p:grpSpPr>
      <p:sp>
        <p:nvSpPr>
          <p:cNvPr id="1803" name="Google Shape;1803;p127"/>
          <p:cNvSpPr txBox="1">
            <a:spLocks noGrp="1"/>
          </p:cNvSpPr>
          <p:nvPr>
            <p:ph type="title"/>
          </p:nvPr>
        </p:nvSpPr>
        <p:spPr>
          <a:xfrm>
            <a:off x="1257679" y="100791"/>
            <a:ext cx="7924800" cy="72217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4-Bit Gray to Binary  conversion</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806" name="Google Shape;1806;p1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1805" name="Google Shape;1805;p127"/>
          <p:cNvPicPr preferRelativeResize="0"/>
          <p:nvPr/>
        </p:nvPicPr>
        <p:blipFill rotWithShape="1">
          <a:blip r:embed="rId3">
            <a:alphaModFix/>
          </a:blip>
          <a:srcRect/>
          <a:stretch/>
        </p:blipFill>
        <p:spPr>
          <a:xfrm>
            <a:off x="1768032" y="822961"/>
            <a:ext cx="8841911" cy="5418182"/>
          </a:xfrm>
          <a:prstGeom prst="rect">
            <a:avLst/>
          </a:prstGeom>
          <a:noFill/>
          <a:ln>
            <a:no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35" y="0"/>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47A8242-03FA-4100-8AA1-E61B49A31267}" type="datetime1">
              <a:rPr lang="en-US" smtClean="0"/>
              <a:t>9/12/2022</a:t>
            </a:fld>
            <a:endParaRPr lang="en-US"/>
          </a:p>
        </p:txBody>
      </p:sp>
    </p:spTree>
    <p:extLst>
      <p:ext uri="{BB962C8B-B14F-4D97-AF65-F5344CB8AC3E}">
        <p14:creationId xmlns:p14="http://schemas.microsoft.com/office/powerpoint/2010/main" val="3905722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1903"/>
        <p:cNvGrpSpPr/>
        <p:nvPr/>
      </p:nvGrpSpPr>
      <p:grpSpPr>
        <a:xfrm>
          <a:off x="0" y="0"/>
          <a:ext cx="0" cy="0"/>
          <a:chOff x="0" y="0"/>
          <a:chExt cx="0" cy="0"/>
        </a:xfrm>
      </p:grpSpPr>
      <p:sp>
        <p:nvSpPr>
          <p:cNvPr id="1906" name="Google Shape;1906;p137"/>
          <p:cNvSpPr txBox="1">
            <a:spLocks noGrp="1"/>
          </p:cNvSpPr>
          <p:nvPr>
            <p:ph type="title"/>
          </p:nvPr>
        </p:nvSpPr>
        <p:spPr>
          <a:xfrm>
            <a:off x="682388" y="288996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BCD to 7 Segment Decoder</a:t>
            </a:r>
            <a:endParaRPr sz="4000">
              <a:latin typeface="Times New Roman"/>
              <a:ea typeface="Times New Roman"/>
              <a:cs typeface="Times New Roman"/>
              <a:sym typeface="Times New Roman"/>
            </a:endParaRPr>
          </a:p>
        </p:txBody>
      </p:sp>
      <p:sp>
        <p:nvSpPr>
          <p:cNvPr id="1904" name="Google Shape;1904;p137"/>
          <p:cNvSpPr txBox="1">
            <a:spLocks noGrp="1"/>
          </p:cNvSpPr>
          <p:nvPr>
            <p:ph idx="1"/>
          </p:nvPr>
        </p:nvSpPr>
        <p:spPr>
          <a:xfrm>
            <a:off x="682388" y="1313598"/>
            <a:ext cx="10864570" cy="54011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907" name="Google Shape;1907;p1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1905" name="Google Shape;1905;p137"/>
          <p:cNvPicPr preferRelativeResize="0"/>
          <p:nvPr/>
        </p:nvPicPr>
        <p:blipFill rotWithShape="1">
          <a:blip r:embed="rId3">
            <a:alphaModFix/>
          </a:blip>
          <a:srcRect/>
          <a:stretch/>
        </p:blipFill>
        <p:spPr>
          <a:xfrm>
            <a:off x="1" y="1"/>
            <a:ext cx="1269599" cy="1313597"/>
          </a:xfrm>
          <a:prstGeom prst="rect">
            <a:avLst/>
          </a:prstGeom>
          <a:noFill/>
          <a:ln>
            <a:noFill/>
          </a:ln>
        </p:spPr>
      </p:pic>
      <p:sp>
        <p:nvSpPr>
          <p:cNvPr id="2" name="Date Placeholder 1"/>
          <p:cNvSpPr>
            <a:spLocks noGrp="1"/>
          </p:cNvSpPr>
          <p:nvPr>
            <p:ph type="dt" sz="half" idx="10"/>
          </p:nvPr>
        </p:nvSpPr>
        <p:spPr/>
        <p:txBody>
          <a:bodyPr/>
          <a:lstStyle/>
          <a:p>
            <a:fld id="{6F46CF37-0AF5-41E5-BC48-FF1B1FBDACDB}" type="datetime1">
              <a:rPr lang="en-US" smtClean="0"/>
              <a:t>9/12/2022</a:t>
            </a:fld>
            <a:endParaRPr lang="en-US"/>
          </a:p>
        </p:txBody>
      </p:sp>
    </p:spTree>
    <p:extLst>
      <p:ext uri="{BB962C8B-B14F-4D97-AF65-F5344CB8AC3E}">
        <p14:creationId xmlns:p14="http://schemas.microsoft.com/office/powerpoint/2010/main" val="42520949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911"/>
        <p:cNvGrpSpPr/>
        <p:nvPr/>
      </p:nvGrpSpPr>
      <p:grpSpPr>
        <a:xfrm>
          <a:off x="0" y="0"/>
          <a:ext cx="0" cy="0"/>
          <a:chOff x="0" y="0"/>
          <a:chExt cx="0" cy="0"/>
        </a:xfrm>
      </p:grpSpPr>
      <p:sp>
        <p:nvSpPr>
          <p:cNvPr id="1912" name="Google Shape;1912;p138"/>
          <p:cNvSpPr txBox="1">
            <a:spLocks noGrp="1"/>
          </p:cNvSpPr>
          <p:nvPr>
            <p:ph type="title"/>
          </p:nvPr>
        </p:nvSpPr>
        <p:spPr>
          <a:xfrm>
            <a:off x="1348974" y="18017"/>
            <a:ext cx="7924800" cy="859808"/>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3200"/>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BCD to 7 Segment Decoder</a:t>
            </a: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913" name="Google Shape;1913;p138"/>
          <p:cNvSpPr txBox="1">
            <a:spLocks noGrp="1"/>
          </p:cNvSpPr>
          <p:nvPr>
            <p:ph idx="1"/>
          </p:nvPr>
        </p:nvSpPr>
        <p:spPr>
          <a:xfrm>
            <a:off x="682388" y="1313598"/>
            <a:ext cx="10864570" cy="5401101"/>
          </a:xfrm>
          <a:prstGeom prst="rect">
            <a:avLst/>
          </a:prstGeom>
          <a:noFill/>
          <a:ln>
            <a:noFill/>
          </a:ln>
        </p:spPr>
        <p:txBody>
          <a:bodyPr spcFirstLastPara="1" wrap="square" lIns="91425" tIns="45700" rIns="91425" bIns="45700" anchor="t" anchorCtr="0">
            <a:normAutofit/>
          </a:bodyPr>
          <a:lstStyle/>
          <a:p>
            <a:pPr algn="just">
              <a:spcBef>
                <a:spcPts val="0"/>
              </a:spcBef>
              <a:buClr>
                <a:schemeClr val="dk1"/>
              </a:buClr>
              <a:buSzPts val="2800"/>
            </a:pPr>
            <a:r>
              <a:rPr lang="en-US" dirty="0">
                <a:latin typeface="Times New Roman"/>
                <a:ea typeface="Times New Roman"/>
                <a:cs typeface="Times New Roman"/>
                <a:sym typeface="Times New Roman"/>
              </a:rPr>
              <a:t>BCD (Binary Coded Decimal) is an encoding scheme which represents each of the decimal numbers by its equivalent 4-bit binary pattern. </a:t>
            </a:r>
            <a:endParaRPr dirty="0">
              <a:latin typeface="Times New Roman"/>
              <a:ea typeface="Times New Roman"/>
              <a:cs typeface="Times New Roman"/>
              <a:sym typeface="Times New Roman"/>
            </a:endParaRPr>
          </a:p>
          <a:p>
            <a:pPr algn="just">
              <a:buClr>
                <a:schemeClr val="dk1"/>
              </a:buClr>
              <a:buSzPts val="2800"/>
            </a:pPr>
            <a:endParaRPr lang="en-US" dirty="0" smtClean="0">
              <a:latin typeface="Times New Roman"/>
              <a:ea typeface="Times New Roman"/>
              <a:cs typeface="Times New Roman"/>
              <a:sym typeface="Times New Roman"/>
            </a:endParaRPr>
          </a:p>
          <a:p>
            <a:pPr algn="just">
              <a:buClr>
                <a:schemeClr val="dk1"/>
              </a:buClr>
              <a:buSzPts val="2800"/>
            </a:pPr>
            <a:r>
              <a:rPr lang="en-US" dirty="0" smtClean="0">
                <a:latin typeface="Times New Roman"/>
                <a:ea typeface="Times New Roman"/>
                <a:cs typeface="Times New Roman"/>
                <a:sym typeface="Times New Roman"/>
              </a:rPr>
              <a:t>Seven </a:t>
            </a:r>
            <a:r>
              <a:rPr lang="en-US" dirty="0">
                <a:latin typeface="Times New Roman"/>
                <a:ea typeface="Times New Roman"/>
                <a:cs typeface="Times New Roman"/>
                <a:sym typeface="Times New Roman"/>
              </a:rPr>
              <a:t>segment displays comprise of seven individual segments formed by either Light Emitting Diodes (LEDs) or Liquid Crystal Displays (LCDs) arranged in a definite pattern </a:t>
            </a:r>
            <a:endParaRPr dirty="0"/>
          </a:p>
        </p:txBody>
      </p:sp>
      <p:sp>
        <p:nvSpPr>
          <p:cNvPr id="1916" name="Google Shape;1916;p1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1914" name="Google Shape;1914;p138"/>
          <p:cNvPicPr preferRelativeResize="0"/>
          <p:nvPr/>
        </p:nvPicPr>
        <p:blipFill rotWithShape="1">
          <a:blip r:embed="rId3">
            <a:alphaModFix/>
          </a:blip>
          <a:srcRect/>
          <a:stretch/>
        </p:blipFill>
        <p:spPr>
          <a:xfrm>
            <a:off x="1" y="1"/>
            <a:ext cx="932688" cy="877824"/>
          </a:xfrm>
          <a:prstGeom prst="rect">
            <a:avLst/>
          </a:prstGeom>
          <a:noFill/>
          <a:ln>
            <a:noFill/>
          </a:ln>
        </p:spPr>
      </p:pic>
      <p:pic>
        <p:nvPicPr>
          <p:cNvPr id="1915" name="Google Shape;1915;p138"/>
          <p:cNvPicPr preferRelativeResize="0"/>
          <p:nvPr/>
        </p:nvPicPr>
        <p:blipFill rotWithShape="1">
          <a:blip r:embed="rId4">
            <a:alphaModFix/>
          </a:blip>
          <a:srcRect/>
          <a:stretch/>
        </p:blipFill>
        <p:spPr>
          <a:xfrm>
            <a:off x="4662821" y="4014148"/>
            <a:ext cx="2903703" cy="2155778"/>
          </a:xfrm>
          <a:prstGeom prst="rect">
            <a:avLst/>
          </a:prstGeom>
          <a:noFill/>
          <a:ln>
            <a:noFill/>
          </a:ln>
        </p:spPr>
      </p:pic>
      <p:sp>
        <p:nvSpPr>
          <p:cNvPr id="2" name="Date Placeholder 1"/>
          <p:cNvSpPr>
            <a:spLocks noGrp="1"/>
          </p:cNvSpPr>
          <p:nvPr>
            <p:ph type="dt" sz="half" idx="10"/>
          </p:nvPr>
        </p:nvSpPr>
        <p:spPr/>
        <p:txBody>
          <a:bodyPr/>
          <a:lstStyle/>
          <a:p>
            <a:fld id="{5086D997-51FD-45F0-9328-6993FD6001D1}" type="datetime1">
              <a:rPr lang="en-US" smtClean="0"/>
              <a:t>9/12/2022</a:t>
            </a:fld>
            <a:endParaRPr lang="en-US"/>
          </a:p>
        </p:txBody>
      </p:sp>
    </p:spTree>
    <p:extLst>
      <p:ext uri="{BB962C8B-B14F-4D97-AF65-F5344CB8AC3E}">
        <p14:creationId xmlns:p14="http://schemas.microsoft.com/office/powerpoint/2010/main" val="4257677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911"/>
        <p:cNvGrpSpPr/>
        <p:nvPr/>
      </p:nvGrpSpPr>
      <p:grpSpPr>
        <a:xfrm>
          <a:off x="0" y="0"/>
          <a:ext cx="0" cy="0"/>
          <a:chOff x="0" y="0"/>
          <a:chExt cx="0" cy="0"/>
        </a:xfrm>
      </p:grpSpPr>
      <p:sp>
        <p:nvSpPr>
          <p:cNvPr id="1912" name="Google Shape;1912;p138"/>
          <p:cNvSpPr txBox="1">
            <a:spLocks noGrp="1"/>
          </p:cNvSpPr>
          <p:nvPr>
            <p:ph type="title"/>
          </p:nvPr>
        </p:nvSpPr>
        <p:spPr>
          <a:xfrm>
            <a:off x="1109462" y="112689"/>
            <a:ext cx="7924800" cy="650930"/>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3200"/>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BCD to 7 Segment Decoder</a:t>
            </a: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916" name="Google Shape;1916;p1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1914" name="Google Shape;1914;p138"/>
          <p:cNvPicPr preferRelativeResize="0"/>
          <p:nvPr/>
        </p:nvPicPr>
        <p:blipFill rotWithShape="1">
          <a:blip r:embed="rId3">
            <a:alphaModFix/>
          </a:blip>
          <a:srcRect/>
          <a:stretch/>
        </p:blipFill>
        <p:spPr>
          <a:xfrm>
            <a:off x="1" y="1"/>
            <a:ext cx="932688" cy="877824"/>
          </a:xfrm>
          <a:prstGeom prst="rect">
            <a:avLst/>
          </a:prstGeom>
          <a:noFill/>
          <a:ln>
            <a:noFill/>
          </a:ln>
        </p:spPr>
      </p:pic>
      <p:sp>
        <p:nvSpPr>
          <p:cNvPr id="3" name="Rectangle 2"/>
          <p:cNvSpPr/>
          <p:nvPr/>
        </p:nvSpPr>
        <p:spPr>
          <a:xfrm>
            <a:off x="6414887" y="2572173"/>
            <a:ext cx="5277237" cy="3570208"/>
          </a:xfrm>
          <a:prstGeom prst="rect">
            <a:avLst/>
          </a:prstGeom>
          <a:solidFill>
            <a:schemeClr val="accent4">
              <a:lumMod val="20000"/>
              <a:lumOff val="80000"/>
            </a:schemeClr>
          </a:solidFill>
        </p:spPr>
        <p:txBody>
          <a:bodyPr wrap="square">
            <a:spAutoFit/>
          </a:bodyPr>
          <a:lstStyle/>
          <a:p>
            <a:pPr algn="just"/>
            <a:r>
              <a:rPr lang="en-US" sz="2400" b="1" dirty="0">
                <a:solidFill>
                  <a:srgbClr val="2C2F34"/>
                </a:solidFill>
                <a:latin typeface="Times New Roman" panose="02020603050405020304" pitchFamily="18" charset="0"/>
                <a:cs typeface="Times New Roman" panose="02020603050405020304" pitchFamily="18" charset="0"/>
              </a:rPr>
              <a:t>Common Cathode</a:t>
            </a:r>
          </a:p>
          <a:p>
            <a:pPr algn="just">
              <a:spcBef>
                <a:spcPts val="600"/>
              </a:spcBef>
            </a:pPr>
            <a:r>
              <a:rPr lang="en-US" sz="2400" dirty="0">
                <a:solidFill>
                  <a:srgbClr val="2C2F34"/>
                </a:solidFill>
                <a:latin typeface="Times New Roman" panose="02020603050405020304" pitchFamily="18" charset="0"/>
                <a:cs typeface="Times New Roman" panose="02020603050405020304" pitchFamily="18" charset="0"/>
              </a:rPr>
              <a:t>In such type of 7-segment display, all the cathodes of the 7 LEDs are connected together to form a common terminal. It should be connected to GND or logic ‘0’ during its operation.</a:t>
            </a:r>
          </a:p>
          <a:p>
            <a:pPr algn="just">
              <a:spcBef>
                <a:spcPts val="600"/>
              </a:spcBef>
            </a:pPr>
            <a:r>
              <a:rPr lang="en-US" sz="2400" b="1" dirty="0">
                <a:solidFill>
                  <a:srgbClr val="2C2F34"/>
                </a:solidFill>
                <a:latin typeface="Times New Roman" panose="02020603050405020304" pitchFamily="18" charset="0"/>
                <a:cs typeface="Times New Roman" panose="02020603050405020304" pitchFamily="18" charset="0"/>
              </a:rPr>
              <a:t>To illuminate any LED of the display, you need to supply logic ‘1’ to its corresponding input pin.</a:t>
            </a:r>
            <a:endParaRPr lang="en-US" sz="2400" b="1" i="0" dirty="0">
              <a:solidFill>
                <a:srgbClr val="2C2F34"/>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375660" y="2930135"/>
            <a:ext cx="5544885" cy="3200876"/>
          </a:xfrm>
          <a:prstGeom prst="rect">
            <a:avLst/>
          </a:prstGeom>
          <a:solidFill>
            <a:schemeClr val="accent6">
              <a:lumMod val="20000"/>
              <a:lumOff val="80000"/>
            </a:schemeClr>
          </a:solidFill>
        </p:spPr>
        <p:txBody>
          <a:bodyPr wrap="square">
            <a:spAutoFit/>
          </a:bodyPr>
          <a:lstStyle/>
          <a:p>
            <a:pPr algn="just"/>
            <a:r>
              <a:rPr lang="en-US" sz="2400" b="1" dirty="0">
                <a:solidFill>
                  <a:srgbClr val="2C2F34"/>
                </a:solidFill>
                <a:latin typeface="Times New Roman" panose="02020603050405020304" pitchFamily="18" charset="0"/>
                <a:cs typeface="Times New Roman" panose="02020603050405020304" pitchFamily="18" charset="0"/>
              </a:rPr>
              <a:t>Common Anode</a:t>
            </a:r>
          </a:p>
          <a:p>
            <a:pPr algn="just">
              <a:spcBef>
                <a:spcPts val="600"/>
              </a:spcBef>
            </a:pPr>
            <a:r>
              <a:rPr lang="en-US" sz="2400" dirty="0">
                <a:solidFill>
                  <a:srgbClr val="2C2F34"/>
                </a:solidFill>
                <a:latin typeface="Times New Roman" panose="02020603050405020304" pitchFamily="18" charset="0"/>
                <a:cs typeface="Times New Roman" panose="02020603050405020304" pitchFamily="18" charset="0"/>
              </a:rPr>
              <a:t>The type of 7-Segment display in which all the anode terminals of 7 LEDs are connected together to form common anode terminal. This terminal should be connected with </a:t>
            </a:r>
            <a:r>
              <a:rPr lang="en-US" sz="2400" dirty="0" err="1">
                <a:solidFill>
                  <a:srgbClr val="2C2F34"/>
                </a:solidFill>
                <a:latin typeface="Times New Roman" panose="02020603050405020304" pitchFamily="18" charset="0"/>
                <a:cs typeface="Times New Roman" panose="02020603050405020304" pitchFamily="18" charset="0"/>
              </a:rPr>
              <a:t>Vcc</a:t>
            </a:r>
            <a:r>
              <a:rPr lang="en-US" sz="2400" dirty="0">
                <a:solidFill>
                  <a:srgbClr val="2C2F34"/>
                </a:solidFill>
                <a:latin typeface="Times New Roman" panose="02020603050405020304" pitchFamily="18" charset="0"/>
                <a:cs typeface="Times New Roman" panose="02020603050405020304" pitchFamily="18" charset="0"/>
              </a:rPr>
              <a:t> or logic ‘1’ during its operation.</a:t>
            </a:r>
          </a:p>
          <a:p>
            <a:pPr algn="just">
              <a:spcBef>
                <a:spcPts val="600"/>
              </a:spcBef>
            </a:pPr>
            <a:r>
              <a:rPr lang="en-US" sz="2400" b="1" dirty="0">
                <a:solidFill>
                  <a:srgbClr val="2C2F34"/>
                </a:solidFill>
                <a:latin typeface="Times New Roman" panose="02020603050405020304" pitchFamily="18" charset="0"/>
                <a:cs typeface="Times New Roman" panose="02020603050405020304" pitchFamily="18" charset="0"/>
              </a:rPr>
              <a:t>To illuminate any of the LED segments we need to provide logic ‘0’ to it.</a:t>
            </a:r>
            <a:endParaRPr lang="en-US" sz="2400" b="1" i="0" dirty="0">
              <a:solidFill>
                <a:srgbClr val="2C2F34"/>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414887" y="1299142"/>
            <a:ext cx="5238750" cy="1209675"/>
          </a:xfrm>
          <a:prstGeom prst="rect">
            <a:avLst/>
          </a:prstGeom>
        </p:spPr>
      </p:pic>
      <p:pic>
        <p:nvPicPr>
          <p:cNvPr id="7" name="Picture 6"/>
          <p:cNvPicPr>
            <a:picLocks noChangeAspect="1"/>
          </p:cNvPicPr>
          <p:nvPr/>
        </p:nvPicPr>
        <p:blipFill>
          <a:blip r:embed="rId5"/>
          <a:stretch>
            <a:fillRect/>
          </a:stretch>
        </p:blipFill>
        <p:spPr>
          <a:xfrm>
            <a:off x="302323" y="1161245"/>
            <a:ext cx="5618222" cy="1485470"/>
          </a:xfrm>
          <a:prstGeom prst="rect">
            <a:avLst/>
          </a:prstGeom>
        </p:spPr>
      </p:pic>
      <p:cxnSp>
        <p:nvCxnSpPr>
          <p:cNvPr id="9" name="Straight Connector 8"/>
          <p:cNvCxnSpPr/>
          <p:nvPr/>
        </p:nvCxnSpPr>
        <p:spPr>
          <a:xfrm>
            <a:off x="6159391" y="877825"/>
            <a:ext cx="16650" cy="5661087"/>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sp>
        <p:nvSpPr>
          <p:cNvPr id="11" name="Date Placeholder 10"/>
          <p:cNvSpPr>
            <a:spLocks noGrp="1"/>
          </p:cNvSpPr>
          <p:nvPr>
            <p:ph type="dt" sz="half" idx="10"/>
          </p:nvPr>
        </p:nvSpPr>
        <p:spPr/>
        <p:txBody>
          <a:bodyPr/>
          <a:lstStyle/>
          <a:p>
            <a:fld id="{29CEC4BC-AD71-4D4C-85B4-D2435420A02A}" type="datetime1">
              <a:rPr lang="en-US" smtClean="0"/>
              <a:t>9/12/2022</a:t>
            </a:fld>
            <a:endParaRPr lang="en-US"/>
          </a:p>
        </p:txBody>
      </p:sp>
    </p:spTree>
    <p:extLst>
      <p:ext uri="{BB962C8B-B14F-4D97-AF65-F5344CB8AC3E}">
        <p14:creationId xmlns:p14="http://schemas.microsoft.com/office/powerpoint/2010/main" val="314659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920"/>
        <p:cNvGrpSpPr/>
        <p:nvPr/>
      </p:nvGrpSpPr>
      <p:grpSpPr>
        <a:xfrm>
          <a:off x="0" y="0"/>
          <a:ext cx="0" cy="0"/>
          <a:chOff x="0" y="0"/>
          <a:chExt cx="0" cy="0"/>
        </a:xfrm>
      </p:grpSpPr>
      <p:sp>
        <p:nvSpPr>
          <p:cNvPr id="1921" name="Google Shape;1921;p139"/>
          <p:cNvSpPr txBox="1">
            <a:spLocks noGrp="1"/>
          </p:cNvSpPr>
          <p:nvPr>
            <p:ph type="title"/>
          </p:nvPr>
        </p:nvSpPr>
        <p:spPr>
          <a:xfrm>
            <a:off x="1166756" y="73153"/>
            <a:ext cx="7924800" cy="688891"/>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3200"/>
            </a:pP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BCD to 7 Segment Decoder</a:t>
            </a: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922" name="Google Shape;1922;p139"/>
          <p:cNvSpPr txBox="1">
            <a:spLocks noGrp="1"/>
          </p:cNvSpPr>
          <p:nvPr>
            <p:ph idx="1"/>
          </p:nvPr>
        </p:nvSpPr>
        <p:spPr>
          <a:xfrm>
            <a:off x="591223" y="856204"/>
            <a:ext cx="10864570" cy="5401101"/>
          </a:xfrm>
          <a:prstGeom prst="rect">
            <a:avLst/>
          </a:prstGeom>
          <a:noFill/>
          <a:ln>
            <a:noFill/>
          </a:ln>
        </p:spPr>
        <p:txBody>
          <a:bodyPr spcFirstLastPara="1" wrap="square" lIns="91425" tIns="45700" rIns="91425" bIns="45700" anchor="t" anchorCtr="0">
            <a:normAutofit/>
          </a:bodyPr>
          <a:lstStyle/>
          <a:p>
            <a:pPr>
              <a:spcBef>
                <a:spcPts val="600"/>
              </a:spcBef>
              <a:buClr>
                <a:schemeClr val="dk1"/>
              </a:buClr>
              <a:buSzPts val="2800"/>
            </a:pPr>
            <a:r>
              <a:rPr lang="en-US" sz="2400" b="1" dirty="0">
                <a:latin typeface="Times New Roman" panose="02020603050405020304" pitchFamily="18" charset="0"/>
                <a:ea typeface="Times New Roman"/>
                <a:cs typeface="Times New Roman" panose="02020603050405020304" pitchFamily="18" charset="0"/>
                <a:sym typeface="Times New Roman"/>
              </a:rPr>
              <a:t>BCD to seven segment decoder</a:t>
            </a:r>
            <a:r>
              <a:rPr lang="en-US" sz="2400" dirty="0">
                <a:latin typeface="Times New Roman" panose="02020603050405020304" pitchFamily="18" charset="0"/>
                <a:ea typeface="Times New Roman"/>
                <a:cs typeface="Times New Roman" panose="02020603050405020304" pitchFamily="18" charset="0"/>
                <a:sym typeface="Times New Roman"/>
              </a:rPr>
              <a:t> is a circuit used to convert the input BCD into a form suitable for the display.</a:t>
            </a:r>
          </a:p>
          <a:p>
            <a:pPr>
              <a:spcBef>
                <a:spcPts val="600"/>
              </a:spcBef>
              <a:buClr>
                <a:schemeClr val="dk1"/>
              </a:buClr>
              <a:buSzPts val="2800"/>
            </a:pPr>
            <a:r>
              <a:rPr lang="en-US" sz="2400" dirty="0">
                <a:latin typeface="Times New Roman" panose="02020603050405020304" pitchFamily="18" charset="0"/>
                <a:ea typeface="Times New Roman"/>
                <a:cs typeface="Times New Roman" panose="02020603050405020304" pitchFamily="18" charset="0"/>
                <a:sym typeface="Times New Roman"/>
              </a:rPr>
              <a:t>It has four input lines (A, B, C and D) and 7 output lines (a, b, c, d, e, f and g) as shown. </a:t>
            </a:r>
          </a:p>
          <a:p>
            <a:pPr>
              <a:spcBef>
                <a:spcPts val="600"/>
              </a:spcBef>
              <a:buClr>
                <a:schemeClr val="dk1"/>
              </a:buClr>
              <a:buSzPts val="2800"/>
            </a:pPr>
            <a:r>
              <a:rPr lang="en-US" sz="2400" dirty="0">
                <a:latin typeface="Times New Roman" panose="02020603050405020304" pitchFamily="18" charset="0"/>
                <a:ea typeface="Times New Roman"/>
                <a:cs typeface="Times New Roman" panose="02020603050405020304" pitchFamily="18" charset="0"/>
                <a:sym typeface="Times New Roman"/>
              </a:rPr>
              <a:t>Considering common cathode type of arrangement, the truth table for the decoder </a:t>
            </a:r>
            <a:r>
              <a:rPr lang="en-US"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ea typeface="Times New Roman"/>
              <a:cs typeface="Times New Roman" panose="02020603050405020304" pitchFamily="18" charset="0"/>
              <a:sym typeface="Times New Roman"/>
            </a:endParaRPr>
          </a:p>
        </p:txBody>
      </p:sp>
      <p:sp>
        <p:nvSpPr>
          <p:cNvPr id="1925" name="Google Shape;1925;p1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1923" name="Google Shape;1923;p139"/>
          <p:cNvPicPr preferRelativeResize="0"/>
          <p:nvPr/>
        </p:nvPicPr>
        <p:blipFill rotWithShape="1">
          <a:blip r:embed="rId3">
            <a:alphaModFix/>
          </a:blip>
          <a:srcRect/>
          <a:stretch/>
        </p:blipFill>
        <p:spPr>
          <a:xfrm>
            <a:off x="0" y="73153"/>
            <a:ext cx="950975" cy="740663"/>
          </a:xfrm>
          <a:prstGeom prst="rect">
            <a:avLst/>
          </a:prstGeom>
          <a:noFill/>
          <a:ln>
            <a:noFill/>
          </a:ln>
        </p:spPr>
      </p:pic>
      <p:pic>
        <p:nvPicPr>
          <p:cNvPr id="1924" name="Google Shape;1924;p139"/>
          <p:cNvPicPr preferRelativeResize="0"/>
          <p:nvPr/>
        </p:nvPicPr>
        <p:blipFill rotWithShape="1">
          <a:blip r:embed="rId4">
            <a:alphaModFix/>
          </a:blip>
          <a:srcRect/>
          <a:stretch/>
        </p:blipFill>
        <p:spPr>
          <a:xfrm>
            <a:off x="475487" y="3070209"/>
            <a:ext cx="6251833" cy="3054820"/>
          </a:xfrm>
          <a:prstGeom prst="rect">
            <a:avLst/>
          </a:prstGeom>
          <a:noFill/>
          <a:ln>
            <a:noFill/>
          </a:ln>
        </p:spPr>
      </p:pic>
      <p:pic>
        <p:nvPicPr>
          <p:cNvPr id="7" name="Google Shape;1942;p141"/>
          <p:cNvPicPr preferRelativeResize="0"/>
          <p:nvPr/>
        </p:nvPicPr>
        <p:blipFill rotWithShape="1">
          <a:blip r:embed="rId5">
            <a:alphaModFix/>
          </a:blip>
          <a:srcRect/>
          <a:stretch/>
        </p:blipFill>
        <p:spPr>
          <a:xfrm>
            <a:off x="6727320" y="3105461"/>
            <a:ext cx="4728473" cy="3019568"/>
          </a:xfrm>
          <a:prstGeom prst="rect">
            <a:avLst/>
          </a:prstGeom>
          <a:noFill/>
          <a:ln>
            <a:noFill/>
          </a:ln>
        </p:spPr>
      </p:pic>
      <p:sp>
        <p:nvSpPr>
          <p:cNvPr id="2" name="Date Placeholder 1"/>
          <p:cNvSpPr>
            <a:spLocks noGrp="1"/>
          </p:cNvSpPr>
          <p:nvPr>
            <p:ph type="dt" sz="half" idx="10"/>
          </p:nvPr>
        </p:nvSpPr>
        <p:spPr/>
        <p:txBody>
          <a:bodyPr/>
          <a:lstStyle/>
          <a:p>
            <a:fld id="{8B64A83C-FA1F-469B-BCBD-E6860F78B3EF}" type="datetime1">
              <a:rPr lang="en-US" smtClean="0"/>
              <a:t>9/12/2022</a:t>
            </a:fld>
            <a:endParaRPr lang="en-US"/>
          </a:p>
        </p:txBody>
      </p:sp>
    </p:spTree>
    <p:extLst>
      <p:ext uri="{BB962C8B-B14F-4D97-AF65-F5344CB8AC3E}">
        <p14:creationId xmlns:p14="http://schemas.microsoft.com/office/powerpoint/2010/main" val="7434175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929"/>
        <p:cNvGrpSpPr/>
        <p:nvPr/>
      </p:nvGrpSpPr>
      <p:grpSpPr>
        <a:xfrm>
          <a:off x="0" y="0"/>
          <a:ext cx="0" cy="0"/>
          <a:chOff x="0" y="0"/>
          <a:chExt cx="0" cy="0"/>
        </a:xfrm>
      </p:grpSpPr>
      <p:sp>
        <p:nvSpPr>
          <p:cNvPr id="1930" name="Google Shape;1930;p140"/>
          <p:cNvSpPr txBox="1">
            <a:spLocks noGrp="1"/>
          </p:cNvSpPr>
          <p:nvPr>
            <p:ph type="title"/>
          </p:nvPr>
        </p:nvSpPr>
        <p:spPr>
          <a:xfrm>
            <a:off x="1083508" y="123708"/>
            <a:ext cx="7924800" cy="599520"/>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3200"/>
            </a:pPr>
            <a:r>
              <a:rPr lang="en-US" sz="3200" dirty="0">
                <a:latin typeface="Times New Roman"/>
                <a:ea typeface="Times New Roman"/>
                <a:cs typeface="Times New Roman"/>
                <a:sym typeface="Times New Roman"/>
              </a:rPr>
              <a:t>BCD to 7 Segment Decoder</a:t>
            </a:r>
            <a:endParaRPr sz="3200" b="1" dirty="0">
              <a:solidFill>
                <a:schemeClr val="dk1"/>
              </a:solidFill>
              <a:latin typeface="Times New Roman"/>
              <a:ea typeface="Times New Roman"/>
              <a:cs typeface="Times New Roman"/>
              <a:sym typeface="Times New Roman"/>
            </a:endParaRPr>
          </a:p>
        </p:txBody>
      </p:sp>
      <p:sp>
        <p:nvSpPr>
          <p:cNvPr id="1931" name="Google Shape;1931;p140"/>
          <p:cNvSpPr txBox="1">
            <a:spLocks noGrp="1"/>
          </p:cNvSpPr>
          <p:nvPr>
            <p:ph idx="1"/>
          </p:nvPr>
        </p:nvSpPr>
        <p:spPr>
          <a:xfrm>
            <a:off x="570187" y="883321"/>
            <a:ext cx="10864570" cy="566382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Truth table for common cathode type </a:t>
            </a:r>
            <a:r>
              <a:rPr lang="en-US" b="1" dirty="0"/>
              <a:t>BCD to seven segment decoder</a:t>
            </a:r>
            <a:endParaRPr dirty="0">
              <a:latin typeface="Times New Roman"/>
              <a:ea typeface="Times New Roman"/>
              <a:cs typeface="Times New Roman"/>
              <a:sym typeface="Times New Roman"/>
            </a:endParaRPr>
          </a:p>
        </p:txBody>
      </p:sp>
      <p:sp>
        <p:nvSpPr>
          <p:cNvPr id="1934" name="Google Shape;1934;p140"/>
          <p:cNvSpPr txBox="1">
            <a:spLocks noGrp="1"/>
          </p:cNvSpPr>
          <p:nvPr>
            <p:ph type="sldNum" sz="quarter" idx="12"/>
          </p:nvPr>
        </p:nvSpPr>
        <p:spPr>
          <a:xfrm>
            <a:off x="855254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1932" name="Google Shape;1932;p140"/>
          <p:cNvPicPr preferRelativeResize="0"/>
          <p:nvPr/>
        </p:nvPicPr>
        <p:blipFill rotWithShape="1">
          <a:blip r:embed="rId3">
            <a:alphaModFix/>
          </a:blip>
          <a:srcRect/>
          <a:stretch/>
        </p:blipFill>
        <p:spPr>
          <a:xfrm>
            <a:off x="48979" y="64008"/>
            <a:ext cx="784516" cy="757857"/>
          </a:xfrm>
          <a:prstGeom prst="rect">
            <a:avLst/>
          </a:prstGeom>
          <a:noFill/>
          <a:ln>
            <a:noFill/>
          </a:ln>
        </p:spPr>
      </p:pic>
      <p:pic>
        <p:nvPicPr>
          <p:cNvPr id="1933" name="Google Shape;1933;p140"/>
          <p:cNvPicPr preferRelativeResize="0"/>
          <p:nvPr/>
        </p:nvPicPr>
        <p:blipFill rotWithShape="1">
          <a:blip r:embed="rId4">
            <a:alphaModFix/>
          </a:blip>
          <a:srcRect/>
          <a:stretch/>
        </p:blipFill>
        <p:spPr>
          <a:xfrm>
            <a:off x="570187" y="1528550"/>
            <a:ext cx="8152615" cy="4827800"/>
          </a:xfrm>
          <a:prstGeom prst="rect">
            <a:avLst/>
          </a:prstGeom>
          <a:noFill/>
          <a:ln>
            <a:noFill/>
          </a:ln>
        </p:spPr>
      </p:pic>
      <p:pic>
        <p:nvPicPr>
          <p:cNvPr id="7" name="Google Shape;1915;p138"/>
          <p:cNvPicPr preferRelativeResize="0"/>
          <p:nvPr/>
        </p:nvPicPr>
        <p:blipFill rotWithShape="1">
          <a:blip r:embed="rId5">
            <a:alphaModFix/>
          </a:blip>
          <a:srcRect/>
          <a:stretch/>
        </p:blipFill>
        <p:spPr>
          <a:xfrm>
            <a:off x="9025786" y="1267221"/>
            <a:ext cx="2630998" cy="2077053"/>
          </a:xfrm>
          <a:prstGeom prst="rect">
            <a:avLst/>
          </a:prstGeom>
          <a:noFill/>
          <a:ln>
            <a:noFill/>
          </a:ln>
        </p:spPr>
      </p:pic>
      <p:sp>
        <p:nvSpPr>
          <p:cNvPr id="2" name="TextBox 1"/>
          <p:cNvSpPr txBox="1"/>
          <p:nvPr/>
        </p:nvSpPr>
        <p:spPr>
          <a:xfrm>
            <a:off x="8909388" y="3504367"/>
            <a:ext cx="3236969" cy="2308324"/>
          </a:xfrm>
          <a:prstGeom prst="rect">
            <a:avLst/>
          </a:prstGeom>
          <a:solidFill>
            <a:schemeClr val="accent2">
              <a:lumMod val="20000"/>
              <a:lumOff val="80000"/>
            </a:schemeClr>
          </a:solidFill>
        </p:spPr>
        <p:txBody>
          <a:bodyPr wrap="square" rtlCol="0">
            <a:spAutoFit/>
          </a:bodyPr>
          <a:lstStyle/>
          <a:p>
            <a:r>
              <a:rPr lang="en-US" sz="2400" dirty="0">
                <a:latin typeface="Times New Roman"/>
                <a:ea typeface="Times New Roman"/>
                <a:cs typeface="Times New Roman"/>
                <a:sym typeface="Times New Roman"/>
              </a:rPr>
              <a:t>However, it is to be noted that in the case of common anode type, the only change will be to interchange ones and zeros on the table. </a:t>
            </a:r>
            <a:endParaRPr lang="en-US" sz="2400" dirty="0"/>
          </a:p>
        </p:txBody>
      </p:sp>
      <p:sp>
        <p:nvSpPr>
          <p:cNvPr id="3" name="Date Placeholder 2"/>
          <p:cNvSpPr>
            <a:spLocks noGrp="1"/>
          </p:cNvSpPr>
          <p:nvPr>
            <p:ph type="dt" sz="half" idx="10"/>
          </p:nvPr>
        </p:nvSpPr>
        <p:spPr/>
        <p:txBody>
          <a:bodyPr/>
          <a:lstStyle/>
          <a:p>
            <a:fld id="{EAB9F1AF-BF6E-4C92-9362-8C3D9E61488E}" type="datetime1">
              <a:rPr lang="en-US" smtClean="0"/>
              <a:t>9/12/2022</a:t>
            </a:fld>
            <a:endParaRPr lang="en-US"/>
          </a:p>
        </p:txBody>
      </p:sp>
    </p:spTree>
    <p:extLst>
      <p:ext uri="{BB962C8B-B14F-4D97-AF65-F5344CB8AC3E}">
        <p14:creationId xmlns:p14="http://schemas.microsoft.com/office/powerpoint/2010/main" val="382343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1948" name="Google Shape;1948;p142"/>
          <p:cNvSpPr txBox="1">
            <a:spLocks noGrp="1"/>
          </p:cNvSpPr>
          <p:nvPr>
            <p:ph type="title"/>
          </p:nvPr>
        </p:nvSpPr>
        <p:spPr>
          <a:xfrm>
            <a:off x="1838251" y="299201"/>
            <a:ext cx="7924800" cy="706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952" name="Google Shape;1952;p142"/>
          <p:cNvSpPr txBox="1">
            <a:spLocks noGrp="1"/>
          </p:cNvSpPr>
          <p:nvPr>
            <p:ph idx="1"/>
          </p:nvPr>
        </p:nvSpPr>
        <p:spPr>
          <a:xfrm>
            <a:off x="5300531" y="2131337"/>
            <a:ext cx="6346209" cy="3099516"/>
          </a:xfrm>
          <a:prstGeom prst="rect">
            <a:avLst/>
          </a:prstGeom>
          <a:solidFill>
            <a:srgbClr val="FFFFFF"/>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152400" algn="just" rtl="0">
              <a:lnSpc>
                <a:spcPct val="100000"/>
              </a:lnSpc>
              <a:spcBef>
                <a:spcPts val="0"/>
              </a:spcBef>
              <a:spcAft>
                <a:spcPts val="0"/>
              </a:spcAft>
              <a:buClr>
                <a:schemeClr val="dk1"/>
              </a:buClr>
              <a:buSzPts val="2400"/>
              <a:buFont typeface="Times New Roman"/>
              <a:buChar char="•"/>
            </a:pPr>
            <a:r>
              <a:rPr lang="en-US" sz="2400" b="0" i="0" u="none" strike="noStrike" cap="none" dirty="0">
                <a:latin typeface="Times New Roman"/>
                <a:ea typeface="Times New Roman"/>
                <a:cs typeface="Times New Roman"/>
                <a:sym typeface="Times New Roman"/>
              </a:rPr>
              <a:t>A0, A1, A2, A3 are the BCD input pins.</a:t>
            </a:r>
            <a:endParaRPr dirty="0"/>
          </a:p>
          <a:p>
            <a:pPr marL="0" marR="0" lvl="0" indent="-152400" algn="just" rtl="0">
              <a:lnSpc>
                <a:spcPct val="100000"/>
              </a:lnSpc>
              <a:spcBef>
                <a:spcPts val="0"/>
              </a:spcBef>
              <a:spcAft>
                <a:spcPts val="0"/>
              </a:spcAft>
              <a:buClr>
                <a:schemeClr val="dk1"/>
              </a:buClr>
              <a:buSzPts val="2400"/>
              <a:buFont typeface="Times New Roman"/>
              <a:buChar char="•"/>
            </a:pPr>
            <a:r>
              <a:rPr lang="en-US" sz="2400" b="0" i="0" u="none" strike="noStrike" cap="none" dirty="0">
                <a:latin typeface="Times New Roman"/>
                <a:ea typeface="Times New Roman"/>
                <a:cs typeface="Times New Roman"/>
                <a:sym typeface="Times New Roman"/>
              </a:rPr>
              <a:t>LT - for display test</a:t>
            </a:r>
            <a:endParaRPr dirty="0"/>
          </a:p>
          <a:p>
            <a:pPr marL="0" marR="0" lvl="0" indent="-152400" algn="just" rtl="0">
              <a:lnSpc>
                <a:spcPct val="100000"/>
              </a:lnSpc>
              <a:spcBef>
                <a:spcPts val="0"/>
              </a:spcBef>
              <a:spcAft>
                <a:spcPts val="0"/>
              </a:spcAft>
              <a:buClr>
                <a:schemeClr val="dk1"/>
              </a:buClr>
              <a:buSzPts val="2400"/>
              <a:buFont typeface="Times New Roman"/>
              <a:buChar char="•"/>
            </a:pPr>
            <a:r>
              <a:rPr lang="en-US" sz="2400" b="0" i="0" u="none" strike="noStrike" cap="none" dirty="0">
                <a:latin typeface="Times New Roman"/>
                <a:ea typeface="Times New Roman"/>
                <a:cs typeface="Times New Roman"/>
                <a:sym typeface="Times New Roman"/>
              </a:rPr>
              <a:t>RBO, RBI is the Ripple blanking output and Ripple blanking Input pins respectively.</a:t>
            </a:r>
            <a:endParaRPr dirty="0"/>
          </a:p>
          <a:p>
            <a:pPr marL="0" marR="0" lvl="0" indent="-152400" algn="just" rtl="0">
              <a:lnSpc>
                <a:spcPct val="100000"/>
              </a:lnSpc>
              <a:spcBef>
                <a:spcPts val="0"/>
              </a:spcBef>
              <a:spcAft>
                <a:spcPts val="0"/>
              </a:spcAft>
              <a:buClr>
                <a:schemeClr val="dk1"/>
              </a:buClr>
              <a:buSzPts val="2400"/>
              <a:buFont typeface="Times New Roman"/>
              <a:buChar char="•"/>
            </a:pPr>
            <a:r>
              <a:rPr lang="en-US" sz="2400" b="0" i="0" u="none" strike="noStrike" cap="none" dirty="0">
                <a:latin typeface="Times New Roman"/>
                <a:ea typeface="Times New Roman"/>
                <a:cs typeface="Times New Roman"/>
                <a:sym typeface="Times New Roman"/>
              </a:rPr>
              <a:t>a, b, c, d, e, f, g are the outputs for seven segment display.</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rPr>
              <a:t/>
            </a:r>
            <a:br>
              <a:rPr lang="en-US" sz="1100" b="0" i="0" u="none" strike="noStrike" cap="none" dirty="0">
                <a:solidFill>
                  <a:schemeClr val="dk1"/>
                </a:solidFill>
              </a:rPr>
            </a:br>
            <a:endParaRPr sz="1800" b="0" i="0" u="none" strike="noStrike" cap="none" dirty="0">
              <a:solidFill>
                <a:schemeClr val="dk1"/>
              </a:solidFill>
              <a:latin typeface="Arial"/>
              <a:ea typeface="Arial"/>
              <a:cs typeface="Arial"/>
              <a:sym typeface="Arial"/>
            </a:endParaRPr>
          </a:p>
        </p:txBody>
      </p:sp>
      <p:sp>
        <p:nvSpPr>
          <p:cNvPr id="1950" name="Google Shape;1950;p14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1949" name="Google Shape;1949;p142"/>
          <p:cNvPicPr preferRelativeResize="0"/>
          <p:nvPr/>
        </p:nvPicPr>
        <p:blipFill rotWithShape="1">
          <a:blip r:embed="rId3">
            <a:alphaModFix/>
          </a:blip>
          <a:srcRect/>
          <a:stretch/>
        </p:blipFill>
        <p:spPr>
          <a:xfrm>
            <a:off x="121381" y="20747"/>
            <a:ext cx="738155" cy="822412"/>
          </a:xfrm>
          <a:prstGeom prst="rect">
            <a:avLst/>
          </a:prstGeom>
          <a:noFill/>
          <a:ln>
            <a:noFill/>
          </a:ln>
        </p:spPr>
      </p:pic>
      <p:pic>
        <p:nvPicPr>
          <p:cNvPr id="1951" name="Google Shape;1951;p142" descr="BCD to Seven Segment Display Decoder Circuit using IC 7447"/>
          <p:cNvPicPr preferRelativeResize="0"/>
          <p:nvPr/>
        </p:nvPicPr>
        <p:blipFill rotWithShape="1">
          <a:blip r:embed="rId4">
            <a:alphaModFix/>
          </a:blip>
          <a:srcRect/>
          <a:stretch/>
        </p:blipFill>
        <p:spPr>
          <a:xfrm>
            <a:off x="490458" y="1365118"/>
            <a:ext cx="4267200" cy="4438651"/>
          </a:xfrm>
          <a:prstGeom prst="rect">
            <a:avLst/>
          </a:prstGeom>
          <a:noFill/>
          <a:ln>
            <a:noFill/>
          </a:ln>
        </p:spPr>
      </p:pic>
      <p:sp>
        <p:nvSpPr>
          <p:cNvPr id="2" name="Rectangle 1"/>
          <p:cNvSpPr/>
          <p:nvPr/>
        </p:nvSpPr>
        <p:spPr>
          <a:xfrm>
            <a:off x="1838251" y="293007"/>
            <a:ext cx="4791696" cy="584775"/>
          </a:xfrm>
          <a:prstGeom prst="rect">
            <a:avLst/>
          </a:prstGeom>
        </p:spPr>
        <p:txBody>
          <a:bodyPr wrap="none">
            <a:spAutoFit/>
          </a:bodyPr>
          <a:lstStyle/>
          <a:p>
            <a:r>
              <a:rPr lang="en-US" sz="3200" dirty="0">
                <a:latin typeface="Times New Roman"/>
                <a:ea typeface="Times New Roman"/>
                <a:cs typeface="Times New Roman"/>
                <a:sym typeface="Times New Roman"/>
              </a:rPr>
              <a:t>BCD to 7 Segment Decoder</a:t>
            </a:r>
            <a:endParaRPr lang="en-US" sz="3200" dirty="0"/>
          </a:p>
        </p:txBody>
      </p:sp>
      <p:sp>
        <p:nvSpPr>
          <p:cNvPr id="3" name="Date Placeholder 2"/>
          <p:cNvSpPr>
            <a:spLocks noGrp="1"/>
          </p:cNvSpPr>
          <p:nvPr>
            <p:ph type="dt" sz="half" idx="10"/>
          </p:nvPr>
        </p:nvSpPr>
        <p:spPr/>
        <p:txBody>
          <a:bodyPr/>
          <a:lstStyle/>
          <a:p>
            <a:fld id="{17A03E52-F1C3-445F-8F64-55909495C335}" type="datetime1">
              <a:rPr lang="en-US" smtClean="0"/>
              <a:t>9/12/2022</a:t>
            </a:fld>
            <a:endParaRPr lang="en-US"/>
          </a:p>
        </p:txBody>
      </p:sp>
    </p:spTree>
    <p:extLst>
      <p:ext uri="{BB962C8B-B14F-4D97-AF65-F5344CB8AC3E}">
        <p14:creationId xmlns:p14="http://schemas.microsoft.com/office/powerpoint/2010/main" val="32431161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810"/>
        <p:cNvGrpSpPr/>
        <p:nvPr/>
      </p:nvGrpSpPr>
      <p:grpSpPr>
        <a:xfrm>
          <a:off x="0" y="0"/>
          <a:ext cx="0" cy="0"/>
          <a:chOff x="0" y="0"/>
          <a:chExt cx="0" cy="0"/>
        </a:xfrm>
      </p:grpSpPr>
      <p:sp>
        <p:nvSpPr>
          <p:cNvPr id="1811" name="Google Shape;1811;p128"/>
          <p:cNvSpPr txBox="1">
            <a:spLocks noGrp="1"/>
          </p:cNvSpPr>
          <p:nvPr>
            <p:ph type="title"/>
          </p:nvPr>
        </p:nvSpPr>
        <p:spPr>
          <a:xfrm>
            <a:off x="1147081" y="90669"/>
            <a:ext cx="7924800" cy="66751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t>Parity Generator /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812" name="Google Shape;1812;p128"/>
          <p:cNvSpPr txBox="1">
            <a:spLocks noGrp="1"/>
          </p:cNvSpPr>
          <p:nvPr>
            <p:ph idx="1"/>
          </p:nvPr>
        </p:nvSpPr>
        <p:spPr>
          <a:xfrm>
            <a:off x="691532" y="1039278"/>
            <a:ext cx="10864570" cy="54011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latin typeface="Times New Roman"/>
                <a:ea typeface="Times New Roman"/>
                <a:cs typeface="Times New Roman"/>
                <a:sym typeface="Times New Roman"/>
              </a:rPr>
              <a:t>There are two types of parity codes, namely even parity code and odd parity code based on the type of parity being chosen.</a:t>
            </a:r>
          </a:p>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b="1" dirty="0">
                <a:latin typeface="Times New Roman"/>
                <a:ea typeface="Times New Roman"/>
                <a:cs typeface="Times New Roman"/>
                <a:sym typeface="Times New Roman"/>
              </a:rPr>
              <a:t>Even Parity Code</a:t>
            </a:r>
            <a:endParaRPr dirty="0"/>
          </a:p>
          <a:p>
            <a:pPr marL="0" lvl="0" indent="0" algn="l" rtl="0">
              <a:lnSpc>
                <a:spcPct val="90000"/>
              </a:lnSpc>
              <a:spcBef>
                <a:spcPts val="1000"/>
              </a:spcBef>
              <a:spcAft>
                <a:spcPts val="0"/>
              </a:spcAft>
              <a:buClr>
                <a:schemeClr val="dk1"/>
              </a:buClr>
              <a:buSzPts val="2800"/>
              <a:buNone/>
            </a:pPr>
            <a:r>
              <a:rPr lang="en-US" dirty="0">
                <a:latin typeface="Times New Roman"/>
                <a:ea typeface="Times New Roman"/>
                <a:cs typeface="Times New Roman"/>
                <a:sym typeface="Times New Roman"/>
              </a:rPr>
              <a:t>The value of even parity bit should be zero, if even number of ones present in the binary code. Otherwise, it should be one. So that, even number of ones present in </a:t>
            </a:r>
            <a:r>
              <a:rPr lang="en-US" b="1" dirty="0">
                <a:latin typeface="Times New Roman"/>
                <a:ea typeface="Times New Roman"/>
                <a:cs typeface="Times New Roman"/>
                <a:sym typeface="Times New Roman"/>
              </a:rPr>
              <a:t>even parity code</a:t>
            </a:r>
            <a:r>
              <a:rPr lang="en-US" dirty="0">
                <a:latin typeface="Times New Roman"/>
                <a:ea typeface="Times New Roman"/>
                <a:cs typeface="Times New Roman"/>
                <a:sym typeface="Times New Roman"/>
              </a:rPr>
              <a:t>. </a:t>
            </a:r>
          </a:p>
          <a:p>
            <a:pPr marL="0" lvl="0" indent="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b="1" dirty="0">
                <a:latin typeface="Times New Roman"/>
                <a:ea typeface="Times New Roman"/>
                <a:cs typeface="Times New Roman"/>
                <a:sym typeface="Times New Roman"/>
              </a:rPr>
              <a:t>Odd Parity Code</a:t>
            </a:r>
            <a:endParaRPr dirty="0"/>
          </a:p>
          <a:p>
            <a:pPr marL="0" lvl="0" indent="0" algn="l" rtl="0">
              <a:lnSpc>
                <a:spcPct val="90000"/>
              </a:lnSpc>
              <a:spcBef>
                <a:spcPts val="1000"/>
              </a:spcBef>
              <a:spcAft>
                <a:spcPts val="0"/>
              </a:spcAft>
              <a:buClr>
                <a:schemeClr val="dk1"/>
              </a:buClr>
              <a:buSzPts val="2800"/>
              <a:buNone/>
            </a:pPr>
            <a:r>
              <a:rPr lang="en-US" dirty="0">
                <a:latin typeface="Times New Roman"/>
                <a:ea typeface="Times New Roman"/>
                <a:cs typeface="Times New Roman"/>
                <a:sym typeface="Times New Roman"/>
              </a:rPr>
              <a:t>The value of odd parity bit should be zero, if odd number of ones present in the binary code. Otherwise, it should be one. So that, odd number of ones present in </a:t>
            </a:r>
            <a:r>
              <a:rPr lang="en-US" b="1" dirty="0">
                <a:latin typeface="Times New Roman"/>
                <a:ea typeface="Times New Roman"/>
                <a:cs typeface="Times New Roman"/>
                <a:sym typeface="Times New Roman"/>
              </a:rPr>
              <a:t>odd parity code</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dirty="0">
              <a:solidFill>
                <a:schemeClr val="dk1"/>
              </a:solidFill>
              <a:latin typeface="Times New Roman"/>
              <a:ea typeface="Times New Roman"/>
              <a:cs typeface="Times New Roman"/>
              <a:sym typeface="Times New Roman"/>
            </a:endParaRPr>
          </a:p>
        </p:txBody>
      </p:sp>
      <p:sp>
        <p:nvSpPr>
          <p:cNvPr id="1814" name="Google Shape;1814;p1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6400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2A72878-D07C-4CE6-9BD0-47CC058A09F0}" type="datetime1">
              <a:rPr lang="en-US" smtClean="0"/>
              <a:t>9/12/2022</a:t>
            </a:fld>
            <a:endParaRPr lang="en-US"/>
          </a:p>
        </p:txBody>
      </p:sp>
    </p:spTree>
    <p:extLst>
      <p:ext uri="{BB962C8B-B14F-4D97-AF65-F5344CB8AC3E}">
        <p14:creationId xmlns:p14="http://schemas.microsoft.com/office/powerpoint/2010/main" val="2925275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818"/>
        <p:cNvGrpSpPr/>
        <p:nvPr/>
      </p:nvGrpSpPr>
      <p:grpSpPr>
        <a:xfrm>
          <a:off x="0" y="0"/>
          <a:ext cx="0" cy="0"/>
          <a:chOff x="0" y="0"/>
          <a:chExt cx="0" cy="0"/>
        </a:xfrm>
      </p:grpSpPr>
      <p:sp>
        <p:nvSpPr>
          <p:cNvPr id="1819" name="Google Shape;1819;p129"/>
          <p:cNvSpPr txBox="1">
            <a:spLocks noGrp="1"/>
          </p:cNvSpPr>
          <p:nvPr>
            <p:ph type="title"/>
          </p:nvPr>
        </p:nvSpPr>
        <p:spPr>
          <a:xfrm>
            <a:off x="1495919" y="178219"/>
            <a:ext cx="9857881" cy="791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dirty="0">
                <a:solidFill>
                  <a:schemeClr val="dk1"/>
                </a:solidFill>
                <a:latin typeface="Times New Roman"/>
                <a:ea typeface="Times New Roman"/>
                <a:cs typeface="Times New Roman"/>
                <a:sym typeface="Times New Roman"/>
              </a:rPr>
              <a:t>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t>
            </a:r>
            <a:br>
              <a:rPr lang="en-US" sz="3200" dirty="0">
                <a:solidFill>
                  <a:schemeClr val="dk1"/>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Table-1 shows the 3-bit message with even parity &amp; odd parity</a:t>
            </a: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dirty="0">
              <a:solidFill>
                <a:schemeClr val="dk1"/>
              </a:solidFill>
              <a:latin typeface="Times New Roman"/>
              <a:ea typeface="Times New Roman"/>
              <a:cs typeface="Times New Roman"/>
              <a:sym typeface="Times New Roman"/>
            </a:endParaRPr>
          </a:p>
        </p:txBody>
      </p:sp>
      <p:sp>
        <p:nvSpPr>
          <p:cNvPr id="1822" name="Google Shape;1822;p1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1820" name="Google Shape;1820;p129"/>
          <p:cNvPicPr preferRelativeResize="0"/>
          <p:nvPr/>
        </p:nvPicPr>
        <p:blipFill rotWithShape="1">
          <a:blip r:embed="rId3">
            <a:alphaModFix/>
          </a:blip>
          <a:srcRect/>
          <a:stretch/>
        </p:blipFill>
        <p:spPr>
          <a:xfrm>
            <a:off x="128017" y="45721"/>
            <a:ext cx="832103" cy="923543"/>
          </a:xfrm>
          <a:prstGeom prst="rect">
            <a:avLst/>
          </a:prstGeom>
          <a:noFill/>
          <a:ln>
            <a:noFill/>
          </a:ln>
        </p:spPr>
      </p:pic>
      <p:graphicFrame>
        <p:nvGraphicFramePr>
          <p:cNvPr id="1821" name="Google Shape;1821;p129"/>
          <p:cNvGraphicFramePr/>
          <p:nvPr>
            <p:extLst>
              <p:ext uri="{D42A27DB-BD31-4B8C-83A1-F6EECF244321}">
                <p14:modId xmlns:p14="http://schemas.microsoft.com/office/powerpoint/2010/main" val="827722735"/>
              </p:ext>
            </p:extLst>
          </p:nvPr>
        </p:nvGraphicFramePr>
        <p:xfrm>
          <a:off x="315265" y="1116749"/>
          <a:ext cx="5143705" cy="4663440"/>
        </p:xfrm>
        <a:graphic>
          <a:graphicData uri="http://schemas.openxmlformats.org/drawingml/2006/table">
            <a:tbl>
              <a:tblPr>
                <a:noFill/>
              </a:tblPr>
              <a:tblGrid>
                <a:gridCol w="1028741">
                  <a:extLst>
                    <a:ext uri="{9D8B030D-6E8A-4147-A177-3AD203B41FA5}">
                      <a16:colId xmlns="" xmlns:a16="http://schemas.microsoft.com/office/drawing/2014/main" val="20000"/>
                    </a:ext>
                  </a:extLst>
                </a:gridCol>
                <a:gridCol w="1028741">
                  <a:extLst>
                    <a:ext uri="{9D8B030D-6E8A-4147-A177-3AD203B41FA5}">
                      <a16:colId xmlns="" xmlns:a16="http://schemas.microsoft.com/office/drawing/2014/main" val="20001"/>
                    </a:ext>
                  </a:extLst>
                </a:gridCol>
                <a:gridCol w="1028741">
                  <a:extLst>
                    <a:ext uri="{9D8B030D-6E8A-4147-A177-3AD203B41FA5}">
                      <a16:colId xmlns="" xmlns:a16="http://schemas.microsoft.com/office/drawing/2014/main" val="20002"/>
                    </a:ext>
                  </a:extLst>
                </a:gridCol>
                <a:gridCol w="1028741">
                  <a:extLst>
                    <a:ext uri="{9D8B030D-6E8A-4147-A177-3AD203B41FA5}">
                      <a16:colId xmlns="" xmlns:a16="http://schemas.microsoft.com/office/drawing/2014/main" val="20003"/>
                    </a:ext>
                  </a:extLst>
                </a:gridCol>
                <a:gridCol w="1028741">
                  <a:extLst>
                    <a:ext uri="{9D8B030D-6E8A-4147-A177-3AD203B41FA5}">
                      <a16:colId xmlns="" xmlns:a16="http://schemas.microsoft.com/office/drawing/2014/main" val="20004"/>
                    </a:ext>
                  </a:extLst>
                </a:gridCol>
              </a:tblGrid>
              <a:tr h="860883">
                <a:tc gridSpan="3">
                  <a:txBody>
                    <a:bodyPr/>
                    <a:lstStyle/>
                    <a:p>
                      <a:pPr marL="0" marR="0" lvl="0" indent="0" algn="ctr" rtl="0">
                        <a:lnSpc>
                          <a:spcPct val="100000"/>
                        </a:lnSpc>
                        <a:spcBef>
                          <a:spcPts val="0"/>
                        </a:spcBef>
                        <a:spcAft>
                          <a:spcPts val="0"/>
                        </a:spcAft>
                        <a:buNone/>
                      </a:pPr>
                      <a:r>
                        <a:rPr lang="en-US" sz="2000" dirty="0"/>
                        <a:t>3-bit message</a:t>
                      </a:r>
                      <a:endParaRPr sz="2000" dirty="0">
                        <a:latin typeface="Times New Roman"/>
                        <a:ea typeface="Times New Roman"/>
                        <a:cs typeface="Times New Roman"/>
                        <a:sym typeface="Times New Roman"/>
                      </a:endParaRPr>
                    </a:p>
                  </a:txBody>
                  <a:tcPr marL="68575" marR="68575" marT="0" marB="0" anchor="ctr">
                    <a:solidFill>
                      <a:schemeClr val="accent6">
                        <a:lumMod val="20000"/>
                        <a:lumOff val="80000"/>
                      </a:schemeClr>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dirty="0"/>
                        <a:t>Odd parity bit</a:t>
                      </a:r>
                      <a:endParaRPr sz="2000" dirty="0">
                        <a:latin typeface="Times New Roman"/>
                        <a:ea typeface="Times New Roman"/>
                        <a:cs typeface="Times New Roman"/>
                        <a:sym typeface="Times New Roman"/>
                      </a:endParaRPr>
                    </a:p>
                  </a:txBody>
                  <a:tcPr marL="68575" marR="68575" marT="0" marB="0" anchor="ctr">
                    <a:solidFill>
                      <a:schemeClr val="accent6">
                        <a:lumMod val="20000"/>
                        <a:lumOff val="80000"/>
                      </a:schemeClr>
                    </a:solidFill>
                  </a:tcPr>
                </a:tc>
                <a:tc>
                  <a:txBody>
                    <a:bodyPr/>
                    <a:lstStyle/>
                    <a:p>
                      <a:pPr marL="0" marR="0" lvl="0" indent="0" algn="ctr" rtl="0">
                        <a:lnSpc>
                          <a:spcPct val="100000"/>
                        </a:lnSpc>
                        <a:spcBef>
                          <a:spcPts val="0"/>
                        </a:spcBef>
                        <a:spcAft>
                          <a:spcPts val="0"/>
                        </a:spcAft>
                        <a:buNone/>
                      </a:pPr>
                      <a:r>
                        <a:rPr lang="en-US" sz="2000" dirty="0"/>
                        <a:t>Even parity bit</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0"/>
                  </a:ext>
                </a:extLst>
              </a:tr>
              <a:tr h="384408">
                <a:tc>
                  <a:txBody>
                    <a:bodyPr/>
                    <a:lstStyle/>
                    <a:p>
                      <a:pPr marL="0" marR="0" lvl="0" indent="0" algn="ctr" rtl="0">
                        <a:lnSpc>
                          <a:spcPct val="150000"/>
                        </a:lnSpc>
                        <a:spcBef>
                          <a:spcPts val="0"/>
                        </a:spcBef>
                        <a:spcAft>
                          <a:spcPts val="0"/>
                        </a:spcAft>
                        <a:buNone/>
                      </a:pPr>
                      <a:r>
                        <a:rPr lang="en-US" sz="2000" dirty="0"/>
                        <a:t>A</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B</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C</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 </a:t>
                      </a:r>
                      <a:endParaRPr sz="2000" dirty="0">
                        <a:latin typeface="Times New Roman"/>
                        <a:ea typeface="Times New Roman"/>
                        <a:cs typeface="Times New Roman"/>
                        <a:sym typeface="Times New Roman"/>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2000" dirty="0"/>
                        <a:t> </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1"/>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2"/>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3"/>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4"/>
                  </a:ext>
                </a:extLst>
              </a:tr>
              <a:tr h="345968">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5"/>
                  </a:ext>
                </a:extLst>
              </a:tr>
              <a:tr h="345968">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6"/>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7"/>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8"/>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extLst>
                  <a:ext uri="{0D108BD9-81ED-4DB2-BD59-A6C34878D82A}">
                    <a16:rowId xmlns="" xmlns:a16="http://schemas.microsoft.com/office/drawing/2014/main" val="10009"/>
                  </a:ext>
                </a:extLst>
              </a:tr>
            </a:tbl>
          </a:graphicData>
        </a:graphic>
      </p:graphicFrame>
      <p:graphicFrame>
        <p:nvGraphicFramePr>
          <p:cNvPr id="6" name="Google Shape;1834;p130"/>
          <p:cNvGraphicFramePr/>
          <p:nvPr>
            <p:extLst>
              <p:ext uri="{D42A27DB-BD31-4B8C-83A1-F6EECF244321}">
                <p14:modId xmlns:p14="http://schemas.microsoft.com/office/powerpoint/2010/main" val="3651181185"/>
              </p:ext>
            </p:extLst>
          </p:nvPr>
        </p:nvGraphicFramePr>
        <p:xfrm>
          <a:off x="6220515" y="1600200"/>
          <a:ext cx="4477968" cy="1828800"/>
        </p:xfrm>
        <a:graphic>
          <a:graphicData uri="http://schemas.openxmlformats.org/drawingml/2006/table">
            <a:tbl>
              <a:tblPr firstRow="1" firstCol="1" bandRow="1">
                <a:noFill/>
              </a:tblPr>
              <a:tblGrid>
                <a:gridCol w="820365">
                  <a:extLst>
                    <a:ext uri="{9D8B030D-6E8A-4147-A177-3AD203B41FA5}">
                      <a16:colId xmlns="" xmlns:a16="http://schemas.microsoft.com/office/drawing/2014/main" val="20000"/>
                    </a:ext>
                  </a:extLst>
                </a:gridCol>
                <a:gridCol w="931671">
                  <a:extLst>
                    <a:ext uri="{9D8B030D-6E8A-4147-A177-3AD203B41FA5}">
                      <a16:colId xmlns="" xmlns:a16="http://schemas.microsoft.com/office/drawing/2014/main" val="20001"/>
                    </a:ext>
                  </a:extLst>
                </a:gridCol>
                <a:gridCol w="924957">
                  <a:extLst>
                    <a:ext uri="{9D8B030D-6E8A-4147-A177-3AD203B41FA5}">
                      <a16:colId xmlns="" xmlns:a16="http://schemas.microsoft.com/office/drawing/2014/main" val="20002"/>
                    </a:ext>
                  </a:extLst>
                </a:gridCol>
                <a:gridCol w="876018">
                  <a:extLst>
                    <a:ext uri="{9D8B030D-6E8A-4147-A177-3AD203B41FA5}">
                      <a16:colId xmlns="" xmlns:a16="http://schemas.microsoft.com/office/drawing/2014/main" val="20003"/>
                    </a:ext>
                  </a:extLst>
                </a:gridCol>
                <a:gridCol w="924957">
                  <a:extLst>
                    <a:ext uri="{9D8B030D-6E8A-4147-A177-3AD203B41FA5}">
                      <a16:colId xmlns="" xmlns:a16="http://schemas.microsoft.com/office/drawing/2014/main" val="20004"/>
                    </a:ext>
                  </a:extLst>
                </a:gridCol>
              </a:tblGrid>
              <a:tr h="454115">
                <a:tc>
                  <a:txBody>
                    <a:bodyPr/>
                    <a:lstStyle/>
                    <a:p>
                      <a:pPr marL="0" marR="0" lvl="0" indent="0" algn="l" rtl="0">
                        <a:lnSpc>
                          <a:spcPct val="150000"/>
                        </a:lnSpc>
                        <a:spcBef>
                          <a:spcPts val="0"/>
                        </a:spcBef>
                        <a:spcAft>
                          <a:spcPts val="0"/>
                        </a:spcAft>
                        <a:buNone/>
                      </a:pPr>
                      <a:r>
                        <a:rPr lang="en-US" sz="1200" dirty="0"/>
                        <a:t>         BC</a:t>
                      </a:r>
                      <a:endParaRPr sz="1100" dirty="0"/>
                    </a:p>
                    <a:p>
                      <a:pPr marL="0" marR="0" lvl="0" indent="0" algn="l" rtl="0">
                        <a:lnSpc>
                          <a:spcPct val="150000"/>
                        </a:lnSpc>
                        <a:spcBef>
                          <a:spcPts val="0"/>
                        </a:spcBef>
                        <a:spcAft>
                          <a:spcPts val="0"/>
                        </a:spcAft>
                        <a:buNone/>
                      </a:pPr>
                      <a:r>
                        <a:rPr lang="en-US" sz="1200" dirty="0"/>
                        <a:t>A</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00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01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11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10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extLst>
                  <a:ext uri="{0D108BD9-81ED-4DB2-BD59-A6C34878D82A}">
                    <a16:rowId xmlns="" xmlns:a16="http://schemas.microsoft.com/office/drawing/2014/main" val="10000"/>
                  </a:ext>
                </a:extLst>
              </a:tr>
              <a:tr h="511028">
                <a:tc>
                  <a:txBody>
                    <a:bodyPr/>
                    <a:lstStyle/>
                    <a:p>
                      <a:pPr marL="0" marR="0" lvl="0" indent="0" algn="ctr" rtl="0">
                        <a:lnSpc>
                          <a:spcPct val="150000"/>
                        </a:lnSpc>
                        <a:spcBef>
                          <a:spcPts val="0"/>
                        </a:spcBef>
                        <a:spcAft>
                          <a:spcPts val="0"/>
                        </a:spcAft>
                        <a:buNone/>
                      </a:pPr>
                      <a:r>
                        <a:rPr lang="en-US" sz="1200" dirty="0"/>
                        <a:t>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0</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1                        </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3</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2</a:t>
                      </a:r>
                      <a:endParaRPr sz="1100" dirty="0">
                        <a:latin typeface="Arial"/>
                        <a:ea typeface="Arial"/>
                        <a:cs typeface="Arial"/>
                        <a:sym typeface="Arial"/>
                      </a:endParaRPr>
                    </a:p>
                  </a:txBody>
                  <a:tcPr marL="68575" marR="68575" marT="0" marB="0" anchor="ctr"/>
                </a:tc>
                <a:extLst>
                  <a:ext uri="{0D108BD9-81ED-4DB2-BD59-A6C34878D82A}">
                    <a16:rowId xmlns="" xmlns:a16="http://schemas.microsoft.com/office/drawing/2014/main" val="10001"/>
                  </a:ext>
                </a:extLst>
              </a:tr>
              <a:tr h="530329">
                <a:tc>
                  <a:txBody>
                    <a:bodyPr/>
                    <a:lstStyle/>
                    <a:p>
                      <a:pPr marL="0" marR="0" lvl="0" indent="0" algn="ctr" rtl="0">
                        <a:lnSpc>
                          <a:spcPct val="150000"/>
                        </a:lnSpc>
                        <a:spcBef>
                          <a:spcPts val="0"/>
                        </a:spcBef>
                        <a:spcAft>
                          <a:spcPts val="0"/>
                        </a:spcAft>
                        <a:buNone/>
                      </a:pPr>
                      <a:r>
                        <a:rPr lang="en-US" sz="1200" dirty="0"/>
                        <a:t>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4</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5</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7</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6</a:t>
                      </a:r>
                      <a:endParaRPr sz="1100" dirty="0">
                        <a:latin typeface="Arial"/>
                        <a:ea typeface="Arial"/>
                        <a:cs typeface="Arial"/>
                        <a:sym typeface="Arial"/>
                      </a:endParaRPr>
                    </a:p>
                  </a:txBody>
                  <a:tcPr marL="68575" marR="68575" marT="0" marB="0" anchor="ctr"/>
                </a:tc>
                <a:extLst>
                  <a:ext uri="{0D108BD9-81ED-4DB2-BD59-A6C34878D82A}">
                    <a16:rowId xmlns="" xmlns:a16="http://schemas.microsoft.com/office/drawing/2014/main" val="10002"/>
                  </a:ext>
                </a:extLst>
              </a:tr>
            </a:tbl>
          </a:graphicData>
        </a:graphic>
      </p:graphicFrame>
      <p:cxnSp>
        <p:nvCxnSpPr>
          <p:cNvPr id="3" name="Straight Connector 2"/>
          <p:cNvCxnSpPr/>
          <p:nvPr/>
        </p:nvCxnSpPr>
        <p:spPr>
          <a:xfrm>
            <a:off x="6220515" y="1572768"/>
            <a:ext cx="792933" cy="566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oogle Shape;1838;p130" descr="XOR Gate for 2-bit and 3-bit Sum"/>
          <p:cNvPicPr preferRelativeResize="0"/>
          <p:nvPr/>
        </p:nvPicPr>
        <p:blipFill rotWithShape="1">
          <a:blip r:embed="rId4">
            <a:alphaModFix/>
          </a:blip>
          <a:srcRect l="37618" t="12468" b="15148"/>
          <a:stretch/>
        </p:blipFill>
        <p:spPr>
          <a:xfrm>
            <a:off x="6333011" y="3760930"/>
            <a:ext cx="4555177" cy="2397651"/>
          </a:xfrm>
          <a:prstGeom prst="rect">
            <a:avLst/>
          </a:prstGeom>
          <a:noFill/>
          <a:ln>
            <a:noFill/>
          </a:ln>
        </p:spPr>
      </p:pic>
      <p:sp>
        <p:nvSpPr>
          <p:cNvPr id="5" name="TextBox 4"/>
          <p:cNvSpPr txBox="1"/>
          <p:nvPr/>
        </p:nvSpPr>
        <p:spPr>
          <a:xfrm>
            <a:off x="7723631" y="1013932"/>
            <a:ext cx="1773936" cy="461665"/>
          </a:xfrm>
          <a:prstGeom prst="rect">
            <a:avLst/>
          </a:prstGeom>
          <a:solidFill>
            <a:schemeClr val="accent2">
              <a:lumMod val="20000"/>
              <a:lumOff val="80000"/>
            </a:schemeClr>
          </a:solidFill>
        </p:spPr>
        <p:txBody>
          <a:bodyPr wrap="square" rtlCol="0">
            <a:spAutoFit/>
          </a:bodyPr>
          <a:lstStyle/>
          <a:p>
            <a:r>
              <a:rPr lang="en-US" sz="2400" dirty="0"/>
              <a:t>Even Parity</a:t>
            </a:r>
          </a:p>
        </p:txBody>
      </p:sp>
      <p:sp>
        <p:nvSpPr>
          <p:cNvPr id="2" name="Date Placeholder 1"/>
          <p:cNvSpPr>
            <a:spLocks noGrp="1"/>
          </p:cNvSpPr>
          <p:nvPr>
            <p:ph type="dt" sz="half" idx="10"/>
          </p:nvPr>
        </p:nvSpPr>
        <p:spPr/>
        <p:txBody>
          <a:bodyPr/>
          <a:lstStyle/>
          <a:p>
            <a:fld id="{459633C9-C236-4FEE-8F5F-EBA9B6055ED0}" type="datetime1">
              <a:rPr lang="en-US" smtClean="0"/>
              <a:t>9/12/2022</a:t>
            </a:fld>
            <a:endParaRPr lang="en-US"/>
          </a:p>
        </p:txBody>
      </p:sp>
    </p:spTree>
    <p:extLst>
      <p:ext uri="{BB962C8B-B14F-4D97-AF65-F5344CB8AC3E}">
        <p14:creationId xmlns:p14="http://schemas.microsoft.com/office/powerpoint/2010/main" val="33696430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818"/>
        <p:cNvGrpSpPr/>
        <p:nvPr/>
      </p:nvGrpSpPr>
      <p:grpSpPr>
        <a:xfrm>
          <a:off x="0" y="0"/>
          <a:ext cx="0" cy="0"/>
          <a:chOff x="0" y="0"/>
          <a:chExt cx="0" cy="0"/>
        </a:xfrm>
      </p:grpSpPr>
      <p:sp>
        <p:nvSpPr>
          <p:cNvPr id="1819" name="Google Shape;1819;p129"/>
          <p:cNvSpPr txBox="1">
            <a:spLocks noGrp="1"/>
          </p:cNvSpPr>
          <p:nvPr>
            <p:ph type="title"/>
          </p:nvPr>
        </p:nvSpPr>
        <p:spPr>
          <a:xfrm>
            <a:off x="1495919" y="178219"/>
            <a:ext cx="9857881" cy="791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dirty="0">
                <a:solidFill>
                  <a:schemeClr val="dk1"/>
                </a:solidFill>
                <a:latin typeface="Times New Roman"/>
                <a:ea typeface="Times New Roman"/>
                <a:cs typeface="Times New Roman"/>
                <a:sym typeface="Times New Roman"/>
              </a:rPr>
              <a:t>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t>
            </a:r>
            <a:br>
              <a:rPr lang="en-US" sz="3200" dirty="0">
                <a:solidFill>
                  <a:schemeClr val="dk1"/>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Table-1 shows the 3-bit message with even parity &amp; odd parity</a:t>
            </a: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dirty="0">
              <a:solidFill>
                <a:schemeClr val="dk1"/>
              </a:solidFill>
              <a:latin typeface="Times New Roman"/>
              <a:ea typeface="Times New Roman"/>
              <a:cs typeface="Times New Roman"/>
              <a:sym typeface="Times New Roman"/>
            </a:endParaRPr>
          </a:p>
        </p:txBody>
      </p:sp>
      <p:sp>
        <p:nvSpPr>
          <p:cNvPr id="1822" name="Google Shape;1822;p1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1820" name="Google Shape;1820;p129"/>
          <p:cNvPicPr preferRelativeResize="0"/>
          <p:nvPr/>
        </p:nvPicPr>
        <p:blipFill rotWithShape="1">
          <a:blip r:embed="rId3">
            <a:alphaModFix/>
          </a:blip>
          <a:srcRect/>
          <a:stretch/>
        </p:blipFill>
        <p:spPr>
          <a:xfrm>
            <a:off x="128017" y="45721"/>
            <a:ext cx="832103" cy="923543"/>
          </a:xfrm>
          <a:prstGeom prst="rect">
            <a:avLst/>
          </a:prstGeom>
          <a:noFill/>
          <a:ln>
            <a:noFill/>
          </a:ln>
        </p:spPr>
      </p:pic>
      <p:graphicFrame>
        <p:nvGraphicFramePr>
          <p:cNvPr id="1821" name="Google Shape;1821;p129"/>
          <p:cNvGraphicFramePr/>
          <p:nvPr>
            <p:extLst>
              <p:ext uri="{D42A27DB-BD31-4B8C-83A1-F6EECF244321}">
                <p14:modId xmlns:p14="http://schemas.microsoft.com/office/powerpoint/2010/main" val="222237812"/>
              </p:ext>
            </p:extLst>
          </p:nvPr>
        </p:nvGraphicFramePr>
        <p:xfrm>
          <a:off x="315265" y="1116749"/>
          <a:ext cx="5143705" cy="4663440"/>
        </p:xfrm>
        <a:graphic>
          <a:graphicData uri="http://schemas.openxmlformats.org/drawingml/2006/table">
            <a:tbl>
              <a:tblPr>
                <a:noFill/>
              </a:tblPr>
              <a:tblGrid>
                <a:gridCol w="1028741">
                  <a:extLst>
                    <a:ext uri="{9D8B030D-6E8A-4147-A177-3AD203B41FA5}">
                      <a16:colId xmlns="" xmlns:a16="http://schemas.microsoft.com/office/drawing/2014/main" val="20000"/>
                    </a:ext>
                  </a:extLst>
                </a:gridCol>
                <a:gridCol w="1028741">
                  <a:extLst>
                    <a:ext uri="{9D8B030D-6E8A-4147-A177-3AD203B41FA5}">
                      <a16:colId xmlns="" xmlns:a16="http://schemas.microsoft.com/office/drawing/2014/main" val="20001"/>
                    </a:ext>
                  </a:extLst>
                </a:gridCol>
                <a:gridCol w="1028741">
                  <a:extLst>
                    <a:ext uri="{9D8B030D-6E8A-4147-A177-3AD203B41FA5}">
                      <a16:colId xmlns="" xmlns:a16="http://schemas.microsoft.com/office/drawing/2014/main" val="20002"/>
                    </a:ext>
                  </a:extLst>
                </a:gridCol>
                <a:gridCol w="1028741">
                  <a:extLst>
                    <a:ext uri="{9D8B030D-6E8A-4147-A177-3AD203B41FA5}">
                      <a16:colId xmlns="" xmlns:a16="http://schemas.microsoft.com/office/drawing/2014/main" val="20003"/>
                    </a:ext>
                  </a:extLst>
                </a:gridCol>
                <a:gridCol w="1028741">
                  <a:extLst>
                    <a:ext uri="{9D8B030D-6E8A-4147-A177-3AD203B41FA5}">
                      <a16:colId xmlns="" xmlns:a16="http://schemas.microsoft.com/office/drawing/2014/main" val="20004"/>
                    </a:ext>
                  </a:extLst>
                </a:gridCol>
              </a:tblGrid>
              <a:tr h="860883">
                <a:tc gridSpan="3">
                  <a:txBody>
                    <a:bodyPr/>
                    <a:lstStyle/>
                    <a:p>
                      <a:pPr marL="0" marR="0" lvl="0" indent="0" algn="ctr" rtl="0">
                        <a:lnSpc>
                          <a:spcPct val="100000"/>
                        </a:lnSpc>
                        <a:spcBef>
                          <a:spcPts val="0"/>
                        </a:spcBef>
                        <a:spcAft>
                          <a:spcPts val="0"/>
                        </a:spcAft>
                        <a:buNone/>
                      </a:pPr>
                      <a:r>
                        <a:rPr lang="en-US" sz="2000" dirty="0"/>
                        <a:t>3-bit message</a:t>
                      </a:r>
                      <a:endParaRPr sz="2000" dirty="0">
                        <a:latin typeface="Times New Roman"/>
                        <a:ea typeface="Times New Roman"/>
                        <a:cs typeface="Times New Roman"/>
                        <a:sym typeface="Times New Roman"/>
                      </a:endParaRPr>
                    </a:p>
                  </a:txBody>
                  <a:tcPr marL="68575" marR="68575" marT="0" marB="0" anchor="ctr">
                    <a:solidFill>
                      <a:schemeClr val="accent6">
                        <a:lumMod val="20000"/>
                        <a:lumOff val="80000"/>
                      </a:schemeClr>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dirty="0"/>
                        <a:t>Odd parity bit</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00000"/>
                        </a:lnSpc>
                        <a:spcBef>
                          <a:spcPts val="0"/>
                        </a:spcBef>
                        <a:spcAft>
                          <a:spcPts val="0"/>
                        </a:spcAft>
                        <a:buNone/>
                      </a:pPr>
                      <a:r>
                        <a:rPr lang="en-US" sz="2000" dirty="0"/>
                        <a:t>Even </a:t>
                      </a:r>
                      <a:r>
                        <a:rPr lang="en-US" sz="2000" kern="1200" dirty="0">
                          <a:solidFill>
                            <a:schemeClr val="tx1"/>
                          </a:solidFill>
                          <a:latin typeface="Times New Roman"/>
                          <a:ea typeface="Times New Roman"/>
                          <a:cs typeface="Times New Roman"/>
                        </a:rPr>
                        <a:t>parity</a:t>
                      </a:r>
                      <a:r>
                        <a:rPr lang="en-US" sz="2000" dirty="0"/>
                        <a:t> bit</a:t>
                      </a:r>
                      <a:endParaRPr sz="2000" dirty="0">
                        <a:latin typeface="Times New Roman"/>
                        <a:ea typeface="Times New Roman"/>
                        <a:cs typeface="Times New Roman"/>
                        <a:sym typeface="Times New Roman"/>
                      </a:endParaRPr>
                    </a:p>
                  </a:txBody>
                  <a:tcPr marL="68575" marR="68575" marT="0" marB="0" anchor="ctr">
                    <a:solidFill>
                      <a:schemeClr val="accent6">
                        <a:lumMod val="20000"/>
                        <a:lumOff val="80000"/>
                      </a:schemeClr>
                    </a:solidFill>
                  </a:tcPr>
                </a:tc>
                <a:extLst>
                  <a:ext uri="{0D108BD9-81ED-4DB2-BD59-A6C34878D82A}">
                    <a16:rowId xmlns="" xmlns:a16="http://schemas.microsoft.com/office/drawing/2014/main" val="10000"/>
                  </a:ext>
                </a:extLst>
              </a:tr>
              <a:tr h="384408">
                <a:tc>
                  <a:txBody>
                    <a:bodyPr/>
                    <a:lstStyle/>
                    <a:p>
                      <a:pPr marL="0" marR="0" lvl="0" indent="0" algn="ctr" rtl="0">
                        <a:lnSpc>
                          <a:spcPct val="150000"/>
                        </a:lnSpc>
                        <a:spcBef>
                          <a:spcPts val="0"/>
                        </a:spcBef>
                        <a:spcAft>
                          <a:spcPts val="0"/>
                        </a:spcAft>
                        <a:buNone/>
                      </a:pPr>
                      <a:r>
                        <a:rPr lang="en-US" sz="2000" dirty="0"/>
                        <a:t>A</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B</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C</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 </a:t>
                      </a:r>
                      <a:endParaRPr sz="20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2000" dirty="0"/>
                        <a:t> </a:t>
                      </a:r>
                      <a:endParaRPr sz="20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1"/>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2"/>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3"/>
                  </a:ext>
                </a:extLst>
              </a:tr>
              <a:tr h="345968">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4"/>
                  </a:ext>
                </a:extLst>
              </a:tr>
              <a:tr h="345968">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5"/>
                  </a:ext>
                </a:extLst>
              </a:tr>
              <a:tr h="345968">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6"/>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0</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7"/>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8"/>
                  </a:ext>
                </a:extLst>
              </a:tr>
              <a:tr h="345968">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a:t>1</a:t>
                      </a:r>
                      <a:endParaRPr sz="180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0</a:t>
                      </a:r>
                      <a:endParaRPr sz="1800" dirty="0">
                        <a:latin typeface="Times New Roman"/>
                        <a:ea typeface="Times New Roman"/>
                        <a:cs typeface="Times New Roman"/>
                        <a:sym typeface="Times New Roman"/>
                      </a:endParaRPr>
                    </a:p>
                  </a:txBody>
                  <a:tcPr marL="68575" marR="68575" marT="0" marB="0" anchor="ctr">
                    <a:solidFill>
                      <a:schemeClr val="accent2">
                        <a:lumMod val="20000"/>
                        <a:lumOff val="80000"/>
                      </a:schemeClr>
                    </a:solidFill>
                  </a:tcPr>
                </a:tc>
                <a:tc>
                  <a:txBody>
                    <a:bodyPr/>
                    <a:lstStyle/>
                    <a:p>
                      <a:pPr marL="0" marR="0" lvl="0" indent="0" algn="ctr" rtl="0">
                        <a:lnSpc>
                          <a:spcPct val="150000"/>
                        </a:lnSpc>
                        <a:spcBef>
                          <a:spcPts val="0"/>
                        </a:spcBef>
                        <a:spcAft>
                          <a:spcPts val="0"/>
                        </a:spcAft>
                        <a:buNone/>
                      </a:pPr>
                      <a:r>
                        <a:rPr lang="en-US" sz="1800" dirty="0"/>
                        <a:t>1</a:t>
                      </a:r>
                      <a:endParaRPr sz="1800" dirty="0">
                        <a:latin typeface="Times New Roman"/>
                        <a:ea typeface="Times New Roman"/>
                        <a:cs typeface="Times New Roman"/>
                        <a:sym typeface="Times New Roman"/>
                      </a:endParaRPr>
                    </a:p>
                  </a:txBody>
                  <a:tcPr marL="68575" marR="68575" marT="0" marB="0" anchor="ctr">
                    <a:noFill/>
                  </a:tcPr>
                </a:tc>
                <a:extLst>
                  <a:ext uri="{0D108BD9-81ED-4DB2-BD59-A6C34878D82A}">
                    <a16:rowId xmlns="" xmlns:a16="http://schemas.microsoft.com/office/drawing/2014/main" val="10009"/>
                  </a:ext>
                </a:extLst>
              </a:tr>
            </a:tbl>
          </a:graphicData>
        </a:graphic>
      </p:graphicFrame>
      <p:graphicFrame>
        <p:nvGraphicFramePr>
          <p:cNvPr id="6" name="Google Shape;1834;p130"/>
          <p:cNvGraphicFramePr/>
          <p:nvPr>
            <p:extLst>
              <p:ext uri="{D42A27DB-BD31-4B8C-83A1-F6EECF244321}">
                <p14:modId xmlns:p14="http://schemas.microsoft.com/office/powerpoint/2010/main" val="4165050956"/>
              </p:ext>
            </p:extLst>
          </p:nvPr>
        </p:nvGraphicFramePr>
        <p:xfrm>
          <a:off x="6333011" y="1619669"/>
          <a:ext cx="4477968" cy="1828800"/>
        </p:xfrm>
        <a:graphic>
          <a:graphicData uri="http://schemas.openxmlformats.org/drawingml/2006/table">
            <a:tbl>
              <a:tblPr firstRow="1" firstCol="1" bandRow="1">
                <a:noFill/>
              </a:tblPr>
              <a:tblGrid>
                <a:gridCol w="876018">
                  <a:extLst>
                    <a:ext uri="{9D8B030D-6E8A-4147-A177-3AD203B41FA5}">
                      <a16:colId xmlns="" xmlns:a16="http://schemas.microsoft.com/office/drawing/2014/main" val="20000"/>
                    </a:ext>
                  </a:extLst>
                </a:gridCol>
                <a:gridCol w="876018">
                  <a:extLst>
                    <a:ext uri="{9D8B030D-6E8A-4147-A177-3AD203B41FA5}">
                      <a16:colId xmlns="" xmlns:a16="http://schemas.microsoft.com/office/drawing/2014/main" val="20001"/>
                    </a:ext>
                  </a:extLst>
                </a:gridCol>
                <a:gridCol w="924957">
                  <a:extLst>
                    <a:ext uri="{9D8B030D-6E8A-4147-A177-3AD203B41FA5}">
                      <a16:colId xmlns="" xmlns:a16="http://schemas.microsoft.com/office/drawing/2014/main" val="20002"/>
                    </a:ext>
                  </a:extLst>
                </a:gridCol>
                <a:gridCol w="876018">
                  <a:extLst>
                    <a:ext uri="{9D8B030D-6E8A-4147-A177-3AD203B41FA5}">
                      <a16:colId xmlns="" xmlns:a16="http://schemas.microsoft.com/office/drawing/2014/main" val="20003"/>
                    </a:ext>
                  </a:extLst>
                </a:gridCol>
                <a:gridCol w="924957">
                  <a:extLst>
                    <a:ext uri="{9D8B030D-6E8A-4147-A177-3AD203B41FA5}">
                      <a16:colId xmlns="" xmlns:a16="http://schemas.microsoft.com/office/drawing/2014/main" val="20004"/>
                    </a:ext>
                  </a:extLst>
                </a:gridCol>
              </a:tblGrid>
              <a:tr h="454115">
                <a:tc>
                  <a:txBody>
                    <a:bodyPr/>
                    <a:lstStyle/>
                    <a:p>
                      <a:pPr marL="0" marR="0" lvl="0" indent="0" algn="l" rtl="0">
                        <a:lnSpc>
                          <a:spcPct val="150000"/>
                        </a:lnSpc>
                        <a:spcBef>
                          <a:spcPts val="0"/>
                        </a:spcBef>
                        <a:spcAft>
                          <a:spcPts val="0"/>
                        </a:spcAft>
                        <a:buNone/>
                      </a:pPr>
                      <a:r>
                        <a:rPr lang="en-US" sz="1200" dirty="0"/>
                        <a:t>         BC</a:t>
                      </a:r>
                      <a:endParaRPr sz="1100" dirty="0"/>
                    </a:p>
                    <a:p>
                      <a:pPr marL="0" marR="0" lvl="0" indent="0" algn="l" rtl="0">
                        <a:lnSpc>
                          <a:spcPct val="150000"/>
                        </a:lnSpc>
                        <a:spcBef>
                          <a:spcPts val="0"/>
                        </a:spcBef>
                        <a:spcAft>
                          <a:spcPts val="0"/>
                        </a:spcAft>
                        <a:buNone/>
                      </a:pPr>
                      <a:r>
                        <a:rPr lang="en-US" sz="1200" dirty="0"/>
                        <a:t>A</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00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01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11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200" dirty="0"/>
                        <a:t>10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extLst>
                  <a:ext uri="{0D108BD9-81ED-4DB2-BD59-A6C34878D82A}">
                    <a16:rowId xmlns="" xmlns:a16="http://schemas.microsoft.com/office/drawing/2014/main" val="10000"/>
                  </a:ext>
                </a:extLst>
              </a:tr>
              <a:tr h="511028">
                <a:tc>
                  <a:txBody>
                    <a:bodyPr/>
                    <a:lstStyle/>
                    <a:p>
                      <a:pPr marL="0" marR="0" lvl="0" indent="0" algn="ctr" rtl="0">
                        <a:lnSpc>
                          <a:spcPct val="150000"/>
                        </a:lnSpc>
                        <a:spcBef>
                          <a:spcPts val="0"/>
                        </a:spcBef>
                        <a:spcAft>
                          <a:spcPts val="0"/>
                        </a:spcAft>
                        <a:buNone/>
                      </a:pPr>
                      <a:r>
                        <a:rPr lang="en-US" sz="1200" dirty="0"/>
                        <a:t>0</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0</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1                        </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3</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2</a:t>
                      </a:r>
                      <a:endParaRPr sz="1100" dirty="0">
                        <a:latin typeface="Arial"/>
                        <a:ea typeface="Arial"/>
                        <a:cs typeface="Arial"/>
                        <a:sym typeface="Arial"/>
                      </a:endParaRPr>
                    </a:p>
                  </a:txBody>
                  <a:tcPr marL="68575" marR="68575" marT="0" marB="0" anchor="ctr"/>
                </a:tc>
                <a:extLst>
                  <a:ext uri="{0D108BD9-81ED-4DB2-BD59-A6C34878D82A}">
                    <a16:rowId xmlns="" xmlns:a16="http://schemas.microsoft.com/office/drawing/2014/main" val="10001"/>
                  </a:ext>
                </a:extLst>
              </a:tr>
              <a:tr h="530329">
                <a:tc>
                  <a:txBody>
                    <a:bodyPr/>
                    <a:lstStyle/>
                    <a:p>
                      <a:pPr marL="0" marR="0" lvl="0" indent="0" algn="ctr" rtl="0">
                        <a:lnSpc>
                          <a:spcPct val="150000"/>
                        </a:lnSpc>
                        <a:spcBef>
                          <a:spcPts val="0"/>
                        </a:spcBef>
                        <a:spcAft>
                          <a:spcPts val="0"/>
                        </a:spcAft>
                        <a:buNone/>
                      </a:pPr>
                      <a:r>
                        <a:rPr lang="en-US" sz="1200" dirty="0"/>
                        <a:t>1</a:t>
                      </a:r>
                      <a:endParaRPr sz="1100" dirty="0">
                        <a:latin typeface="Arial"/>
                        <a:ea typeface="Arial"/>
                        <a:cs typeface="Arial"/>
                        <a:sym typeface="Arial"/>
                      </a:endParaRPr>
                    </a:p>
                  </a:txBody>
                  <a:tcPr marL="68575" marR="68575" marT="0" marB="0" anchor="ctr">
                    <a:solidFill>
                      <a:schemeClr val="accent6">
                        <a:lumMod val="20000"/>
                        <a:lumOff val="80000"/>
                      </a:schemeClr>
                    </a:solidFill>
                  </a:tcP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4</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5</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0</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7</a:t>
                      </a:r>
                      <a:endParaRPr sz="1100" dirty="0">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None/>
                      </a:pPr>
                      <a:r>
                        <a:rPr lang="en-US" sz="1600" b="1" dirty="0"/>
                        <a:t>1</a:t>
                      </a:r>
                      <a:endParaRPr sz="2400" b="1" dirty="0"/>
                    </a:p>
                    <a:p>
                      <a:pPr marL="0" marR="0" lvl="0" indent="0" algn="ctr" rtl="0">
                        <a:lnSpc>
                          <a:spcPct val="150000"/>
                        </a:lnSpc>
                        <a:spcBef>
                          <a:spcPts val="0"/>
                        </a:spcBef>
                        <a:spcAft>
                          <a:spcPts val="0"/>
                        </a:spcAft>
                        <a:buNone/>
                      </a:pPr>
                      <a:r>
                        <a:rPr lang="en-US" sz="1200" dirty="0">
                          <a:latin typeface="Arial"/>
                          <a:ea typeface="Arial"/>
                          <a:cs typeface="Arial"/>
                          <a:sym typeface="Arial"/>
                        </a:rPr>
                        <a:t>          6</a:t>
                      </a:r>
                      <a:endParaRPr sz="1100" dirty="0">
                        <a:latin typeface="Arial"/>
                        <a:ea typeface="Arial"/>
                        <a:cs typeface="Arial"/>
                        <a:sym typeface="Arial"/>
                      </a:endParaRPr>
                    </a:p>
                  </a:txBody>
                  <a:tcPr marL="68575" marR="68575" marT="0" marB="0" anchor="ctr"/>
                </a:tc>
                <a:extLst>
                  <a:ext uri="{0D108BD9-81ED-4DB2-BD59-A6C34878D82A}">
                    <a16:rowId xmlns="" xmlns:a16="http://schemas.microsoft.com/office/drawing/2014/main" val="10002"/>
                  </a:ext>
                </a:extLst>
              </a:tr>
            </a:tbl>
          </a:graphicData>
        </a:graphic>
      </p:graphicFrame>
      <p:cxnSp>
        <p:nvCxnSpPr>
          <p:cNvPr id="3" name="Straight Connector 2"/>
          <p:cNvCxnSpPr/>
          <p:nvPr/>
        </p:nvCxnSpPr>
        <p:spPr>
          <a:xfrm>
            <a:off x="6302394" y="1619669"/>
            <a:ext cx="884790" cy="565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723631" y="1013932"/>
            <a:ext cx="1773936" cy="461665"/>
          </a:xfrm>
          <a:prstGeom prst="rect">
            <a:avLst/>
          </a:prstGeom>
          <a:solidFill>
            <a:schemeClr val="accent2">
              <a:lumMod val="20000"/>
              <a:lumOff val="80000"/>
            </a:schemeClr>
          </a:solidFill>
        </p:spPr>
        <p:txBody>
          <a:bodyPr wrap="square" rtlCol="0">
            <a:spAutoFit/>
          </a:bodyPr>
          <a:lstStyle/>
          <a:p>
            <a:r>
              <a:rPr lang="en-US" sz="2400" dirty="0"/>
              <a:t>Odd Parity</a:t>
            </a:r>
          </a:p>
        </p:txBody>
      </p:sp>
      <p:pic>
        <p:nvPicPr>
          <p:cNvPr id="13" name="Google Shape;1856;p131" descr="XOR Gate for 2-bit and 3-bit Sum"/>
          <p:cNvPicPr preferRelativeResize="0"/>
          <p:nvPr/>
        </p:nvPicPr>
        <p:blipFill rotWithShape="1">
          <a:blip r:embed="rId4">
            <a:alphaModFix/>
          </a:blip>
          <a:srcRect l="37618" t="12468" b="15148"/>
          <a:stretch/>
        </p:blipFill>
        <p:spPr>
          <a:xfrm>
            <a:off x="6240267" y="4014619"/>
            <a:ext cx="4555177" cy="2397651"/>
          </a:xfrm>
          <a:prstGeom prst="rect">
            <a:avLst/>
          </a:prstGeom>
          <a:noFill/>
          <a:ln>
            <a:noFill/>
          </a:ln>
        </p:spPr>
      </p:pic>
      <p:pic>
        <p:nvPicPr>
          <p:cNvPr id="14" name="Google Shape;1856;p131" descr="XOR Gate for 2-bit and 3-bit Sum"/>
          <p:cNvPicPr preferRelativeResize="0"/>
          <p:nvPr/>
        </p:nvPicPr>
        <p:blipFill rotWithShape="1">
          <a:blip r:embed="rId4">
            <a:alphaModFix/>
          </a:blip>
          <a:srcRect l="37618" t="12468" b="15148"/>
          <a:stretch/>
        </p:blipFill>
        <p:spPr>
          <a:xfrm>
            <a:off x="6240267" y="4014619"/>
            <a:ext cx="4555177" cy="2397651"/>
          </a:xfrm>
          <a:prstGeom prst="rect">
            <a:avLst/>
          </a:prstGeom>
          <a:noFill/>
          <a:ln>
            <a:noFill/>
          </a:ln>
        </p:spPr>
      </p:pic>
      <p:sp>
        <p:nvSpPr>
          <p:cNvPr id="15" name="Google Shape;1857;p131"/>
          <p:cNvSpPr/>
          <p:nvPr/>
        </p:nvSpPr>
        <p:spPr>
          <a:xfrm>
            <a:off x="8325134" y="4476466"/>
            <a:ext cx="127330" cy="1501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 name="Google Shape;1858;p131"/>
          <p:cNvSpPr/>
          <p:nvPr/>
        </p:nvSpPr>
        <p:spPr>
          <a:xfrm>
            <a:off x="10181231" y="5377218"/>
            <a:ext cx="109181" cy="103837"/>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e Placeholder 1"/>
          <p:cNvSpPr>
            <a:spLocks noGrp="1"/>
          </p:cNvSpPr>
          <p:nvPr>
            <p:ph type="dt" sz="half" idx="10"/>
          </p:nvPr>
        </p:nvSpPr>
        <p:spPr/>
        <p:txBody>
          <a:bodyPr/>
          <a:lstStyle/>
          <a:p>
            <a:fld id="{148DD445-D695-47D7-AAFC-D17C90C2C253}" type="datetime1">
              <a:rPr lang="en-US" smtClean="0"/>
              <a:t>9/12/2022</a:t>
            </a:fld>
            <a:endParaRPr lang="en-US"/>
          </a:p>
        </p:txBody>
      </p:sp>
    </p:spTree>
    <p:extLst>
      <p:ext uri="{BB962C8B-B14F-4D97-AF65-F5344CB8AC3E}">
        <p14:creationId xmlns:p14="http://schemas.microsoft.com/office/powerpoint/2010/main" val="4162484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615"/>
        <p:cNvGrpSpPr/>
        <p:nvPr/>
      </p:nvGrpSpPr>
      <p:grpSpPr>
        <a:xfrm>
          <a:off x="0" y="0"/>
          <a:ext cx="0" cy="0"/>
          <a:chOff x="0" y="0"/>
          <a:chExt cx="0" cy="0"/>
        </a:xfrm>
      </p:grpSpPr>
      <p:sp>
        <p:nvSpPr>
          <p:cNvPr id="1616" name="Google Shape;1616;p117"/>
          <p:cNvSpPr txBox="1">
            <a:spLocks noGrp="1"/>
          </p:cNvSpPr>
          <p:nvPr>
            <p:ph type="title"/>
          </p:nvPr>
        </p:nvSpPr>
        <p:spPr>
          <a:xfrm>
            <a:off x="1620875" y="350401"/>
            <a:ext cx="8514080" cy="780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Half Adder</a:t>
            </a:r>
            <a:endParaRPr sz="3200" b="1">
              <a:solidFill>
                <a:schemeClr val="dk1"/>
              </a:solidFill>
              <a:latin typeface="Times New Roman"/>
              <a:ea typeface="Times New Roman"/>
              <a:cs typeface="Times New Roman"/>
              <a:sym typeface="Times New Roman"/>
            </a:endParaRPr>
          </a:p>
        </p:txBody>
      </p:sp>
      <p:pic>
        <p:nvPicPr>
          <p:cNvPr id="1617" name="Google Shape;1617;p117"/>
          <p:cNvPicPr preferRelativeResize="0">
            <a:picLocks noGrp="1"/>
          </p:cNvPicPr>
          <p:nvPr>
            <p:ph idx="1"/>
          </p:nvPr>
        </p:nvPicPr>
        <p:blipFill rotWithShape="1">
          <a:blip r:embed="rId3">
            <a:alphaModFix/>
          </a:blip>
          <a:srcRect/>
          <a:stretch/>
        </p:blipFill>
        <p:spPr>
          <a:xfrm>
            <a:off x="1219200" y="1371600"/>
            <a:ext cx="9956800" cy="4424998"/>
          </a:xfrm>
          <a:prstGeom prst="rect">
            <a:avLst/>
          </a:prstGeom>
          <a:noFill/>
          <a:ln>
            <a:noFill/>
          </a:ln>
        </p:spPr>
      </p:pic>
      <p:sp>
        <p:nvSpPr>
          <p:cNvPr id="1618" name="Google Shape;1618;p1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5</a:t>
            </a:fld>
            <a:endParaRPr/>
          </a:p>
        </p:txBody>
      </p:sp>
      <p:pic>
        <p:nvPicPr>
          <p:cNvPr id="1619" name="Google Shape;1619;p117"/>
          <p:cNvPicPr preferRelativeResize="0"/>
          <p:nvPr/>
        </p:nvPicPr>
        <p:blipFill rotWithShape="1">
          <a:blip r:embed="rId4">
            <a:alphaModFix/>
          </a:blip>
          <a:srcRect/>
          <a:stretch/>
        </p:blipFill>
        <p:spPr>
          <a:xfrm>
            <a:off x="103632" y="64008"/>
            <a:ext cx="870858" cy="822961"/>
          </a:xfrm>
          <a:prstGeom prst="rect">
            <a:avLst/>
          </a:prstGeom>
          <a:noFill/>
          <a:ln>
            <a:noFill/>
          </a:ln>
        </p:spPr>
      </p:pic>
      <p:sp>
        <p:nvSpPr>
          <p:cNvPr id="2" name="Date Placeholder 1"/>
          <p:cNvSpPr>
            <a:spLocks noGrp="1"/>
          </p:cNvSpPr>
          <p:nvPr>
            <p:ph type="dt" sz="half" idx="10"/>
          </p:nvPr>
        </p:nvSpPr>
        <p:spPr/>
        <p:txBody>
          <a:bodyPr/>
          <a:lstStyle/>
          <a:p>
            <a:fld id="{E0C42E79-7D8D-4E83-B75C-A80C95CCD321}" type="datetime1">
              <a:rPr lang="en-US" smtClean="0"/>
              <a:t>9/12/2022</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863"/>
        <p:cNvGrpSpPr/>
        <p:nvPr/>
      </p:nvGrpSpPr>
      <p:grpSpPr>
        <a:xfrm>
          <a:off x="0" y="0"/>
          <a:ext cx="0" cy="0"/>
          <a:chOff x="0" y="0"/>
          <a:chExt cx="0" cy="0"/>
        </a:xfrm>
      </p:grpSpPr>
      <p:sp>
        <p:nvSpPr>
          <p:cNvPr id="1864" name="Google Shape;1864;p132"/>
          <p:cNvSpPr txBox="1">
            <a:spLocks noGrp="1"/>
          </p:cNvSpPr>
          <p:nvPr>
            <p:ph type="title"/>
          </p:nvPr>
        </p:nvSpPr>
        <p:spPr>
          <a:xfrm>
            <a:off x="1315736" y="64008"/>
            <a:ext cx="7924800" cy="82296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Parity Detector/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dirty="0">
                <a:solidFill>
                  <a:schemeClr val="dk1"/>
                </a:solidFill>
                <a:latin typeface="Times New Roman"/>
                <a:ea typeface="Times New Roman"/>
                <a:cs typeface="Times New Roman"/>
                <a:sym typeface="Times New Roman"/>
              </a:rPr>
              <a:t/>
            </a:r>
            <a:br>
              <a:rPr lang="en-US" sz="3200" dirty="0">
                <a:solidFill>
                  <a:schemeClr val="dk1"/>
                </a:solidFill>
                <a:latin typeface="Times New Roman"/>
                <a:ea typeface="Times New Roman"/>
                <a:cs typeface="Times New Roman"/>
                <a:sym typeface="Times New Roman"/>
              </a:rPr>
            </a:br>
            <a:endParaRPr sz="3200" b="1" dirty="0">
              <a:solidFill>
                <a:schemeClr val="dk1"/>
              </a:solidFill>
              <a:latin typeface="Times New Roman"/>
              <a:ea typeface="Times New Roman"/>
              <a:cs typeface="Times New Roman"/>
              <a:sym typeface="Times New Roman"/>
            </a:endParaRPr>
          </a:p>
        </p:txBody>
      </p:sp>
      <p:sp>
        <p:nvSpPr>
          <p:cNvPr id="1865" name="Google Shape;1865;p132"/>
          <p:cNvSpPr txBox="1">
            <a:spLocks noGrp="1"/>
          </p:cNvSpPr>
          <p:nvPr>
            <p:ph idx="1"/>
          </p:nvPr>
        </p:nvSpPr>
        <p:spPr>
          <a:xfrm>
            <a:off x="783988" y="1137811"/>
            <a:ext cx="10864570" cy="540110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ts val="2800"/>
              <a:buChar char="•"/>
            </a:pPr>
            <a:r>
              <a:rPr lang="en-US" sz="2600" dirty="0">
                <a:solidFill>
                  <a:srgbClr val="FF0000"/>
                </a:solidFill>
                <a:latin typeface="Times New Roman" panose="02020603050405020304" pitchFamily="18" charset="0"/>
                <a:ea typeface="Times New Roman"/>
                <a:cs typeface="Times New Roman" panose="02020603050405020304" pitchFamily="18" charset="0"/>
                <a:sym typeface="Times New Roman"/>
              </a:rPr>
              <a:t>The three bits in the message together with the parity bit are transmitted to </a:t>
            </a:r>
            <a:r>
              <a:rPr lang="en-US" sz="26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the destination</a:t>
            </a:r>
            <a:r>
              <a:rPr lang="en-US" sz="2600" dirty="0">
                <a:solidFill>
                  <a:srgbClr val="FF0000"/>
                </a:solidFill>
                <a:latin typeface="Times New Roman" panose="02020603050405020304" pitchFamily="18" charset="0"/>
                <a:ea typeface="Times New Roman"/>
                <a:cs typeface="Times New Roman" panose="02020603050405020304" pitchFamily="18" charset="0"/>
                <a:sym typeface="Times New Roman"/>
              </a:rPr>
              <a:t>, where they are applied to the parity checker circuit.</a:t>
            </a:r>
          </a:p>
          <a:p>
            <a:pPr marL="228600" lvl="0" indent="-228600" algn="l" rtl="0">
              <a:lnSpc>
                <a:spcPct val="90000"/>
              </a:lnSpc>
              <a:spcBef>
                <a:spcPts val="1200"/>
              </a:spcBef>
              <a:spcAft>
                <a:spcPts val="0"/>
              </a:spcAft>
              <a:buClr>
                <a:schemeClr val="dk1"/>
              </a:buClr>
              <a:buSzPts val="2800"/>
              <a:buChar char="•"/>
            </a:pPr>
            <a:r>
              <a:rPr lang="en-US" sz="2600" dirty="0" smtClean="0">
                <a:solidFill>
                  <a:srgbClr val="0000FF"/>
                </a:solidFill>
                <a:latin typeface="Times New Roman" panose="02020603050405020304" pitchFamily="18" charset="0"/>
                <a:ea typeface="Times New Roman"/>
                <a:cs typeface="Times New Roman" panose="02020603050405020304" pitchFamily="18" charset="0"/>
                <a:sym typeface="Times New Roman"/>
              </a:rPr>
              <a:t>The </a:t>
            </a:r>
            <a:r>
              <a:rPr lang="en-US" sz="2600" dirty="0">
                <a:solidFill>
                  <a:srgbClr val="0000FF"/>
                </a:solidFill>
                <a:latin typeface="Times New Roman" panose="02020603050405020304" pitchFamily="18" charset="0"/>
                <a:ea typeface="Times New Roman"/>
                <a:cs typeface="Times New Roman" panose="02020603050405020304" pitchFamily="18" charset="0"/>
                <a:sym typeface="Times New Roman"/>
              </a:rPr>
              <a:t>parity checker circuit checks for possible errors in the transmission. Since the information was transmitted with even parity , the four bits received must have an even number of 1’s.</a:t>
            </a:r>
          </a:p>
          <a:p>
            <a:pPr marL="228600" lvl="0" indent="-228600" algn="l" rtl="0">
              <a:lnSpc>
                <a:spcPct val="90000"/>
              </a:lnSpc>
              <a:spcBef>
                <a:spcPts val="1200"/>
              </a:spcBef>
              <a:spcAft>
                <a:spcPts val="0"/>
              </a:spcAft>
              <a:buClr>
                <a:schemeClr val="dk1"/>
              </a:buClr>
              <a:buSzPts val="2800"/>
              <a:buChar char="•"/>
            </a:pPr>
            <a:r>
              <a:rPr lang="en-US" sz="2600" dirty="0">
                <a:solidFill>
                  <a:srgbClr val="FF0000"/>
                </a:solidFill>
                <a:latin typeface="Times New Roman" panose="02020603050405020304" pitchFamily="18" charset="0"/>
                <a:ea typeface="Times New Roman"/>
                <a:cs typeface="Times New Roman" panose="02020603050405020304" pitchFamily="18" charset="0"/>
                <a:sym typeface="Times New Roman"/>
              </a:rPr>
              <a:t>An error occurs during the transmission if the four bits received have an odd number of 1’s, indicating that one bit has changed in value during transmission. </a:t>
            </a:r>
            <a:endParaRPr sz="2600"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228600" lvl="0" indent="-228600" algn="l" rtl="0">
              <a:lnSpc>
                <a:spcPct val="90000"/>
              </a:lnSpc>
              <a:spcBef>
                <a:spcPts val="1200"/>
              </a:spcBef>
              <a:spcAft>
                <a:spcPts val="0"/>
              </a:spcAft>
              <a:buClr>
                <a:schemeClr val="dk1"/>
              </a:buClr>
              <a:buSzPts val="2800"/>
              <a:buChar char="•"/>
            </a:pPr>
            <a:r>
              <a:rPr lang="en-US" sz="2600" dirty="0">
                <a:solidFill>
                  <a:srgbClr val="0000FF"/>
                </a:solidFill>
                <a:latin typeface="Times New Roman" panose="02020603050405020304" pitchFamily="18" charset="0"/>
                <a:ea typeface="Times New Roman"/>
                <a:cs typeface="Times New Roman" panose="02020603050405020304" pitchFamily="18" charset="0"/>
                <a:sym typeface="Times New Roman"/>
              </a:rPr>
              <a:t>The output of the parity checker is denoted by  PEC  (Parity Error Check).</a:t>
            </a:r>
            <a:endParaRPr sz="2600" dirty="0">
              <a:solidFill>
                <a:srgbClr val="0000FF"/>
              </a:solidFill>
              <a:latin typeface="Times New Roman" panose="02020603050405020304" pitchFamily="18" charset="0"/>
              <a:cs typeface="Times New Roman" panose="02020603050405020304" pitchFamily="18" charset="0"/>
            </a:endParaRPr>
          </a:p>
          <a:p>
            <a:pPr marL="228600" lvl="0" indent="-228600" algn="l" rtl="0">
              <a:lnSpc>
                <a:spcPct val="90000"/>
              </a:lnSpc>
              <a:spcBef>
                <a:spcPts val="1200"/>
              </a:spcBef>
              <a:spcAft>
                <a:spcPts val="0"/>
              </a:spcAft>
              <a:buClr>
                <a:schemeClr val="dk1"/>
              </a:buClr>
              <a:buSzPts val="2800"/>
              <a:buChar char="•"/>
            </a:pPr>
            <a:r>
              <a:rPr lang="en-US" sz="2600" dirty="0">
                <a:solidFill>
                  <a:srgbClr val="FF0000"/>
                </a:solidFill>
                <a:latin typeface="Times New Roman" panose="02020603050405020304" pitchFamily="18" charset="0"/>
                <a:ea typeface="Times New Roman"/>
                <a:cs typeface="Times New Roman" panose="02020603050405020304" pitchFamily="18" charset="0"/>
                <a:sym typeface="Times New Roman"/>
              </a:rPr>
              <a:t>It will be equal to 1 , if an   error occurs , that is if the four bits received have an odd number of 1’s. </a:t>
            </a:r>
            <a:endParaRPr sz="2600" dirty="0">
              <a:solidFill>
                <a:srgbClr val="FF0000"/>
              </a:solidFill>
              <a:latin typeface="Times New Roman" panose="02020603050405020304" pitchFamily="18" charset="0"/>
              <a:cs typeface="Times New Roman" panose="02020603050405020304" pitchFamily="18" charset="0"/>
            </a:endParaRPr>
          </a:p>
        </p:txBody>
      </p:sp>
      <p:sp>
        <p:nvSpPr>
          <p:cNvPr id="1867" name="Google Shape;1867;p1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 y="64008"/>
            <a:ext cx="870858" cy="8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D6FB808-31AE-47A1-9E60-99A8C3BA5344}" type="datetime1">
              <a:rPr lang="en-US" smtClean="0"/>
              <a:t>9/12/2022</a:t>
            </a:fld>
            <a:endParaRPr lang="en-US"/>
          </a:p>
        </p:txBody>
      </p:sp>
    </p:spTree>
    <p:extLst>
      <p:ext uri="{BB962C8B-B14F-4D97-AF65-F5344CB8AC3E}">
        <p14:creationId xmlns:p14="http://schemas.microsoft.com/office/powerpoint/2010/main" val="36054186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871"/>
        <p:cNvGrpSpPr/>
        <p:nvPr/>
      </p:nvGrpSpPr>
      <p:grpSpPr>
        <a:xfrm>
          <a:off x="0" y="0"/>
          <a:ext cx="0" cy="0"/>
          <a:chOff x="0" y="0"/>
          <a:chExt cx="0" cy="0"/>
        </a:xfrm>
      </p:grpSpPr>
      <p:sp>
        <p:nvSpPr>
          <p:cNvPr id="1872" name="Google Shape;1872;p133"/>
          <p:cNvSpPr txBox="1">
            <a:spLocks noGrp="1"/>
          </p:cNvSpPr>
          <p:nvPr>
            <p:ph type="title"/>
          </p:nvPr>
        </p:nvSpPr>
        <p:spPr>
          <a:xfrm>
            <a:off x="981908" y="154172"/>
            <a:ext cx="7924800" cy="528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smtClean="0">
                <a:latin typeface="Times New Roman"/>
                <a:ea typeface="Times New Roman"/>
                <a:cs typeface="Times New Roman"/>
                <a:sym typeface="Times New Roman"/>
              </a:rPr>
              <a:t>Parity </a:t>
            </a:r>
            <a:r>
              <a:rPr lang="en-US" sz="3200" b="1" dirty="0">
                <a:latin typeface="Times New Roman"/>
                <a:ea typeface="Times New Roman"/>
                <a:cs typeface="Times New Roman"/>
                <a:sym typeface="Times New Roman"/>
              </a:rPr>
              <a:t>Detector/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smtClean="0">
                <a:solidFill>
                  <a:schemeClr val="dk1"/>
                </a:solidFill>
                <a:latin typeface="Times New Roman"/>
                <a:ea typeface="Times New Roman"/>
                <a:cs typeface="Times New Roman"/>
                <a:sym typeface="Times New Roman"/>
              </a:rPr>
              <a:t/>
            </a:r>
            <a:br>
              <a:rPr lang="en-US" sz="3200" b="1" dirty="0" smtClean="0">
                <a:solidFill>
                  <a:schemeClr val="dk1"/>
                </a:solidFill>
                <a:latin typeface="Times New Roman"/>
                <a:ea typeface="Times New Roman"/>
                <a:cs typeface="Times New Roman"/>
                <a:sym typeface="Times New Roman"/>
              </a:rPr>
            </a:br>
            <a:r>
              <a:rPr lang="en-US" sz="2400" b="1" dirty="0" smtClean="0">
                <a:solidFill>
                  <a:srgbClr val="0000FF"/>
                </a:solidFill>
                <a:latin typeface="Times New Roman"/>
                <a:ea typeface="Times New Roman"/>
                <a:cs typeface="Times New Roman"/>
                <a:sym typeface="Times New Roman"/>
              </a:rPr>
              <a:t>Truth Table for Even Parity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75" name="Google Shape;1875;p13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aphicFrame>
        <p:nvGraphicFramePr>
          <p:cNvPr id="1873" name="Google Shape;1873;p133"/>
          <p:cNvGraphicFramePr/>
          <p:nvPr>
            <p:extLst>
              <p:ext uri="{D42A27DB-BD31-4B8C-83A1-F6EECF244321}">
                <p14:modId xmlns:p14="http://schemas.microsoft.com/office/powerpoint/2010/main" val="3696733982"/>
              </p:ext>
            </p:extLst>
          </p:nvPr>
        </p:nvGraphicFramePr>
        <p:xfrm>
          <a:off x="682172" y="1389913"/>
          <a:ext cx="10249500" cy="5201138"/>
        </p:xfrm>
        <a:graphic>
          <a:graphicData uri="http://schemas.openxmlformats.org/drawingml/2006/table">
            <a:tbl>
              <a:tblPr>
                <a:noFill/>
              </a:tblPr>
              <a:tblGrid>
                <a:gridCol w="2049900">
                  <a:extLst>
                    <a:ext uri="{9D8B030D-6E8A-4147-A177-3AD203B41FA5}">
                      <a16:colId xmlns="" xmlns:a16="http://schemas.microsoft.com/office/drawing/2014/main" val="20000"/>
                    </a:ext>
                  </a:extLst>
                </a:gridCol>
                <a:gridCol w="2049900">
                  <a:extLst>
                    <a:ext uri="{9D8B030D-6E8A-4147-A177-3AD203B41FA5}">
                      <a16:colId xmlns="" xmlns:a16="http://schemas.microsoft.com/office/drawing/2014/main" val="20001"/>
                    </a:ext>
                  </a:extLst>
                </a:gridCol>
                <a:gridCol w="2049900">
                  <a:extLst>
                    <a:ext uri="{9D8B030D-6E8A-4147-A177-3AD203B41FA5}">
                      <a16:colId xmlns="" xmlns:a16="http://schemas.microsoft.com/office/drawing/2014/main" val="20002"/>
                    </a:ext>
                  </a:extLst>
                </a:gridCol>
                <a:gridCol w="2049900">
                  <a:extLst>
                    <a:ext uri="{9D8B030D-6E8A-4147-A177-3AD203B41FA5}">
                      <a16:colId xmlns="" xmlns:a16="http://schemas.microsoft.com/office/drawing/2014/main" val="20003"/>
                    </a:ext>
                  </a:extLst>
                </a:gridCol>
                <a:gridCol w="2049900">
                  <a:extLst>
                    <a:ext uri="{9D8B030D-6E8A-4147-A177-3AD203B41FA5}">
                      <a16:colId xmlns="" xmlns:a16="http://schemas.microsoft.com/office/drawing/2014/main" val="20004"/>
                    </a:ext>
                  </a:extLst>
                </a:gridCol>
              </a:tblGrid>
              <a:tr h="434066">
                <a:tc gridSpan="4">
                  <a:txBody>
                    <a:bodyPr/>
                    <a:lstStyle/>
                    <a:p>
                      <a:pPr marL="0" marR="0" lvl="0" indent="0" algn="ctr" rtl="0">
                        <a:lnSpc>
                          <a:spcPct val="115000"/>
                        </a:lnSpc>
                        <a:spcBef>
                          <a:spcPts val="0"/>
                        </a:spcBef>
                        <a:spcAft>
                          <a:spcPts val="0"/>
                        </a:spcAft>
                        <a:buNone/>
                      </a:pPr>
                      <a:r>
                        <a:rPr lang="en-US" sz="1800" dirty="0">
                          <a:latin typeface="Times New Roman"/>
                          <a:ea typeface="Times New Roman"/>
                          <a:cs typeface="Times New Roman"/>
                          <a:sym typeface="Times New Roman"/>
                        </a:rPr>
                        <a:t>Four Bits Received</a:t>
                      </a:r>
                      <a:endParaRPr sz="1800" dirty="0">
                        <a:latin typeface="Times New Roman"/>
                        <a:ea typeface="Times New Roman"/>
                        <a:cs typeface="Times New Roman"/>
                        <a:sym typeface="Times New Roman"/>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Parity Error Check</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0"/>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A</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B</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D</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PEC</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1"/>
                  </a:ext>
                </a:extLst>
              </a:tr>
              <a:tr h="237581">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0</a:t>
                      </a:r>
                      <a:endParaRPr sz="16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0</a:t>
                      </a:r>
                      <a:endParaRPr sz="16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2"/>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3"/>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1</a:t>
                      </a:r>
                      <a:endParaRPr sz="16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4"/>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5"/>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6"/>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7"/>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8"/>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9"/>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0"/>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1"/>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2"/>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3"/>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4"/>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5"/>
                  </a:ext>
                </a:extLst>
              </a:tr>
              <a:tr h="237581">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0</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6"/>
                  </a:ext>
                </a:extLst>
              </a:tr>
              <a:tr h="237581">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1</a:t>
                      </a:r>
                      <a:endParaRPr sz="16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1</a:t>
                      </a:r>
                      <a:endParaRPr sz="16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600" dirty="0">
                          <a:latin typeface="Times New Roman"/>
                          <a:ea typeface="Times New Roman"/>
                          <a:cs typeface="Times New Roman"/>
                          <a:sym typeface="Times New Roman"/>
                        </a:rPr>
                        <a:t>0</a:t>
                      </a:r>
                      <a:endParaRPr sz="1600" dirty="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7"/>
                  </a:ext>
                </a:extLst>
              </a:tr>
            </a:tbl>
          </a:graphicData>
        </a:graphic>
      </p:graphicFrame>
      <p:pic>
        <p:nvPicPr>
          <p:cNvPr id="1874" name="Google Shape;1874;p133"/>
          <p:cNvPicPr preferRelativeResize="0"/>
          <p:nvPr/>
        </p:nvPicPr>
        <p:blipFill rotWithShape="1">
          <a:blip r:embed="rId3">
            <a:alphaModFix/>
          </a:blip>
          <a:srcRect/>
          <a:stretch/>
        </p:blipFill>
        <p:spPr>
          <a:xfrm>
            <a:off x="2" y="1"/>
            <a:ext cx="841828" cy="798285"/>
          </a:xfrm>
          <a:prstGeom prst="rect">
            <a:avLst/>
          </a:prstGeom>
          <a:noFill/>
          <a:ln>
            <a:noFill/>
          </a:ln>
        </p:spPr>
      </p:pic>
      <p:sp>
        <p:nvSpPr>
          <p:cNvPr id="3" name="Date Placeholder 2"/>
          <p:cNvSpPr>
            <a:spLocks noGrp="1"/>
          </p:cNvSpPr>
          <p:nvPr>
            <p:ph type="dt" sz="half" idx="10"/>
          </p:nvPr>
        </p:nvSpPr>
        <p:spPr/>
        <p:txBody>
          <a:bodyPr/>
          <a:lstStyle/>
          <a:p>
            <a:fld id="{97FDF05B-6BBA-4099-BD90-3726B3CD80F4}" type="datetime1">
              <a:rPr lang="en-US" smtClean="0"/>
              <a:t>9/12/2022</a:t>
            </a:fld>
            <a:endParaRPr lang="en-US"/>
          </a:p>
        </p:txBody>
      </p:sp>
    </p:spTree>
    <p:extLst>
      <p:ext uri="{BB962C8B-B14F-4D97-AF65-F5344CB8AC3E}">
        <p14:creationId xmlns:p14="http://schemas.microsoft.com/office/powerpoint/2010/main" val="1106049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879"/>
        <p:cNvGrpSpPr/>
        <p:nvPr/>
      </p:nvGrpSpPr>
      <p:grpSpPr>
        <a:xfrm>
          <a:off x="0" y="0"/>
          <a:ext cx="0" cy="0"/>
          <a:chOff x="0" y="0"/>
          <a:chExt cx="0" cy="0"/>
        </a:xfrm>
      </p:grpSpPr>
      <p:sp>
        <p:nvSpPr>
          <p:cNvPr id="1880" name="Google Shape;1880;p134"/>
          <p:cNvSpPr txBox="1">
            <a:spLocks noGrp="1"/>
          </p:cNvSpPr>
          <p:nvPr>
            <p:ph type="title"/>
          </p:nvPr>
        </p:nvSpPr>
        <p:spPr>
          <a:xfrm>
            <a:off x="1838251" y="308345"/>
            <a:ext cx="7924800" cy="1556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Parity Detector/ Checker:</a:t>
            </a:r>
            <a:br>
              <a:rPr lang="en-US" sz="3200" b="1" dirty="0">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1600" b="1" dirty="0">
                <a:latin typeface="Times New Roman"/>
                <a:ea typeface="Times New Roman"/>
                <a:cs typeface="Times New Roman"/>
                <a:sym typeface="Times New Roman"/>
              </a:rPr>
              <a:t>E</a:t>
            </a:r>
            <a:r>
              <a:rPr lang="en-US" sz="2000" dirty="0">
                <a:latin typeface="Times New Roman"/>
                <a:ea typeface="Times New Roman"/>
                <a:cs typeface="Times New Roman"/>
                <a:sym typeface="Times New Roman"/>
              </a:rPr>
              <a:t>ven parity checker.</a:t>
            </a:r>
            <a:br>
              <a:rPr lang="en-US" sz="2000" dirty="0">
                <a:latin typeface="Times New Roman"/>
                <a:ea typeface="Times New Roman"/>
                <a:cs typeface="Times New Roman"/>
                <a:sym typeface="Times New Roman"/>
              </a:rPr>
            </a:br>
            <a:r>
              <a:rPr lang="en-US" sz="2000" dirty="0">
                <a:solidFill>
                  <a:schemeClr val="dk1"/>
                </a:solidFill>
                <a:latin typeface="Times New Roman"/>
                <a:ea typeface="Times New Roman"/>
                <a:cs typeface="Times New Roman"/>
                <a:sym typeface="Times New Roman"/>
              </a:rPr>
              <a:t/>
            </a:r>
            <a:br>
              <a:rPr lang="en-US" sz="2000"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pic>
        <p:nvPicPr>
          <p:cNvPr id="1882" name="Google Shape;1882;p134"/>
          <p:cNvPicPr preferRelativeResize="0">
            <a:picLocks noGrp="1"/>
          </p:cNvPicPr>
          <p:nvPr>
            <p:ph idx="1"/>
          </p:nvPr>
        </p:nvPicPr>
        <p:blipFill rotWithShape="1">
          <a:blip r:embed="rId3">
            <a:alphaModFix/>
          </a:blip>
          <a:srcRect t="9173"/>
          <a:stretch/>
        </p:blipFill>
        <p:spPr>
          <a:xfrm>
            <a:off x="634800" y="1313598"/>
            <a:ext cx="8088286" cy="5407877"/>
          </a:xfrm>
          <a:prstGeom prst="rect">
            <a:avLst/>
          </a:prstGeom>
          <a:noFill/>
          <a:ln>
            <a:noFill/>
          </a:ln>
        </p:spPr>
      </p:pic>
      <p:sp>
        <p:nvSpPr>
          <p:cNvPr id="1883" name="Google Shape;1883;p1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1881" name="Google Shape;1881;p134"/>
          <p:cNvPicPr preferRelativeResize="0"/>
          <p:nvPr/>
        </p:nvPicPr>
        <p:blipFill rotWithShape="1">
          <a:blip r:embed="rId4">
            <a:alphaModFix/>
          </a:blip>
          <a:srcRect/>
          <a:stretch/>
        </p:blipFill>
        <p:spPr>
          <a:xfrm>
            <a:off x="1" y="1"/>
            <a:ext cx="1269599" cy="1313597"/>
          </a:xfrm>
          <a:prstGeom prst="rect">
            <a:avLst/>
          </a:prstGeom>
          <a:noFill/>
          <a:ln>
            <a:noFill/>
          </a:ln>
        </p:spPr>
      </p:pic>
      <p:sp>
        <p:nvSpPr>
          <p:cNvPr id="2" name="Date Placeholder 1"/>
          <p:cNvSpPr>
            <a:spLocks noGrp="1"/>
          </p:cNvSpPr>
          <p:nvPr>
            <p:ph type="dt" sz="half" idx="10"/>
          </p:nvPr>
        </p:nvSpPr>
        <p:spPr/>
        <p:txBody>
          <a:bodyPr/>
          <a:lstStyle/>
          <a:p>
            <a:fld id="{1E4A6025-3DC7-48AA-8E33-A3F31D295B17}" type="datetime1">
              <a:rPr lang="en-US" smtClean="0"/>
              <a:t>9/12/2022</a:t>
            </a:fld>
            <a:endParaRPr lang="en-US"/>
          </a:p>
        </p:txBody>
      </p:sp>
    </p:spTree>
    <p:extLst>
      <p:ext uri="{BB962C8B-B14F-4D97-AF65-F5344CB8AC3E}">
        <p14:creationId xmlns:p14="http://schemas.microsoft.com/office/powerpoint/2010/main" val="20386503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887"/>
        <p:cNvGrpSpPr/>
        <p:nvPr/>
      </p:nvGrpSpPr>
      <p:grpSpPr>
        <a:xfrm>
          <a:off x="0" y="0"/>
          <a:ext cx="0" cy="0"/>
          <a:chOff x="0" y="0"/>
          <a:chExt cx="0" cy="0"/>
        </a:xfrm>
      </p:grpSpPr>
      <p:sp>
        <p:nvSpPr>
          <p:cNvPr id="1888" name="Google Shape;1888;p135"/>
          <p:cNvSpPr txBox="1">
            <a:spLocks noGrp="1"/>
          </p:cNvSpPr>
          <p:nvPr>
            <p:ph type="title"/>
          </p:nvPr>
        </p:nvSpPr>
        <p:spPr>
          <a:xfrm>
            <a:off x="1838251" y="308344"/>
            <a:ext cx="7924800" cy="64699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Parity Detector/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Truth table for the </a:t>
            </a:r>
            <a:r>
              <a:rPr lang="en-US" sz="2000" dirty="0" smtClean="0">
                <a:latin typeface="Times New Roman"/>
                <a:ea typeface="Times New Roman"/>
                <a:cs typeface="Times New Roman"/>
                <a:sym typeface="Times New Roman"/>
              </a:rPr>
              <a:t>Odd </a:t>
            </a:r>
            <a:r>
              <a:rPr lang="en-US" sz="2000" dirty="0">
                <a:latin typeface="Times New Roman"/>
                <a:ea typeface="Times New Roman"/>
                <a:cs typeface="Times New Roman"/>
                <a:sym typeface="Times New Roman"/>
              </a:rPr>
              <a:t>parity checker.</a:t>
            </a:r>
            <a:br>
              <a:rPr lang="en-US" sz="2000" dirty="0">
                <a:latin typeface="Times New Roman"/>
                <a:ea typeface="Times New Roman"/>
                <a:cs typeface="Times New Roman"/>
                <a:sym typeface="Times New Roman"/>
              </a:rPr>
            </a:br>
            <a:r>
              <a:rPr lang="en-US" sz="2000" dirty="0">
                <a:solidFill>
                  <a:schemeClr val="dk1"/>
                </a:solidFill>
                <a:latin typeface="Times New Roman"/>
                <a:ea typeface="Times New Roman"/>
                <a:cs typeface="Times New Roman"/>
                <a:sym typeface="Times New Roman"/>
              </a:rPr>
              <a:t/>
            </a:r>
            <a:br>
              <a:rPr lang="en-US" sz="2000"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1" name="Google Shape;1891;p1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1889" name="Google Shape;1889;p135"/>
          <p:cNvPicPr preferRelativeResize="0"/>
          <p:nvPr/>
        </p:nvPicPr>
        <p:blipFill rotWithShape="1">
          <a:blip r:embed="rId3">
            <a:alphaModFix/>
          </a:blip>
          <a:srcRect/>
          <a:stretch/>
        </p:blipFill>
        <p:spPr>
          <a:xfrm>
            <a:off x="1" y="1"/>
            <a:ext cx="1269599" cy="1313597"/>
          </a:xfrm>
          <a:prstGeom prst="rect">
            <a:avLst/>
          </a:prstGeom>
          <a:noFill/>
          <a:ln>
            <a:noFill/>
          </a:ln>
        </p:spPr>
      </p:pic>
      <p:graphicFrame>
        <p:nvGraphicFramePr>
          <p:cNvPr id="1890" name="Google Shape;1890;p135"/>
          <p:cNvGraphicFramePr/>
          <p:nvPr>
            <p:extLst>
              <p:ext uri="{D42A27DB-BD31-4B8C-83A1-F6EECF244321}">
                <p14:modId xmlns:p14="http://schemas.microsoft.com/office/powerpoint/2010/main" val="2223016064"/>
              </p:ext>
            </p:extLst>
          </p:nvPr>
        </p:nvGraphicFramePr>
        <p:xfrm>
          <a:off x="1269600" y="1677593"/>
          <a:ext cx="8748250" cy="4817525"/>
        </p:xfrm>
        <a:graphic>
          <a:graphicData uri="http://schemas.openxmlformats.org/drawingml/2006/table">
            <a:tbl>
              <a:tblPr>
                <a:noFill/>
              </a:tblPr>
              <a:tblGrid>
                <a:gridCol w="1749650">
                  <a:extLst>
                    <a:ext uri="{9D8B030D-6E8A-4147-A177-3AD203B41FA5}">
                      <a16:colId xmlns="" xmlns:a16="http://schemas.microsoft.com/office/drawing/2014/main" val="20000"/>
                    </a:ext>
                  </a:extLst>
                </a:gridCol>
                <a:gridCol w="1749650">
                  <a:extLst>
                    <a:ext uri="{9D8B030D-6E8A-4147-A177-3AD203B41FA5}">
                      <a16:colId xmlns="" xmlns:a16="http://schemas.microsoft.com/office/drawing/2014/main" val="20001"/>
                    </a:ext>
                  </a:extLst>
                </a:gridCol>
                <a:gridCol w="1749650">
                  <a:extLst>
                    <a:ext uri="{9D8B030D-6E8A-4147-A177-3AD203B41FA5}">
                      <a16:colId xmlns="" xmlns:a16="http://schemas.microsoft.com/office/drawing/2014/main" val="20002"/>
                    </a:ext>
                  </a:extLst>
                </a:gridCol>
                <a:gridCol w="1749650">
                  <a:extLst>
                    <a:ext uri="{9D8B030D-6E8A-4147-A177-3AD203B41FA5}">
                      <a16:colId xmlns="" xmlns:a16="http://schemas.microsoft.com/office/drawing/2014/main" val="20003"/>
                    </a:ext>
                  </a:extLst>
                </a:gridCol>
                <a:gridCol w="1749650">
                  <a:extLst>
                    <a:ext uri="{9D8B030D-6E8A-4147-A177-3AD203B41FA5}">
                      <a16:colId xmlns="" xmlns:a16="http://schemas.microsoft.com/office/drawing/2014/main" val="20004"/>
                    </a:ext>
                  </a:extLst>
                </a:gridCol>
              </a:tblGrid>
              <a:tr h="521200">
                <a:tc gridSpan="4">
                  <a:txBody>
                    <a:bodyPr/>
                    <a:lstStyle/>
                    <a:p>
                      <a:pPr marL="0" marR="0" lvl="0" indent="0" algn="ctr" rtl="0">
                        <a:lnSpc>
                          <a:spcPct val="115000"/>
                        </a:lnSpc>
                        <a:spcBef>
                          <a:spcPts val="0"/>
                        </a:spcBef>
                        <a:spcAft>
                          <a:spcPts val="0"/>
                        </a:spcAft>
                        <a:buNone/>
                      </a:pPr>
                      <a:r>
                        <a:rPr lang="en-US" sz="1200" dirty="0"/>
                        <a:t>Four bits received</a:t>
                      </a:r>
                      <a:endParaRPr sz="1100" dirty="0">
                        <a:latin typeface="Arial"/>
                        <a:ea typeface="Arial"/>
                        <a:cs typeface="Arial"/>
                        <a:sym typeface="Arial"/>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200"/>
                        <a:t>Parity Error Check</a:t>
                      </a:r>
                      <a:endParaRPr sz="1100">
                        <a:latin typeface="Arial"/>
                        <a:ea typeface="Arial"/>
                        <a:cs typeface="Arial"/>
                        <a:sym typeface="Arial"/>
                      </a:endParaRPr>
                    </a:p>
                  </a:txBody>
                  <a:tcPr marL="68575" marR="68575" marT="0" marB="0"/>
                </a:tc>
                <a:extLst>
                  <a:ext uri="{0D108BD9-81ED-4DB2-BD59-A6C34878D82A}">
                    <a16:rowId xmlns="" xmlns:a16="http://schemas.microsoft.com/office/drawing/2014/main" val="10000"/>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A</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B</a:t>
                      </a:r>
                      <a:endParaRPr sz="1400"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C</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D</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PEC</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1"/>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2"/>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3"/>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4"/>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5"/>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6"/>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7"/>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8"/>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9"/>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0"/>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1"/>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2"/>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3"/>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4"/>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5"/>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0</a:t>
                      </a:r>
                      <a:endParaRPr sz="140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6"/>
                  </a:ext>
                </a:extLst>
              </a:tr>
              <a:tr h="252725">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1</a:t>
                      </a:r>
                      <a:endParaRPr sz="1400" dirty="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17"/>
                  </a:ext>
                </a:extLst>
              </a:tr>
            </a:tbl>
          </a:graphicData>
        </a:graphic>
      </p:graphicFrame>
      <p:sp>
        <p:nvSpPr>
          <p:cNvPr id="2" name="Date Placeholder 1"/>
          <p:cNvSpPr>
            <a:spLocks noGrp="1"/>
          </p:cNvSpPr>
          <p:nvPr>
            <p:ph type="dt" sz="half" idx="10"/>
          </p:nvPr>
        </p:nvSpPr>
        <p:spPr/>
        <p:txBody>
          <a:bodyPr/>
          <a:lstStyle/>
          <a:p>
            <a:fld id="{E104E40E-732C-4201-BB94-5E2E347EF3D4}" type="datetime1">
              <a:rPr lang="en-US" smtClean="0"/>
              <a:t>9/12/2022</a:t>
            </a:fld>
            <a:endParaRPr lang="en-US"/>
          </a:p>
        </p:txBody>
      </p:sp>
    </p:spTree>
    <p:extLst>
      <p:ext uri="{BB962C8B-B14F-4D97-AF65-F5344CB8AC3E}">
        <p14:creationId xmlns:p14="http://schemas.microsoft.com/office/powerpoint/2010/main" val="34689761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103086" y="177715"/>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Parity Detector/ Checker:</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K-Map for the </a:t>
            </a:r>
            <a:r>
              <a:rPr lang="en-US" sz="2000" dirty="0" smtClean="0">
                <a:latin typeface="Times New Roman"/>
                <a:ea typeface="Times New Roman"/>
                <a:cs typeface="Times New Roman"/>
                <a:sym typeface="Times New Roman"/>
              </a:rPr>
              <a:t>Odd </a:t>
            </a:r>
            <a:r>
              <a:rPr lang="en-US" sz="2000" dirty="0">
                <a:latin typeface="Times New Roman"/>
                <a:ea typeface="Times New Roman"/>
                <a:cs typeface="Times New Roman"/>
                <a:sym typeface="Times New Roman"/>
              </a:rPr>
              <a:t>parity checker.</a:t>
            </a:r>
            <a:br>
              <a:rPr lang="en-US" sz="2000" dirty="0">
                <a:latin typeface="Times New Roman"/>
                <a:ea typeface="Times New Roman"/>
                <a:cs typeface="Times New Roman"/>
                <a:sym typeface="Times New Roman"/>
              </a:rPr>
            </a:br>
            <a:r>
              <a:rPr lang="en-US" sz="2000" dirty="0">
                <a:solidFill>
                  <a:schemeClr val="dk1"/>
                </a:solidFill>
                <a:latin typeface="Times New Roman"/>
                <a:ea typeface="Times New Roman"/>
                <a:cs typeface="Times New Roman"/>
                <a:sym typeface="Times New Roman"/>
              </a:rPr>
              <a:t/>
            </a:r>
            <a:br>
              <a:rPr lang="en-US" sz="2000"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1897" name="Google Shape;1897;p136"/>
          <p:cNvPicPr preferRelativeResize="0"/>
          <p:nvPr/>
        </p:nvPicPr>
        <p:blipFill rotWithShape="1">
          <a:blip r:embed="rId3">
            <a:alphaModFix/>
          </a:blip>
          <a:srcRect/>
          <a:stretch/>
        </p:blipFill>
        <p:spPr>
          <a:xfrm>
            <a:off x="1" y="2"/>
            <a:ext cx="1001485" cy="968990"/>
          </a:xfrm>
          <a:prstGeom prst="rect">
            <a:avLst/>
          </a:prstGeom>
          <a:noFill/>
          <a:ln>
            <a:noFill/>
          </a:ln>
        </p:spPr>
      </p:pic>
      <p:pic>
        <p:nvPicPr>
          <p:cNvPr id="1898" name="Google Shape;1898;p136"/>
          <p:cNvPicPr preferRelativeResize="0"/>
          <p:nvPr/>
        </p:nvPicPr>
        <p:blipFill rotWithShape="1">
          <a:blip r:embed="rId4">
            <a:alphaModFix/>
          </a:blip>
          <a:srcRect/>
          <a:stretch/>
        </p:blipFill>
        <p:spPr>
          <a:xfrm>
            <a:off x="1103086" y="1640341"/>
            <a:ext cx="9623620" cy="4898571"/>
          </a:xfrm>
          <a:prstGeom prst="rect">
            <a:avLst/>
          </a:prstGeom>
          <a:noFill/>
          <a:ln>
            <a:noFill/>
          </a:ln>
        </p:spPr>
      </p:pic>
      <p:sp>
        <p:nvSpPr>
          <p:cNvPr id="2" name="Date Placeholder 1"/>
          <p:cNvSpPr>
            <a:spLocks noGrp="1"/>
          </p:cNvSpPr>
          <p:nvPr>
            <p:ph type="dt" sz="half" idx="10"/>
          </p:nvPr>
        </p:nvSpPr>
        <p:spPr/>
        <p:txBody>
          <a:bodyPr/>
          <a:lstStyle/>
          <a:p>
            <a:fld id="{25C16DA0-9509-43EC-9CA7-298E9A22494A}" type="datetime1">
              <a:rPr lang="en-US" smtClean="0"/>
              <a:t>9/12/2022</a:t>
            </a:fld>
            <a:endParaRPr lang="en-US"/>
          </a:p>
        </p:txBody>
      </p:sp>
    </p:spTree>
    <p:extLst>
      <p:ext uri="{BB962C8B-B14F-4D97-AF65-F5344CB8AC3E}">
        <p14:creationId xmlns:p14="http://schemas.microsoft.com/office/powerpoint/2010/main" val="455317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613168" y="154172"/>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pic>
        <p:nvPicPr>
          <p:cNvPr id="1026" name="Picture 2" descr="https://vlab.amrita.edu/userfiles/5/image/COEP_Hybrid_Lab/Exp4/Fi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88" y="1227418"/>
            <a:ext cx="4950998" cy="47283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88259" y="2168709"/>
            <a:ext cx="4895555" cy="1938992"/>
          </a:xfrm>
          <a:prstGeom prst="rect">
            <a:avLst/>
          </a:prstGeom>
          <a:solidFill>
            <a:schemeClr val="accent4">
              <a:lumMod val="20000"/>
              <a:lumOff val="80000"/>
            </a:schemeClr>
          </a:solid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The ALU is an extremely versatile and useful device since, it makes available, in single package, facility for performing many different logical and arithmetic operations.</a:t>
            </a:r>
          </a:p>
        </p:txBody>
      </p:sp>
      <p:sp>
        <p:nvSpPr>
          <p:cNvPr id="3" name="Rectangle 2"/>
          <p:cNvSpPr/>
          <p:nvPr/>
        </p:nvSpPr>
        <p:spPr>
          <a:xfrm>
            <a:off x="6288258" y="4207279"/>
            <a:ext cx="4895556" cy="1569660"/>
          </a:xfrm>
          <a:prstGeom prst="rect">
            <a:avLst/>
          </a:prstGeom>
          <a:solidFill>
            <a:schemeClr val="accent6">
              <a:lumMod val="20000"/>
              <a:lumOff val="80000"/>
            </a:schemeClr>
          </a:solid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Arithmetic Logic Unit (ALU) is a critical component of a microprocessor and is the core component of central processing unit.</a:t>
            </a:r>
            <a:endParaRPr lang="en-US" sz="2400" dirty="0">
              <a:latin typeface="Times New Roman" panose="02020603050405020304" pitchFamily="18" charset="0"/>
              <a:cs typeface="Times New Roman" panose="02020603050405020304" pitchFamily="18" charset="0"/>
            </a:endParaRPr>
          </a:p>
        </p:txBody>
      </p:sp>
      <p:pic>
        <p:nvPicPr>
          <p:cNvPr id="9" name="Picture 6">
            <a:extLst>
              <a:ext uri="{FF2B5EF4-FFF2-40B4-BE49-F238E27FC236}">
                <a16:creationId xmlns="" xmlns:a16="http://schemas.microsoft.com/office/drawing/2014/main" id="{153F3D4C-89BB-B94F-1D69-AC1C77205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627" y="154172"/>
            <a:ext cx="3671667" cy="201453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6F905A8-B7B2-4045-9659-B45F5D9B8B15}" type="datetime1">
              <a:rPr lang="en-US" smtClean="0"/>
              <a:t>9/12/2022</a:t>
            </a:fld>
            <a:endParaRPr lang="en-US"/>
          </a:p>
        </p:txBody>
      </p:sp>
    </p:spTree>
    <p:extLst>
      <p:ext uri="{BB962C8B-B14F-4D97-AF65-F5344CB8AC3E}">
        <p14:creationId xmlns:p14="http://schemas.microsoft.com/office/powerpoint/2010/main" val="3845881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613168" y="154172"/>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sp>
        <p:nvSpPr>
          <p:cNvPr id="4" name="Rectangle 3"/>
          <p:cNvSpPr/>
          <p:nvPr/>
        </p:nvSpPr>
        <p:spPr>
          <a:xfrm>
            <a:off x="655091" y="1237009"/>
            <a:ext cx="10824146" cy="830997"/>
          </a:xfrm>
          <a:prstGeom prst="rect">
            <a:avLst/>
          </a:prstGeom>
          <a:solidFill>
            <a:schemeClr val="accent4">
              <a:lumMod val="20000"/>
              <a:lumOff val="80000"/>
            </a:schemeClr>
          </a:solid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ALU’s comprise the combinational logic that implements logic operations such as AND, OR and arithmetic operations, such as ADD, SUBTRACT.</a:t>
            </a:r>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5089" y="2621729"/>
            <a:ext cx="10698709" cy="830997"/>
          </a:xfrm>
          <a:prstGeom prst="rect">
            <a:avLst/>
          </a:prstGeom>
          <a:solidFill>
            <a:schemeClr val="accent6">
              <a:lumMod val="20000"/>
              <a:lumOff val="80000"/>
            </a:schemeClr>
          </a:solidFill>
        </p:spPr>
        <p:txBody>
          <a:bodyPr wrap="square">
            <a:spAutoFit/>
          </a:bodyPr>
          <a:lstStyle/>
          <a:p>
            <a:r>
              <a:rPr lang="en-US" sz="2400" dirty="0">
                <a:solidFill>
                  <a:srgbClr val="333333"/>
                </a:solidFill>
                <a:latin typeface="Noto Sans Symbols"/>
              </a:rPr>
              <a:t>lets construct a simple ALU that performs a arithmetic operation (1 bit addition)and d</a:t>
            </a:r>
            <a:r>
              <a:rPr lang="en-US" dirty="0">
                <a:solidFill>
                  <a:srgbClr val="333333"/>
                </a:solidFill>
                <a:latin typeface="PT Serif"/>
              </a:rPr>
              <a:t>oes </a:t>
            </a:r>
            <a:r>
              <a:rPr lang="en-US" sz="2400" dirty="0">
                <a:solidFill>
                  <a:srgbClr val="333333"/>
                </a:solidFill>
                <a:latin typeface="Noto Sans Symbols"/>
              </a:rPr>
              <a:t>3 logical operations namely AND, NOR and XOR</a:t>
            </a:r>
          </a:p>
        </p:txBody>
      </p:sp>
      <p:sp>
        <p:nvSpPr>
          <p:cNvPr id="7" name="Rectangle 6"/>
          <p:cNvSpPr/>
          <p:nvPr/>
        </p:nvSpPr>
        <p:spPr>
          <a:xfrm>
            <a:off x="655089" y="3872615"/>
            <a:ext cx="10698709" cy="1569660"/>
          </a:xfrm>
          <a:prstGeom prst="rect">
            <a:avLst/>
          </a:prstGeom>
          <a:solidFill>
            <a:schemeClr val="accent4">
              <a:lumMod val="20000"/>
              <a:lumOff val="80000"/>
            </a:schemeClr>
          </a:solid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The multiplexer selects only one operation at a time. </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rPr>
              <a:t>The </a:t>
            </a:r>
            <a:r>
              <a:rPr lang="en-US" sz="2400" dirty="0">
                <a:solidFill>
                  <a:srgbClr val="000000"/>
                </a:solidFill>
                <a:latin typeface="Times New Roman" panose="02020603050405020304" pitchFamily="18" charset="0"/>
                <a:cs typeface="Times New Roman" panose="02020603050405020304" pitchFamily="18" charset="0"/>
              </a:rPr>
              <a:t>operation selected depends on the selection lines of the multiplexer as shown in the truth table.</a:t>
            </a:r>
          </a:p>
        </p:txBody>
      </p:sp>
      <p:sp>
        <p:nvSpPr>
          <p:cNvPr id="2" name="Date Placeholder 1"/>
          <p:cNvSpPr>
            <a:spLocks noGrp="1"/>
          </p:cNvSpPr>
          <p:nvPr>
            <p:ph type="dt" sz="half" idx="10"/>
          </p:nvPr>
        </p:nvSpPr>
        <p:spPr/>
        <p:txBody>
          <a:bodyPr/>
          <a:lstStyle/>
          <a:p>
            <a:fld id="{8C450DA4-937E-4D04-812A-1B1329DCE1AB}" type="datetime1">
              <a:rPr lang="en-US" smtClean="0"/>
              <a:t>9/12/2022</a:t>
            </a:fld>
            <a:endParaRPr lang="en-US"/>
          </a:p>
        </p:txBody>
      </p:sp>
    </p:spTree>
    <p:extLst>
      <p:ext uri="{BB962C8B-B14F-4D97-AF65-F5344CB8AC3E}">
        <p14:creationId xmlns:p14="http://schemas.microsoft.com/office/powerpoint/2010/main" val="30259946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613168" y="154172"/>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graphicFrame>
        <p:nvGraphicFramePr>
          <p:cNvPr id="8" name="Table 7"/>
          <p:cNvGraphicFramePr>
            <a:graphicFrameLocks noGrp="1"/>
          </p:cNvGraphicFramePr>
          <p:nvPr>
            <p:extLst>
              <p:ext uri="{D42A27DB-BD31-4B8C-83A1-F6EECF244321}">
                <p14:modId xmlns:p14="http://schemas.microsoft.com/office/powerpoint/2010/main" val="1927049185"/>
              </p:ext>
            </p:extLst>
          </p:nvPr>
        </p:nvGraphicFramePr>
        <p:xfrm>
          <a:off x="528481" y="1654852"/>
          <a:ext cx="4451481" cy="4000361"/>
        </p:xfrm>
        <a:graphic>
          <a:graphicData uri="http://schemas.openxmlformats.org/drawingml/2006/table">
            <a:tbl>
              <a:tblPr firstRow="1" bandRow="1">
                <a:tableStyleId>{5C22544A-7EE6-4342-B048-85BDC9FD1C3A}</a:tableStyleId>
              </a:tblPr>
              <a:tblGrid>
                <a:gridCol w="1483827">
                  <a:extLst>
                    <a:ext uri="{9D8B030D-6E8A-4147-A177-3AD203B41FA5}">
                      <a16:colId xmlns="" xmlns:a16="http://schemas.microsoft.com/office/drawing/2014/main" val="2110110285"/>
                    </a:ext>
                  </a:extLst>
                </a:gridCol>
                <a:gridCol w="1255547">
                  <a:extLst>
                    <a:ext uri="{9D8B030D-6E8A-4147-A177-3AD203B41FA5}">
                      <a16:colId xmlns="" xmlns:a16="http://schemas.microsoft.com/office/drawing/2014/main" val="1863792482"/>
                    </a:ext>
                  </a:extLst>
                </a:gridCol>
                <a:gridCol w="1712107">
                  <a:extLst>
                    <a:ext uri="{9D8B030D-6E8A-4147-A177-3AD203B41FA5}">
                      <a16:colId xmlns="" xmlns:a16="http://schemas.microsoft.com/office/drawing/2014/main" val="4002484733"/>
                    </a:ext>
                  </a:extLst>
                </a:gridCol>
              </a:tblGrid>
              <a:tr h="712393">
                <a:tc>
                  <a:txBody>
                    <a:bodyPr/>
                    <a:lstStyle/>
                    <a:p>
                      <a:pPr algn="ctr"/>
                      <a:r>
                        <a:rPr lang="en-US" sz="2000" dirty="0" smtClean="0"/>
                        <a:t>M1</a:t>
                      </a:r>
                      <a:endParaRPr lang="en-US" sz="2000" dirty="0"/>
                    </a:p>
                  </a:txBody>
                  <a:tcPr/>
                </a:tc>
                <a:tc>
                  <a:txBody>
                    <a:bodyPr/>
                    <a:lstStyle/>
                    <a:p>
                      <a:pPr algn="ctr"/>
                      <a:r>
                        <a:rPr lang="en-US" sz="2000" dirty="0" smtClean="0"/>
                        <a:t>M0</a:t>
                      </a:r>
                      <a:endParaRPr lang="en-US" sz="2000" dirty="0"/>
                    </a:p>
                  </a:txBody>
                  <a:tcPr/>
                </a:tc>
                <a:tc>
                  <a:txBody>
                    <a:bodyPr/>
                    <a:lstStyle/>
                    <a:p>
                      <a:pPr algn="ctr"/>
                      <a:r>
                        <a:rPr lang="en-US" sz="2000" dirty="0" smtClean="0"/>
                        <a:t>Operations</a:t>
                      </a:r>
                      <a:endParaRPr lang="en-US" sz="2000" dirty="0"/>
                    </a:p>
                  </a:txBody>
                  <a:tcPr/>
                </a:tc>
                <a:extLst>
                  <a:ext uri="{0D108BD9-81ED-4DB2-BD59-A6C34878D82A}">
                    <a16:rowId xmlns="" xmlns:a16="http://schemas.microsoft.com/office/drawing/2014/main" val="668335267"/>
                  </a:ext>
                </a:extLst>
              </a:tr>
              <a:tr h="821992">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SUM</a:t>
                      </a:r>
                      <a:endParaRPr lang="en-US" sz="2400" dirty="0"/>
                    </a:p>
                  </a:txBody>
                  <a:tcPr/>
                </a:tc>
                <a:extLst>
                  <a:ext uri="{0D108BD9-81ED-4DB2-BD59-A6C34878D82A}">
                    <a16:rowId xmlns="" xmlns:a16="http://schemas.microsoft.com/office/drawing/2014/main" val="130395682"/>
                  </a:ext>
                </a:extLst>
              </a:tr>
              <a:tr h="821992">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OR</a:t>
                      </a:r>
                      <a:endParaRPr lang="en-US" sz="2400" dirty="0"/>
                    </a:p>
                  </a:txBody>
                  <a:tcPr/>
                </a:tc>
                <a:extLst>
                  <a:ext uri="{0D108BD9-81ED-4DB2-BD59-A6C34878D82A}">
                    <a16:rowId xmlns="" xmlns:a16="http://schemas.microsoft.com/office/drawing/2014/main" val="946520427"/>
                  </a:ext>
                </a:extLst>
              </a:tr>
              <a:tr h="821992">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AND</a:t>
                      </a:r>
                      <a:endParaRPr lang="en-US" sz="2400" dirty="0"/>
                    </a:p>
                  </a:txBody>
                  <a:tcPr/>
                </a:tc>
                <a:extLst>
                  <a:ext uri="{0D108BD9-81ED-4DB2-BD59-A6C34878D82A}">
                    <a16:rowId xmlns="" xmlns:a16="http://schemas.microsoft.com/office/drawing/2014/main" val="3593703302"/>
                  </a:ext>
                </a:extLst>
              </a:tr>
              <a:tr h="821992">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EXOR</a:t>
                      </a:r>
                      <a:endParaRPr lang="en-US" sz="2400" dirty="0"/>
                    </a:p>
                  </a:txBody>
                  <a:tcPr/>
                </a:tc>
                <a:extLst>
                  <a:ext uri="{0D108BD9-81ED-4DB2-BD59-A6C34878D82A}">
                    <a16:rowId xmlns="" xmlns:a16="http://schemas.microsoft.com/office/drawing/2014/main" val="2320852230"/>
                  </a:ext>
                </a:extLst>
              </a:tr>
            </a:tbl>
          </a:graphicData>
        </a:graphic>
      </p:graphicFrame>
      <p:pic>
        <p:nvPicPr>
          <p:cNvPr id="2052" name="Picture 4" descr="https://exploreembedded.com/wiki/images/e/e9/1bitALU.jpg"/>
          <p:cNvPicPr>
            <a:picLocks noChangeAspect="1" noChangeArrowheads="1"/>
          </p:cNvPicPr>
          <p:nvPr/>
        </p:nvPicPr>
        <p:blipFill rotWithShape="1">
          <a:blip r:embed="rId4">
            <a:extLst>
              <a:ext uri="{28A0092B-C50C-407E-A947-70E740481C1C}">
                <a14:useLocalDpi xmlns:a14="http://schemas.microsoft.com/office/drawing/2010/main" val="0"/>
              </a:ext>
            </a:extLst>
          </a:blip>
          <a:srcRect b="14385"/>
          <a:stretch/>
        </p:blipFill>
        <p:spPr bwMode="auto">
          <a:xfrm>
            <a:off x="5148775" y="1084890"/>
            <a:ext cx="6561479" cy="527146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2F4D974C-59E4-491E-AA5D-11FF72CB6F5F}" type="datetime1">
              <a:rPr lang="en-US" smtClean="0"/>
              <a:t>9/12/2022</a:t>
            </a:fld>
            <a:endParaRPr lang="en-US"/>
          </a:p>
        </p:txBody>
      </p:sp>
    </p:spTree>
    <p:extLst>
      <p:ext uri="{BB962C8B-B14F-4D97-AF65-F5344CB8AC3E}">
        <p14:creationId xmlns:p14="http://schemas.microsoft.com/office/powerpoint/2010/main" val="14919737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613168" y="154172"/>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pic>
        <p:nvPicPr>
          <p:cNvPr id="5122" name="Picture 2" descr="http://vlabs.iitkgp.ac.in/coa/images/ALU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0" y="814819"/>
            <a:ext cx="6877050" cy="5172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2488" y="2015924"/>
            <a:ext cx="2854098" cy="1200329"/>
          </a:xfrm>
          <a:prstGeom prst="rect">
            <a:avLst/>
          </a:prstGeom>
          <a:solidFill>
            <a:schemeClr val="accent4">
              <a:lumMod val="20000"/>
              <a:lumOff val="80000"/>
            </a:schemeClr>
          </a:solidFill>
        </p:spPr>
        <p:txBody>
          <a:bodyPr wrap="square">
            <a:spAutoFit/>
          </a:bodyPr>
          <a:lstStyle/>
          <a:p>
            <a:r>
              <a:rPr lang="en-US" sz="2400" dirty="0" smtClean="0">
                <a:solidFill>
                  <a:srgbClr val="000000"/>
                </a:solidFill>
                <a:latin typeface="Times New Roman" panose="02020603050405020304" pitchFamily="18" charset="0"/>
                <a:cs typeface="Times New Roman" panose="02020603050405020304" pitchFamily="18" charset="0"/>
              </a:rPr>
              <a:t>Four 1 bit ALU’s can be concatenated to design 4 bit ALU</a:t>
            </a:r>
            <a:endParaRPr lang="en-US" sz="2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7AE29035-5945-4048-85AB-E8744DBB7F19}" type="datetime1">
              <a:rPr lang="en-US" smtClean="0"/>
              <a:t>9/12/2022</a:t>
            </a:fld>
            <a:endParaRPr lang="en-US"/>
          </a:p>
        </p:txBody>
      </p:sp>
    </p:spTree>
    <p:extLst>
      <p:ext uri="{BB962C8B-B14F-4D97-AF65-F5344CB8AC3E}">
        <p14:creationId xmlns:p14="http://schemas.microsoft.com/office/powerpoint/2010/main" val="19422891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613168" y="154172"/>
            <a:ext cx="7924800"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pic>
        <p:nvPicPr>
          <p:cNvPr id="2050" name="Picture 2" descr="https://vlab.amrita.edu/userfiles/5/image/COEP_Hybrid_Lab/Exp4/Fig2.JPG"/>
          <p:cNvPicPr>
            <a:picLocks noChangeAspect="1" noChangeArrowheads="1"/>
          </p:cNvPicPr>
          <p:nvPr/>
        </p:nvPicPr>
        <p:blipFill rotWithShape="1">
          <a:blip r:embed="rId4">
            <a:extLst>
              <a:ext uri="{28A0092B-C50C-407E-A947-70E740481C1C}">
                <a14:useLocalDpi xmlns:a14="http://schemas.microsoft.com/office/drawing/2010/main" val="0"/>
              </a:ext>
            </a:extLst>
          </a:blip>
          <a:srcRect l="-1538" t="2770" r="1538" b="2577"/>
          <a:stretch/>
        </p:blipFill>
        <p:spPr bwMode="auto">
          <a:xfrm>
            <a:off x="6991644" y="493790"/>
            <a:ext cx="4150799" cy="5862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70436" y="3166398"/>
            <a:ext cx="6221208" cy="1938992"/>
          </a:xfrm>
          <a:prstGeom prst="rect">
            <a:avLst/>
          </a:prstGeom>
          <a:solidFill>
            <a:schemeClr val="accent6">
              <a:lumMod val="20000"/>
              <a:lumOff val="80000"/>
            </a:schemeClr>
          </a:solid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Controlled by the four function select inputs (S0 to S3) and the mode control input (M), ALU can perform all the 16 possible logic operations or 16 different arithmetic operations on active HIGH or active LOW operands.</a:t>
            </a:r>
            <a:endParaRPr lang="en-US" sz="2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70436" y="1150448"/>
            <a:ext cx="6221208" cy="1938992"/>
          </a:xfrm>
          <a:prstGeom prst="rect">
            <a:avLst/>
          </a:prstGeom>
          <a:solidFill>
            <a:schemeClr val="accent4">
              <a:lumMod val="20000"/>
              <a:lumOff val="80000"/>
            </a:schemeClr>
          </a:solidFill>
        </p:spPr>
        <p:txBody>
          <a:bodyPr wrap="square" rtlCol="0">
            <a:spAutoFit/>
          </a:bodyPr>
          <a:lstStyle/>
          <a:p>
            <a:r>
              <a:rPr lang="en-US" sz="2400" dirty="0">
                <a:solidFill>
                  <a:srgbClr val="000000"/>
                </a:solidFill>
                <a:latin typeface="Times New Roman" panose="02020603050405020304" pitchFamily="18" charset="0"/>
                <a:cs typeface="Times New Roman" panose="02020603050405020304" pitchFamily="18" charset="0"/>
              </a:rPr>
              <a:t>The ALU </a:t>
            </a:r>
            <a:r>
              <a:rPr lang="en-US" sz="2400" dirty="0" smtClean="0">
                <a:solidFill>
                  <a:srgbClr val="000000"/>
                </a:solidFill>
                <a:latin typeface="Times New Roman" panose="02020603050405020304" pitchFamily="18" charset="0"/>
                <a:cs typeface="Times New Roman" panose="02020603050405020304" pitchFamily="18" charset="0"/>
              </a:rPr>
              <a:t>IC has </a:t>
            </a:r>
            <a:r>
              <a:rPr lang="en-US" sz="2400" dirty="0">
                <a:solidFill>
                  <a:srgbClr val="000000"/>
                </a:solidFill>
                <a:latin typeface="Times New Roman" panose="02020603050405020304" pitchFamily="18" charset="0"/>
                <a:cs typeface="Times New Roman" panose="02020603050405020304" pitchFamily="18" charset="0"/>
              </a:rPr>
              <a:t>more functions as compared to 1 bit ALU</a:t>
            </a:r>
          </a:p>
          <a:p>
            <a:r>
              <a:rPr lang="en-US" sz="2400" dirty="0">
                <a:solidFill>
                  <a:srgbClr val="000000"/>
                </a:solidFill>
                <a:latin typeface="Times New Roman" panose="02020603050405020304" pitchFamily="18" charset="0"/>
                <a:cs typeface="Times New Roman" panose="02020603050405020304" pitchFamily="18" charset="0"/>
              </a:rPr>
              <a:t>The diagram shows 4 bit ALU having capability to performing logical as well as arithmetic operations. </a:t>
            </a:r>
          </a:p>
        </p:txBody>
      </p:sp>
      <p:sp>
        <p:nvSpPr>
          <p:cNvPr id="6" name="TextBox 5"/>
          <p:cNvSpPr txBox="1"/>
          <p:nvPr/>
        </p:nvSpPr>
        <p:spPr>
          <a:xfrm>
            <a:off x="819673" y="5247567"/>
            <a:ext cx="6122733" cy="461665"/>
          </a:xfrm>
          <a:prstGeom prst="rect">
            <a:avLst/>
          </a:prstGeom>
          <a:solidFill>
            <a:schemeClr val="accent4">
              <a:lumMod val="20000"/>
              <a:lumOff val="80000"/>
            </a:schemeClr>
          </a:solidFill>
        </p:spPr>
        <p:txBody>
          <a:bodyPr wrap="square" rtlCol="0">
            <a:spAutoFit/>
          </a:bodyPr>
          <a:lstStyle/>
          <a:p>
            <a:r>
              <a:rPr lang="en-US" sz="2400" dirty="0" smtClean="0"/>
              <a:t>It is designed using look ahead carry capability</a:t>
            </a:r>
            <a:endParaRPr lang="en-US" sz="2400" dirty="0"/>
          </a:p>
        </p:txBody>
      </p:sp>
      <p:sp>
        <p:nvSpPr>
          <p:cNvPr id="3" name="Date Placeholder 2"/>
          <p:cNvSpPr>
            <a:spLocks noGrp="1"/>
          </p:cNvSpPr>
          <p:nvPr>
            <p:ph type="dt" sz="half" idx="10"/>
          </p:nvPr>
        </p:nvSpPr>
        <p:spPr/>
        <p:txBody>
          <a:bodyPr/>
          <a:lstStyle/>
          <a:p>
            <a:fld id="{EA14E301-6420-4366-8AE3-A94CA6678F03}" type="datetime1">
              <a:rPr lang="en-US" smtClean="0"/>
              <a:t>9/12/2022</a:t>
            </a:fld>
            <a:endParaRPr lang="en-US"/>
          </a:p>
        </p:txBody>
      </p:sp>
    </p:spTree>
    <p:extLst>
      <p:ext uri="{BB962C8B-B14F-4D97-AF65-F5344CB8AC3E}">
        <p14:creationId xmlns:p14="http://schemas.microsoft.com/office/powerpoint/2010/main" val="3060936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23"/>
        <p:cNvGrpSpPr/>
        <p:nvPr/>
      </p:nvGrpSpPr>
      <p:grpSpPr>
        <a:xfrm>
          <a:off x="0" y="0"/>
          <a:ext cx="0" cy="0"/>
          <a:chOff x="0" y="0"/>
          <a:chExt cx="0" cy="0"/>
        </a:xfrm>
      </p:grpSpPr>
      <p:sp>
        <p:nvSpPr>
          <p:cNvPr id="1624" name="Google Shape;1624;p118"/>
          <p:cNvSpPr txBox="1">
            <a:spLocks noGrp="1"/>
          </p:cNvSpPr>
          <p:nvPr>
            <p:ph type="title"/>
          </p:nvPr>
        </p:nvSpPr>
        <p:spPr>
          <a:xfrm>
            <a:off x="1353914" y="140806"/>
            <a:ext cx="9530080" cy="780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Half </a:t>
            </a:r>
            <a:r>
              <a:rPr lang="en-US" sz="3200" b="1" dirty="0" smtClean="0">
                <a:solidFill>
                  <a:schemeClr val="dk1"/>
                </a:solidFill>
                <a:latin typeface="Times New Roman"/>
                <a:ea typeface="Times New Roman"/>
                <a:cs typeface="Times New Roman"/>
                <a:sym typeface="Times New Roman"/>
              </a:rPr>
              <a:t>Adder</a:t>
            </a:r>
            <a:endParaRPr sz="3200" dirty="0">
              <a:solidFill>
                <a:schemeClr val="dk1"/>
              </a:solidFill>
              <a:latin typeface="Times New Roman"/>
              <a:ea typeface="Times New Roman"/>
              <a:cs typeface="Times New Roman"/>
              <a:sym typeface="Times New Roman"/>
            </a:endParaRPr>
          </a:p>
        </p:txBody>
      </p:sp>
      <p:pic>
        <p:nvPicPr>
          <p:cNvPr id="1625" name="Google Shape;1625;p118"/>
          <p:cNvPicPr preferRelativeResize="0">
            <a:picLocks noGrp="1"/>
          </p:cNvPicPr>
          <p:nvPr>
            <p:ph idx="1"/>
          </p:nvPr>
        </p:nvPicPr>
        <p:blipFill rotWithShape="1">
          <a:blip r:embed="rId3">
            <a:alphaModFix/>
          </a:blip>
          <a:srcRect l="2122" b="37684"/>
          <a:stretch/>
        </p:blipFill>
        <p:spPr>
          <a:xfrm>
            <a:off x="600501" y="1282668"/>
            <a:ext cx="5964072" cy="2866252"/>
          </a:xfrm>
          <a:prstGeom prst="rect">
            <a:avLst/>
          </a:prstGeom>
          <a:noFill/>
          <a:ln>
            <a:noFill/>
          </a:ln>
        </p:spPr>
      </p:pic>
      <p:sp>
        <p:nvSpPr>
          <p:cNvPr id="1626" name="Google Shape;1626;p1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6</a:t>
            </a:fld>
            <a:endParaRPr/>
          </a:p>
        </p:txBody>
      </p:sp>
      <p:pic>
        <p:nvPicPr>
          <p:cNvPr id="1627" name="Google Shape;1627;p118"/>
          <p:cNvPicPr preferRelativeResize="0"/>
          <p:nvPr/>
        </p:nvPicPr>
        <p:blipFill rotWithShape="1">
          <a:blip r:embed="rId4">
            <a:alphaModFix/>
          </a:blip>
          <a:srcRect/>
          <a:stretch/>
        </p:blipFill>
        <p:spPr>
          <a:xfrm>
            <a:off x="103632" y="27432"/>
            <a:ext cx="870858" cy="822961"/>
          </a:xfrm>
          <a:prstGeom prst="rect">
            <a:avLst/>
          </a:prstGeom>
          <a:noFill/>
          <a:ln>
            <a:noFill/>
          </a:ln>
        </p:spPr>
      </p:pic>
      <p:pic>
        <p:nvPicPr>
          <p:cNvPr id="6" name="Google Shape;1633;p119"/>
          <p:cNvPicPr preferRelativeResize="0"/>
          <p:nvPr/>
        </p:nvPicPr>
        <p:blipFill rotWithShape="1">
          <a:blip r:embed="rId5">
            <a:alphaModFix/>
          </a:blip>
          <a:srcRect/>
          <a:stretch/>
        </p:blipFill>
        <p:spPr>
          <a:xfrm>
            <a:off x="7751929" y="1282667"/>
            <a:ext cx="3848668" cy="3439458"/>
          </a:xfrm>
          <a:prstGeom prst="rect">
            <a:avLst/>
          </a:prstGeom>
          <a:noFill/>
          <a:ln>
            <a:noFill/>
          </a:ln>
        </p:spPr>
      </p:pic>
      <p:pic>
        <p:nvPicPr>
          <p:cNvPr id="7" name="Google Shape;1625;p118"/>
          <p:cNvPicPr preferRelativeResize="0">
            <a:picLocks/>
          </p:cNvPicPr>
          <p:nvPr/>
        </p:nvPicPr>
        <p:blipFill rotWithShape="1">
          <a:blip r:embed="rId3">
            <a:alphaModFix/>
          </a:blip>
          <a:srcRect l="2309" t="76008" r="2501" b="2331"/>
          <a:stretch/>
        </p:blipFill>
        <p:spPr>
          <a:xfrm>
            <a:off x="764275" y="4872251"/>
            <a:ext cx="5800298" cy="996286"/>
          </a:xfrm>
          <a:prstGeom prst="rect">
            <a:avLst/>
          </a:prstGeom>
          <a:noFill/>
          <a:ln>
            <a:noFill/>
          </a:ln>
        </p:spPr>
      </p:pic>
      <p:sp>
        <p:nvSpPr>
          <p:cNvPr id="2" name="Date Placeholder 1"/>
          <p:cNvSpPr>
            <a:spLocks noGrp="1"/>
          </p:cNvSpPr>
          <p:nvPr>
            <p:ph type="dt" sz="half" idx="10"/>
          </p:nvPr>
        </p:nvSpPr>
        <p:spPr/>
        <p:txBody>
          <a:bodyPr/>
          <a:lstStyle/>
          <a:p>
            <a:fld id="{3FCB0A87-F890-4E5A-8019-24DA58194974}" type="datetime1">
              <a:rPr lang="en-US" smtClean="0"/>
              <a:t>9/12/2022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1895"/>
        <p:cNvGrpSpPr/>
        <p:nvPr/>
      </p:nvGrpSpPr>
      <p:grpSpPr>
        <a:xfrm>
          <a:off x="0" y="0"/>
          <a:ext cx="0" cy="0"/>
          <a:chOff x="0" y="0"/>
          <a:chExt cx="0" cy="0"/>
        </a:xfrm>
      </p:grpSpPr>
      <p:sp>
        <p:nvSpPr>
          <p:cNvPr id="1896" name="Google Shape;1896;p136"/>
          <p:cNvSpPr txBox="1">
            <a:spLocks noGrp="1"/>
          </p:cNvSpPr>
          <p:nvPr>
            <p:ph type="title"/>
          </p:nvPr>
        </p:nvSpPr>
        <p:spPr>
          <a:xfrm>
            <a:off x="1101970" y="215670"/>
            <a:ext cx="4145279" cy="6606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 </a:t>
            </a:r>
            <a:br>
              <a:rPr lang="en-US" sz="3200" b="1" dirty="0">
                <a:solidFill>
                  <a:schemeClr val="dk1"/>
                </a:solidFill>
                <a:latin typeface="Times New Roman"/>
                <a:ea typeface="Times New Roman"/>
                <a:cs typeface="Times New Roman"/>
                <a:sym typeface="Times New Roman"/>
              </a:rPr>
            </a:br>
            <a:r>
              <a:rPr lang="en-US" sz="3200" b="1" dirty="0">
                <a:solidFill>
                  <a:schemeClr val="dk1"/>
                </a:solidFill>
                <a:latin typeface="Times New Roman"/>
                <a:ea typeface="Times New Roman"/>
                <a:cs typeface="Times New Roman"/>
                <a:sym typeface="Times New Roman"/>
              </a:rPr>
              <a:t> </a:t>
            </a:r>
            <a:r>
              <a:rPr lang="en-US" sz="3200" b="1" dirty="0" smtClean="0">
                <a:latin typeface="Times New Roman"/>
                <a:ea typeface="Times New Roman"/>
                <a:cs typeface="Times New Roman"/>
                <a:sym typeface="Times New Roman"/>
              </a:rPr>
              <a:t>Arithmetic Logic Unit</a:t>
            </a:r>
            <a:r>
              <a:rPr lang="en-US" sz="3200" b="1" dirty="0">
                <a:solidFill>
                  <a:schemeClr val="dk1"/>
                </a:solidFill>
                <a:latin typeface="Times New Roman"/>
                <a:ea typeface="Times New Roman"/>
                <a:cs typeface="Times New Roman"/>
                <a:sym typeface="Times New Roman"/>
              </a:rPr>
              <a:t/>
            </a:r>
            <a:br>
              <a:rPr lang="en-US" sz="3200" b="1" dirty="0">
                <a:solidFill>
                  <a:schemeClr val="dk1"/>
                </a:solidFill>
                <a:latin typeface="Times New Roman"/>
                <a:ea typeface="Times New Roman"/>
                <a:cs typeface="Times New Roman"/>
                <a:sym typeface="Times New Roman"/>
              </a:rPr>
            </a:br>
            <a:endParaRPr sz="2000" b="1" dirty="0">
              <a:solidFill>
                <a:schemeClr val="dk1"/>
              </a:solidFill>
              <a:latin typeface="Times New Roman"/>
              <a:ea typeface="Times New Roman"/>
              <a:cs typeface="Times New Roman"/>
              <a:sym typeface="Times New Roman"/>
            </a:endParaRPr>
          </a:p>
        </p:txBody>
      </p:sp>
      <p:sp>
        <p:nvSpPr>
          <p:cNvPr id="1899" name="Google Shape;1899;p1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1897" name="Google Shape;1897;p136"/>
          <p:cNvPicPr preferRelativeResize="0"/>
          <p:nvPr/>
        </p:nvPicPr>
        <p:blipFill rotWithShape="1">
          <a:blip r:embed="rId3">
            <a:alphaModFix/>
          </a:blip>
          <a:srcRect/>
          <a:stretch/>
        </p:blipFill>
        <p:spPr>
          <a:xfrm>
            <a:off x="240095" y="1"/>
            <a:ext cx="829993" cy="968990"/>
          </a:xfrm>
          <a:prstGeom prst="rect">
            <a:avLst/>
          </a:prstGeom>
          <a:noFill/>
          <a:ln>
            <a:noFill/>
          </a:ln>
        </p:spPr>
      </p:pic>
      <p:sp>
        <p:nvSpPr>
          <p:cNvPr id="4" name="Rectangle 3"/>
          <p:cNvSpPr/>
          <p:nvPr/>
        </p:nvSpPr>
        <p:spPr>
          <a:xfrm>
            <a:off x="655091" y="1237009"/>
            <a:ext cx="3987247" cy="2308324"/>
          </a:xfrm>
          <a:prstGeom prst="rect">
            <a:avLst/>
          </a:prstGeom>
          <a:solidFill>
            <a:schemeClr val="accent4">
              <a:lumMod val="20000"/>
              <a:lumOff val="80000"/>
            </a:schemeClr>
          </a:solidFill>
        </p:spPr>
        <p:txBody>
          <a:bodyPr wrap="square">
            <a:spAutoFit/>
          </a:bodyPr>
          <a:lstStyle/>
          <a:p>
            <a:r>
              <a:rPr lang="en-US" sz="2400" dirty="0">
                <a:latin typeface="Times New Roman" panose="02020603050405020304" pitchFamily="18" charset="0"/>
                <a:cs typeface="Times New Roman" panose="02020603050405020304" pitchFamily="18" charset="0"/>
              </a:rPr>
              <a:t>When the mode control input (M) is HIGH, all internal carries are inhibited and the device performs logic operations on the individual bits</a:t>
            </a:r>
            <a:r>
              <a:rPr lang="en-US" dirty="0"/>
              <a:t>. </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502809" y="3906025"/>
            <a:ext cx="3815973" cy="1938992"/>
          </a:xfrm>
          <a:prstGeom prst="rect">
            <a:avLst/>
          </a:prstGeom>
          <a:solidFill>
            <a:schemeClr val="accent6">
              <a:lumMod val="20000"/>
              <a:lumOff val="80000"/>
            </a:schemeClr>
          </a:solidFill>
        </p:spPr>
        <p:txBody>
          <a:bodyPr wrap="square">
            <a:spAutoFit/>
          </a:bodyPr>
          <a:lstStyle/>
          <a:p>
            <a:r>
              <a:rPr lang="en-US" sz="2400" dirty="0">
                <a:latin typeface="Times New Roman" panose="02020603050405020304" pitchFamily="18" charset="0"/>
                <a:cs typeface="Times New Roman" panose="02020603050405020304" pitchFamily="18" charset="0"/>
              </a:rPr>
              <a:t>When M is LOW, the carries are enabled and the ALU performs arithmetic operations on the two 4-bit words.</a:t>
            </a:r>
            <a:endParaRPr lang="en-US" sz="3200" dirty="0">
              <a:latin typeface="Times New Roman" panose="02020603050405020304" pitchFamily="18" charset="0"/>
              <a:cs typeface="Times New Roman" panose="02020603050405020304" pitchFamily="18" charset="0"/>
            </a:endParaRPr>
          </a:p>
        </p:txBody>
      </p:sp>
      <p:pic>
        <p:nvPicPr>
          <p:cNvPr id="3074" name="Picture 2" descr="https://vlab.amrita.edu/userfiles/5/image/COEP_Hybrid_Lab/Exp4/Tabl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249" y="154171"/>
            <a:ext cx="6527410" cy="66078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79F6CB62-A655-4A25-A16B-95546395DAE9}" type="datetime1">
              <a:rPr lang="en-US" smtClean="0"/>
              <a:t>9/12/2022</a:t>
            </a:fld>
            <a:endParaRPr lang="en-US"/>
          </a:p>
        </p:txBody>
      </p:sp>
    </p:spTree>
    <p:extLst>
      <p:ext uri="{BB962C8B-B14F-4D97-AF65-F5344CB8AC3E}">
        <p14:creationId xmlns:p14="http://schemas.microsoft.com/office/powerpoint/2010/main" val="30104108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1957"/>
        <p:cNvGrpSpPr/>
        <p:nvPr/>
      </p:nvGrpSpPr>
      <p:grpSpPr>
        <a:xfrm>
          <a:off x="0" y="0"/>
          <a:ext cx="0" cy="0"/>
          <a:chOff x="0" y="0"/>
          <a:chExt cx="0" cy="0"/>
        </a:xfrm>
      </p:grpSpPr>
      <p:sp>
        <p:nvSpPr>
          <p:cNvPr id="1959" name="Google Shape;1959;p143"/>
          <p:cNvSpPr txBox="1"/>
          <p:nvPr/>
        </p:nvSpPr>
        <p:spPr>
          <a:xfrm>
            <a:off x="1689611" y="1706257"/>
            <a:ext cx="9144000"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Times New Roman"/>
              <a:buNone/>
            </a:pPr>
            <a:r>
              <a:rPr lang="en-US" sz="6000" b="1" i="0" u="none" strike="noStrike" cap="none">
                <a:solidFill>
                  <a:schemeClr val="dk1"/>
                </a:solidFill>
                <a:latin typeface="Times New Roman"/>
                <a:ea typeface="Times New Roman"/>
                <a:cs typeface="Times New Roman"/>
                <a:sym typeface="Times New Roman"/>
              </a:rPr>
              <a:t>Multiplexer  and   Demultiplexer</a:t>
            </a:r>
            <a:endParaRPr sz="6000" b="1" i="0" u="none" strike="noStrike" cap="none">
              <a:solidFill>
                <a:schemeClr val="dk1"/>
              </a:solidFill>
              <a:latin typeface="Times New Roman"/>
              <a:ea typeface="Times New Roman"/>
              <a:cs typeface="Times New Roman"/>
              <a:sym typeface="Times New Roman"/>
            </a:endParaRPr>
          </a:p>
        </p:txBody>
      </p:sp>
      <p:sp>
        <p:nvSpPr>
          <p:cNvPr id="1960" name="Google Shape;1960;p14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5" name="Google Shape;1949;p142"/>
          <p:cNvPicPr preferRelativeResize="0"/>
          <p:nvPr/>
        </p:nvPicPr>
        <p:blipFill rotWithShape="1">
          <a:blip r:embed="rId3">
            <a:alphaModFix/>
          </a:blip>
          <a:srcRect/>
          <a:stretch/>
        </p:blipFill>
        <p:spPr>
          <a:xfrm>
            <a:off x="121381" y="20747"/>
            <a:ext cx="738155" cy="822412"/>
          </a:xfrm>
          <a:prstGeom prst="rect">
            <a:avLst/>
          </a:prstGeom>
          <a:noFill/>
          <a:ln>
            <a:noFill/>
          </a:ln>
        </p:spPr>
      </p:pic>
      <p:sp>
        <p:nvSpPr>
          <p:cNvPr id="2" name="Date Placeholder 1"/>
          <p:cNvSpPr>
            <a:spLocks noGrp="1"/>
          </p:cNvSpPr>
          <p:nvPr>
            <p:ph type="dt" sz="half" idx="10"/>
          </p:nvPr>
        </p:nvSpPr>
        <p:spPr/>
        <p:txBody>
          <a:bodyPr/>
          <a:lstStyle/>
          <a:p>
            <a:fld id="{BB345A8B-F513-4B0A-AE05-B265EF78D1A4}" type="datetime1">
              <a:rPr lang="en-US" smtClean="0"/>
              <a:t>9/12/2022</a:t>
            </a:fld>
            <a:endParaRPr lang="en-US"/>
          </a:p>
        </p:txBody>
      </p:sp>
    </p:spTree>
    <p:extLst>
      <p:ext uri="{BB962C8B-B14F-4D97-AF65-F5344CB8AC3E}">
        <p14:creationId xmlns:p14="http://schemas.microsoft.com/office/powerpoint/2010/main" val="15148688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3887" y="80508"/>
            <a:ext cx="10515600" cy="866825"/>
          </a:xfrm>
        </p:spPr>
        <p:txBody>
          <a:bodyPr/>
          <a:lstStyle/>
          <a:p>
            <a:pPr algn="ctr"/>
            <a:r>
              <a:rPr lang="en-US" dirty="0"/>
              <a:t>   </a:t>
            </a:r>
            <a:r>
              <a:rPr lang="en-US" b="1" dirty="0">
                <a:solidFill>
                  <a:srgbClr val="C00000"/>
                </a:solidFill>
              </a:rPr>
              <a:t>Communication System</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fld id="{A46C593E-B6A1-4B05-86CD-F4A9CF9D5FB6}"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62</a:t>
            </a:fld>
            <a:endParaRPr lang="en-US" dirty="0"/>
          </a:p>
        </p:txBody>
      </p:sp>
      <p:pic>
        <p:nvPicPr>
          <p:cNvPr id="7" name="Picture 6"/>
          <p:cNvPicPr>
            <a:picLocks noChangeAspect="1"/>
          </p:cNvPicPr>
          <p:nvPr/>
        </p:nvPicPr>
        <p:blipFill>
          <a:blip r:embed="rId2"/>
          <a:stretch>
            <a:fillRect/>
          </a:stretch>
        </p:blipFill>
        <p:spPr>
          <a:xfrm>
            <a:off x="8057011" y="1698406"/>
            <a:ext cx="3188743" cy="3651515"/>
          </a:xfrm>
          <a:prstGeom prst="rect">
            <a:avLst/>
          </a:prstGeom>
        </p:spPr>
      </p:pic>
      <p:pic>
        <p:nvPicPr>
          <p:cNvPr id="8" name="Picture 7"/>
          <p:cNvPicPr>
            <a:picLocks noChangeAspect="1"/>
          </p:cNvPicPr>
          <p:nvPr/>
        </p:nvPicPr>
        <p:blipFill>
          <a:blip r:embed="rId3"/>
          <a:stretch>
            <a:fillRect/>
          </a:stretch>
        </p:blipFill>
        <p:spPr>
          <a:xfrm>
            <a:off x="1151423" y="1951630"/>
            <a:ext cx="3475167" cy="3534770"/>
          </a:xfrm>
          <a:prstGeom prst="rect">
            <a:avLst/>
          </a:prstGeom>
        </p:spPr>
      </p:pic>
      <p:sp>
        <p:nvSpPr>
          <p:cNvPr id="9" name="Rectangle 8"/>
          <p:cNvSpPr/>
          <p:nvPr/>
        </p:nvSpPr>
        <p:spPr>
          <a:xfrm>
            <a:off x="4038600" y="2743200"/>
            <a:ext cx="4436660" cy="395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Channel</a:t>
            </a:r>
          </a:p>
        </p:txBody>
      </p:sp>
      <p:sp>
        <p:nvSpPr>
          <p:cNvPr id="10" name="Rectangle 9"/>
          <p:cNvSpPr/>
          <p:nvPr/>
        </p:nvSpPr>
        <p:spPr>
          <a:xfrm>
            <a:off x="7773680" y="1615168"/>
            <a:ext cx="3166280" cy="37521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81072" y="1616518"/>
            <a:ext cx="2887177" cy="36515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838200" y="88850"/>
            <a:ext cx="10515600" cy="866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   </a:t>
            </a:r>
            <a:r>
              <a:rPr lang="en-US" b="1" dirty="0">
                <a:solidFill>
                  <a:srgbClr val="C00000"/>
                </a:solidFill>
              </a:rPr>
              <a:t>Communication System</a:t>
            </a:r>
          </a:p>
        </p:txBody>
      </p:sp>
      <p:sp>
        <p:nvSpPr>
          <p:cNvPr id="15" name="Rectangle 14"/>
          <p:cNvSpPr/>
          <p:nvPr/>
        </p:nvSpPr>
        <p:spPr>
          <a:xfrm>
            <a:off x="1629094" y="957077"/>
            <a:ext cx="2887177" cy="4854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Transmitting End</a:t>
            </a:r>
          </a:p>
        </p:txBody>
      </p:sp>
      <p:sp>
        <p:nvSpPr>
          <p:cNvPr id="16" name="Rectangle 15"/>
          <p:cNvSpPr/>
          <p:nvPr/>
        </p:nvSpPr>
        <p:spPr>
          <a:xfrm>
            <a:off x="7776522" y="955675"/>
            <a:ext cx="3166280" cy="5149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Receiving End</a:t>
            </a:r>
          </a:p>
        </p:txBody>
      </p:sp>
      <p:sp>
        <p:nvSpPr>
          <p:cNvPr id="17" name="Rectangle 16"/>
          <p:cNvSpPr/>
          <p:nvPr/>
        </p:nvSpPr>
        <p:spPr>
          <a:xfrm>
            <a:off x="1753628" y="5393531"/>
            <a:ext cx="2742063" cy="31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Selector</a:t>
            </a:r>
          </a:p>
        </p:txBody>
      </p:sp>
      <p:sp>
        <p:nvSpPr>
          <p:cNvPr id="18" name="Rectangle 17"/>
          <p:cNvSpPr/>
          <p:nvPr/>
        </p:nvSpPr>
        <p:spPr>
          <a:xfrm>
            <a:off x="7985220" y="5494488"/>
            <a:ext cx="2743200" cy="35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Distributor</a:t>
            </a:r>
          </a:p>
        </p:txBody>
      </p:sp>
      <p:cxnSp>
        <p:nvCxnSpPr>
          <p:cNvPr id="20" name="Straight Arrow Connector 19"/>
          <p:cNvCxnSpPr/>
          <p:nvPr/>
        </p:nvCxnSpPr>
        <p:spPr>
          <a:xfrm flipV="1">
            <a:off x="6925777" y="2960917"/>
            <a:ext cx="906244" cy="1876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568250" y="2941092"/>
            <a:ext cx="91815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ight Arrow 20"/>
          <p:cNvSpPr/>
          <p:nvPr/>
        </p:nvSpPr>
        <p:spPr>
          <a:xfrm>
            <a:off x="605512" y="2125971"/>
            <a:ext cx="1075559" cy="24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632139" y="3995566"/>
            <a:ext cx="1075559" cy="24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10966828" y="2707318"/>
            <a:ext cx="832286" cy="240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10976697" y="2136613"/>
            <a:ext cx="754206" cy="22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594362" y="2680008"/>
            <a:ext cx="1075559" cy="242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10976697" y="4227548"/>
            <a:ext cx="675394" cy="334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32853" y="2097107"/>
            <a:ext cx="357838" cy="2308324"/>
          </a:xfrm>
          <a:prstGeom prst="rect">
            <a:avLst/>
          </a:prstGeom>
          <a:noFill/>
        </p:spPr>
        <p:txBody>
          <a:bodyPr wrap="square" rtlCol="0">
            <a:spAutoFit/>
          </a:bodyPr>
          <a:lstStyle/>
          <a:p>
            <a:r>
              <a:rPr lang="en-US" dirty="0"/>
              <a:t>1</a:t>
            </a:r>
          </a:p>
          <a:p>
            <a:endParaRPr lang="en-US" dirty="0"/>
          </a:p>
          <a:p>
            <a:r>
              <a:rPr lang="en-US" dirty="0"/>
              <a:t>2</a:t>
            </a:r>
          </a:p>
          <a:p>
            <a:endParaRPr lang="en-US" dirty="0"/>
          </a:p>
          <a:p>
            <a:endParaRPr lang="en-US" dirty="0"/>
          </a:p>
          <a:p>
            <a:endParaRPr lang="en-US" dirty="0"/>
          </a:p>
          <a:p>
            <a:endParaRPr lang="en-US" dirty="0"/>
          </a:p>
          <a:p>
            <a:r>
              <a:rPr lang="en-US" dirty="0"/>
              <a:t>N</a:t>
            </a:r>
          </a:p>
        </p:txBody>
      </p:sp>
      <p:sp>
        <p:nvSpPr>
          <p:cNvPr id="33" name="TextBox 32"/>
          <p:cNvSpPr txBox="1"/>
          <p:nvPr/>
        </p:nvSpPr>
        <p:spPr>
          <a:xfrm>
            <a:off x="11799114" y="2097107"/>
            <a:ext cx="366582" cy="2862322"/>
          </a:xfrm>
          <a:prstGeom prst="rect">
            <a:avLst/>
          </a:prstGeom>
          <a:noFill/>
        </p:spPr>
        <p:txBody>
          <a:bodyPr wrap="square" rtlCol="0">
            <a:spAutoFit/>
          </a:bodyPr>
          <a:lstStyle/>
          <a:p>
            <a:r>
              <a:rPr lang="en-US" dirty="0"/>
              <a:t>1</a:t>
            </a:r>
          </a:p>
          <a:p>
            <a:endParaRPr lang="en-US" dirty="0"/>
          </a:p>
          <a:p>
            <a:r>
              <a:rPr lang="en-US" dirty="0"/>
              <a:t>2</a:t>
            </a:r>
          </a:p>
          <a:p>
            <a:endParaRPr lang="en-US" dirty="0"/>
          </a:p>
          <a:p>
            <a:endParaRPr lang="en-US" dirty="0"/>
          </a:p>
          <a:p>
            <a:endParaRPr lang="en-US" dirty="0"/>
          </a:p>
          <a:p>
            <a:endParaRPr lang="en-US" dirty="0"/>
          </a:p>
          <a:p>
            <a:endParaRPr lang="en-US" dirty="0"/>
          </a:p>
          <a:p>
            <a:r>
              <a:rPr lang="en-US" dirty="0"/>
              <a:t>M</a:t>
            </a:r>
          </a:p>
          <a:p>
            <a:endParaRPr lang="en-US" dirty="0"/>
          </a:p>
        </p:txBody>
      </p:sp>
      <p:pic>
        <p:nvPicPr>
          <p:cNvPr id="30" name="Google Shape;1949;p142"/>
          <p:cNvPicPr preferRelativeResize="0"/>
          <p:nvPr/>
        </p:nvPicPr>
        <p:blipFill rotWithShape="1">
          <a:blip r:embed="rId4">
            <a:alphaModFix/>
          </a:blip>
          <a:srcRect/>
          <a:stretch/>
        </p:blipFill>
        <p:spPr>
          <a:xfrm>
            <a:off x="121381" y="29891"/>
            <a:ext cx="738155" cy="822412"/>
          </a:xfrm>
          <a:prstGeom prst="rect">
            <a:avLst/>
          </a:prstGeom>
          <a:noFill/>
          <a:ln>
            <a:noFill/>
          </a:ln>
        </p:spPr>
      </p:pic>
    </p:spTree>
    <p:extLst>
      <p:ext uri="{BB962C8B-B14F-4D97-AF65-F5344CB8AC3E}">
        <p14:creationId xmlns:p14="http://schemas.microsoft.com/office/powerpoint/2010/main" val="2808949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3887" y="80508"/>
            <a:ext cx="10515600" cy="866825"/>
          </a:xfrm>
        </p:spPr>
        <p:txBody>
          <a:bodyPr/>
          <a:lstStyle/>
          <a:p>
            <a:pPr algn="ctr"/>
            <a:r>
              <a:rPr lang="en-US" dirty="0"/>
              <a:t>   </a:t>
            </a:r>
            <a:r>
              <a:rPr lang="en-US" b="1" dirty="0">
                <a:solidFill>
                  <a:srgbClr val="C00000"/>
                </a:solidFill>
              </a:rPr>
              <a:t>Communication System</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fld id="{CAC43507-19E8-4956-8B84-9911924CE649}"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8057011" y="1698406"/>
            <a:ext cx="3188743" cy="3651515"/>
          </a:xfrm>
          <a:prstGeom prst="rect">
            <a:avLst/>
          </a:prstGeom>
        </p:spPr>
      </p:pic>
      <p:pic>
        <p:nvPicPr>
          <p:cNvPr id="8" name="Picture 7"/>
          <p:cNvPicPr>
            <a:picLocks noChangeAspect="1"/>
          </p:cNvPicPr>
          <p:nvPr/>
        </p:nvPicPr>
        <p:blipFill>
          <a:blip r:embed="rId3"/>
          <a:stretch>
            <a:fillRect/>
          </a:stretch>
        </p:blipFill>
        <p:spPr>
          <a:xfrm>
            <a:off x="1151423" y="1951630"/>
            <a:ext cx="3475167" cy="3534770"/>
          </a:xfrm>
          <a:prstGeom prst="rect">
            <a:avLst/>
          </a:prstGeom>
        </p:spPr>
      </p:pic>
      <p:sp>
        <p:nvSpPr>
          <p:cNvPr id="9" name="Rectangle 8"/>
          <p:cNvSpPr/>
          <p:nvPr/>
        </p:nvSpPr>
        <p:spPr>
          <a:xfrm>
            <a:off x="4038600" y="2743200"/>
            <a:ext cx="4436660" cy="395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Channel</a:t>
            </a:r>
          </a:p>
        </p:txBody>
      </p:sp>
      <p:sp>
        <p:nvSpPr>
          <p:cNvPr id="10" name="Rectangle 9"/>
          <p:cNvSpPr/>
          <p:nvPr/>
        </p:nvSpPr>
        <p:spPr>
          <a:xfrm>
            <a:off x="8475260" y="1698405"/>
            <a:ext cx="3166280" cy="369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51423" y="1698406"/>
            <a:ext cx="2887177" cy="3651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51423" y="986149"/>
            <a:ext cx="2887177" cy="4854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Transmitting End</a:t>
            </a:r>
          </a:p>
        </p:txBody>
      </p:sp>
      <p:sp>
        <p:nvSpPr>
          <p:cNvPr id="14" name="Title 1"/>
          <p:cNvSpPr txBox="1">
            <a:spLocks/>
          </p:cNvSpPr>
          <p:nvPr/>
        </p:nvSpPr>
        <p:spPr>
          <a:xfrm>
            <a:off x="838200" y="88850"/>
            <a:ext cx="10515600" cy="866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   </a:t>
            </a:r>
            <a:r>
              <a:rPr lang="en-US" b="1" dirty="0">
                <a:solidFill>
                  <a:srgbClr val="C00000"/>
                </a:solidFill>
              </a:rPr>
              <a:t>Communication System</a:t>
            </a:r>
          </a:p>
        </p:txBody>
      </p:sp>
      <p:sp>
        <p:nvSpPr>
          <p:cNvPr id="15" name="Rectangle 14"/>
          <p:cNvSpPr/>
          <p:nvPr/>
        </p:nvSpPr>
        <p:spPr>
          <a:xfrm>
            <a:off x="1151423" y="985112"/>
            <a:ext cx="2887177" cy="4854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Transmitting End</a:t>
            </a:r>
          </a:p>
        </p:txBody>
      </p:sp>
      <p:sp>
        <p:nvSpPr>
          <p:cNvPr id="16" name="Rectangle 15"/>
          <p:cNvSpPr/>
          <p:nvPr/>
        </p:nvSpPr>
        <p:spPr>
          <a:xfrm>
            <a:off x="8475260" y="955675"/>
            <a:ext cx="3166280" cy="5149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Receiving End</a:t>
            </a:r>
          </a:p>
        </p:txBody>
      </p:sp>
      <p:sp>
        <p:nvSpPr>
          <p:cNvPr id="17" name="Rectangle 16"/>
          <p:cNvSpPr/>
          <p:nvPr/>
        </p:nvSpPr>
        <p:spPr>
          <a:xfrm>
            <a:off x="1296537" y="5486400"/>
            <a:ext cx="2742063" cy="31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Selector</a:t>
            </a:r>
          </a:p>
        </p:txBody>
      </p:sp>
      <p:sp>
        <p:nvSpPr>
          <p:cNvPr id="18" name="Rectangle 17"/>
          <p:cNvSpPr/>
          <p:nvPr/>
        </p:nvSpPr>
        <p:spPr>
          <a:xfrm>
            <a:off x="8610600" y="5486400"/>
            <a:ext cx="2743200" cy="35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Distributor</a:t>
            </a:r>
          </a:p>
        </p:txBody>
      </p:sp>
      <p:cxnSp>
        <p:nvCxnSpPr>
          <p:cNvPr id="20" name="Straight Arrow Connector 19"/>
          <p:cNvCxnSpPr/>
          <p:nvPr/>
        </p:nvCxnSpPr>
        <p:spPr>
          <a:xfrm>
            <a:off x="7001301" y="2934269"/>
            <a:ext cx="1255595"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135271" y="2947917"/>
            <a:ext cx="122829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Google Shape;1949;p142"/>
          <p:cNvPicPr preferRelativeResize="0"/>
          <p:nvPr/>
        </p:nvPicPr>
        <p:blipFill rotWithShape="1">
          <a:blip r:embed="rId4">
            <a:alphaModFix/>
          </a:blip>
          <a:srcRect/>
          <a:stretch/>
        </p:blipFill>
        <p:spPr>
          <a:xfrm>
            <a:off x="121381" y="20747"/>
            <a:ext cx="738155" cy="822412"/>
          </a:xfrm>
          <a:prstGeom prst="rect">
            <a:avLst/>
          </a:prstGeom>
          <a:noFill/>
          <a:ln>
            <a:noFill/>
          </a:ln>
        </p:spPr>
      </p:pic>
    </p:spTree>
    <p:extLst>
      <p:ext uri="{BB962C8B-B14F-4D97-AF65-F5344CB8AC3E}">
        <p14:creationId xmlns:p14="http://schemas.microsoft.com/office/powerpoint/2010/main" val="21081328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1964"/>
        <p:cNvGrpSpPr/>
        <p:nvPr/>
      </p:nvGrpSpPr>
      <p:grpSpPr>
        <a:xfrm>
          <a:off x="0" y="0"/>
          <a:ext cx="0" cy="0"/>
          <a:chOff x="0" y="0"/>
          <a:chExt cx="0" cy="0"/>
        </a:xfrm>
      </p:grpSpPr>
      <p:sp>
        <p:nvSpPr>
          <p:cNvPr id="5" name="Rectangle 4"/>
          <p:cNvSpPr/>
          <p:nvPr/>
        </p:nvSpPr>
        <p:spPr>
          <a:xfrm>
            <a:off x="5577840" y="2757550"/>
            <a:ext cx="5775960" cy="396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577840" y="95810"/>
            <a:ext cx="5775960" cy="2578551"/>
          </a:xfrm>
          <a:prstGeom prst="rect">
            <a:avLst/>
          </a:prstGeom>
          <a:solidFill>
            <a:schemeClr val="accent2">
              <a:lumMod val="40000"/>
              <a:lumOff val="60000"/>
            </a:schemeClr>
          </a:solidFill>
        </p:spPr>
        <p:txBody>
          <a:bodyPr wrap="square" rtlCol="0">
            <a:spAutoFit/>
          </a:bodyPr>
          <a:lstStyle/>
          <a:p>
            <a:endParaRPr lang="en-US" dirty="0"/>
          </a:p>
        </p:txBody>
      </p:sp>
      <p:sp>
        <p:nvSpPr>
          <p:cNvPr id="1965" name="Google Shape;1965;p144"/>
          <p:cNvSpPr txBox="1">
            <a:spLocks noGrp="1"/>
          </p:cNvSpPr>
          <p:nvPr>
            <p:ph type="title"/>
          </p:nvPr>
        </p:nvSpPr>
        <p:spPr>
          <a:xfrm>
            <a:off x="1165590" y="178999"/>
            <a:ext cx="1036499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Multiplexer</a:t>
            </a:r>
            <a:endParaRPr dirty="0"/>
          </a:p>
        </p:txBody>
      </p:sp>
      <p:sp>
        <p:nvSpPr>
          <p:cNvPr id="1969" name="Google Shape;1969;p14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
        <p:nvSpPr>
          <p:cNvPr id="1966" name="Google Shape;1966;p144"/>
          <p:cNvSpPr txBox="1"/>
          <p:nvPr/>
        </p:nvSpPr>
        <p:spPr>
          <a:xfrm>
            <a:off x="367856" y="1359994"/>
            <a:ext cx="4772514" cy="468718"/>
          </a:xfrm>
          <a:prstGeom prst="rect">
            <a:avLst/>
          </a:prstGeom>
          <a:noFill/>
          <a:ln>
            <a:noFill/>
          </a:ln>
        </p:spPr>
        <p:txBody>
          <a:bodyPr spcFirstLastPara="1" wrap="square" lIns="0" tIns="98425" rIns="0" bIns="0" anchor="t" anchorCtr="0">
            <a:spAutoFit/>
          </a:bodyPr>
          <a:lstStyle/>
          <a:p>
            <a:pPr marL="12700" marR="0" lvl="0" algn="l" rtl="0">
              <a:spcBef>
                <a:spcPts val="0"/>
              </a:spcBef>
              <a:spcAft>
                <a:spcPts val="0"/>
              </a:spcAft>
              <a:buClr>
                <a:schemeClr val="dk1"/>
              </a:buClr>
              <a:buSzPts val="2400"/>
            </a:pPr>
            <a:r>
              <a:rPr lang="en-US" sz="2400" dirty="0">
                <a:solidFill>
                  <a:schemeClr val="dk1"/>
                </a:solidFill>
                <a:latin typeface="Times New Roman"/>
                <a:ea typeface="Times New Roman"/>
                <a:cs typeface="Times New Roman"/>
                <a:sym typeface="Times New Roman"/>
              </a:rPr>
              <a:t>Data Selector or Many to one circuit</a:t>
            </a:r>
            <a:endParaRPr sz="2400" dirty="0">
              <a:solidFill>
                <a:schemeClr val="dk1"/>
              </a:solidFill>
              <a:latin typeface="Times New Roman"/>
              <a:ea typeface="Times New Roman"/>
              <a:cs typeface="Times New Roman"/>
              <a:sym typeface="Times New Roman"/>
            </a:endParaRPr>
          </a:p>
        </p:txBody>
      </p:sp>
      <p:pic>
        <p:nvPicPr>
          <p:cNvPr id="7" name="Google Shape;1949;p142"/>
          <p:cNvPicPr preferRelativeResize="0"/>
          <p:nvPr/>
        </p:nvPicPr>
        <p:blipFill rotWithShape="1">
          <a:blip r:embed="rId3">
            <a:alphaModFix/>
          </a:blip>
          <a:srcRect/>
          <a:stretch/>
        </p:blipFill>
        <p:spPr>
          <a:xfrm>
            <a:off x="96463" y="38061"/>
            <a:ext cx="786384" cy="822412"/>
          </a:xfrm>
          <a:prstGeom prst="rect">
            <a:avLst/>
          </a:prstGeom>
          <a:noFill/>
          <a:ln>
            <a:noFill/>
          </a:ln>
        </p:spPr>
      </p:pic>
      <p:pic>
        <p:nvPicPr>
          <p:cNvPr id="3074" name="Picture 2" descr="https://www.electronicshub.org/wp-content/uploads/2021/04/Block-Diagram-of-Generic-Multiplex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6" y="2020825"/>
            <a:ext cx="4794774" cy="40325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5878593" y="2940113"/>
            <a:ext cx="5158215" cy="3644519"/>
          </a:xfrm>
          <a:prstGeom prst="rect">
            <a:avLst/>
          </a:prstGeom>
        </p:spPr>
      </p:pic>
      <p:pic>
        <p:nvPicPr>
          <p:cNvPr id="12" name="Picture 11"/>
          <p:cNvPicPr>
            <a:picLocks noChangeAspect="1"/>
          </p:cNvPicPr>
          <p:nvPr/>
        </p:nvPicPr>
        <p:blipFill>
          <a:blip r:embed="rId6"/>
          <a:stretch>
            <a:fillRect/>
          </a:stretch>
        </p:blipFill>
        <p:spPr>
          <a:xfrm>
            <a:off x="6537950" y="282786"/>
            <a:ext cx="3855739" cy="2204597"/>
          </a:xfrm>
          <a:prstGeom prst="rect">
            <a:avLst/>
          </a:prstGeom>
        </p:spPr>
      </p:pic>
      <p:sp>
        <p:nvSpPr>
          <p:cNvPr id="2" name="Date Placeholder 1"/>
          <p:cNvSpPr>
            <a:spLocks noGrp="1"/>
          </p:cNvSpPr>
          <p:nvPr>
            <p:ph type="dt" sz="half" idx="10"/>
          </p:nvPr>
        </p:nvSpPr>
        <p:spPr/>
        <p:txBody>
          <a:bodyPr/>
          <a:lstStyle/>
          <a:p>
            <a:fld id="{B60DEEB4-9F95-4FBB-8874-45336129076D}" type="datetime1">
              <a:rPr lang="en-US" smtClean="0"/>
              <a:t>9/12/2022</a:t>
            </a:fld>
            <a:endParaRPr lang="en-US"/>
          </a:p>
        </p:txBody>
      </p:sp>
    </p:spTree>
    <p:extLst>
      <p:ext uri="{BB962C8B-B14F-4D97-AF65-F5344CB8AC3E}">
        <p14:creationId xmlns:p14="http://schemas.microsoft.com/office/powerpoint/2010/main" val="2284170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1983"/>
        <p:cNvGrpSpPr/>
        <p:nvPr/>
      </p:nvGrpSpPr>
      <p:grpSpPr>
        <a:xfrm>
          <a:off x="0" y="0"/>
          <a:ext cx="0" cy="0"/>
          <a:chOff x="0" y="0"/>
          <a:chExt cx="0" cy="0"/>
        </a:xfrm>
      </p:grpSpPr>
      <p:sp>
        <p:nvSpPr>
          <p:cNvPr id="1984" name="Google Shape;1984;p146"/>
          <p:cNvSpPr txBox="1"/>
          <p:nvPr/>
        </p:nvSpPr>
        <p:spPr>
          <a:xfrm>
            <a:off x="10016235" y="6464987"/>
            <a:ext cx="128271" cy="461665"/>
          </a:xfrm>
          <a:prstGeom prst="rect">
            <a:avLst/>
          </a:prstGeom>
          <a:noFill/>
          <a:ln>
            <a:noFill/>
          </a:ln>
        </p:spPr>
        <p:txBody>
          <a:bodyPr spcFirstLastPara="1" wrap="square" lIns="0" tIns="0" rIns="0" bIns="0" anchor="t" anchorCtr="0">
            <a:spAutoFit/>
          </a:bodyPr>
          <a:lstStyle/>
          <a:p>
            <a:pPr marL="25400" marR="0" lvl="0" indent="0" algn="l" rtl="0">
              <a:lnSpc>
                <a:spcPct val="103333"/>
              </a:lnSpc>
              <a:spcBef>
                <a:spcPts val="0"/>
              </a:spcBef>
              <a:spcAft>
                <a:spcPts val="0"/>
              </a:spcAft>
              <a:buNone/>
            </a:pPr>
            <a:fld id="{00000000-1234-1234-1234-123412341234}" type="slidenum">
              <a:rPr lang="en-US" sz="1200">
                <a:solidFill>
                  <a:srgbClr val="888888"/>
                </a:solidFill>
                <a:latin typeface="Arial"/>
                <a:ea typeface="Arial"/>
                <a:cs typeface="Arial"/>
                <a:sym typeface="Arial"/>
              </a:rPr>
              <a:t>65</a:t>
            </a:fld>
            <a:endParaRPr sz="1200">
              <a:solidFill>
                <a:schemeClr val="dk1"/>
              </a:solidFill>
              <a:latin typeface="Arial"/>
              <a:ea typeface="Arial"/>
              <a:cs typeface="Arial"/>
              <a:sym typeface="Arial"/>
            </a:endParaRPr>
          </a:p>
        </p:txBody>
      </p:sp>
      <p:sp>
        <p:nvSpPr>
          <p:cNvPr id="1985" name="Google Shape;1985;p146"/>
          <p:cNvSpPr txBox="1">
            <a:spLocks noGrp="1"/>
          </p:cNvSpPr>
          <p:nvPr>
            <p:ph type="title"/>
          </p:nvPr>
        </p:nvSpPr>
        <p:spPr>
          <a:xfrm>
            <a:off x="1253839" y="178999"/>
            <a:ext cx="6202955"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Multiplexer</a:t>
            </a:r>
            <a:endParaRPr dirty="0"/>
          </a:p>
        </p:txBody>
      </p:sp>
      <p:sp>
        <p:nvSpPr>
          <p:cNvPr id="1988" name="Google Shape;1988;p14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dirty="0"/>
          </a:p>
        </p:txBody>
      </p:sp>
      <p:sp>
        <p:nvSpPr>
          <p:cNvPr id="1986" name="Google Shape;1986;p146"/>
          <p:cNvSpPr txBox="1"/>
          <p:nvPr/>
        </p:nvSpPr>
        <p:spPr>
          <a:xfrm>
            <a:off x="1442525" y="843159"/>
            <a:ext cx="9125161" cy="2474380"/>
          </a:xfrm>
          <a:prstGeom prst="rect">
            <a:avLst/>
          </a:prstGeom>
          <a:solidFill>
            <a:schemeClr val="accent2">
              <a:lumMod val="20000"/>
              <a:lumOff val="80000"/>
            </a:schemeClr>
          </a:solidFill>
          <a:ln>
            <a:noFill/>
          </a:ln>
        </p:spPr>
        <p:txBody>
          <a:bodyPr spcFirstLastPara="1" wrap="square" lIns="0" tIns="12050" rIns="0" bIns="0" anchor="t" anchorCtr="0">
            <a:spAutoFit/>
          </a:bodyPr>
          <a:lstStyle/>
          <a:p>
            <a:pPr marL="355600" marR="0" lvl="0" indent="-342900" algn="l" rtl="0">
              <a:lnSpc>
                <a:spcPct val="200000"/>
              </a:lnSpc>
              <a:spcBef>
                <a:spcPts val="0"/>
              </a:spcBef>
              <a:spcAft>
                <a:spcPts val="0"/>
              </a:spcAft>
              <a:buClr>
                <a:schemeClr val="dk1"/>
              </a:buClr>
              <a:buSzPts val="2400"/>
              <a:buFont typeface="Arial"/>
              <a:buChar char="•"/>
            </a:pPr>
            <a:r>
              <a:rPr lang="en-US" sz="2800" b="1" dirty="0">
                <a:solidFill>
                  <a:schemeClr val="dk1"/>
                </a:solidFill>
                <a:latin typeface="Times New Roman"/>
                <a:ea typeface="Times New Roman"/>
                <a:cs typeface="Times New Roman"/>
                <a:sym typeface="Times New Roman"/>
              </a:rPr>
              <a:t>Advantages of Mux</a:t>
            </a:r>
            <a:endParaRPr sz="2800" dirty="0">
              <a:solidFill>
                <a:schemeClr val="dk1"/>
              </a:solidFill>
              <a:latin typeface="Times New Roman"/>
              <a:ea typeface="Times New Roman"/>
              <a:cs typeface="Times New Roman"/>
              <a:sym typeface="Times New Roman"/>
            </a:endParaRPr>
          </a:p>
          <a:p>
            <a:pPr marL="756285" marR="0" lvl="1" indent="-286385" algn="l" rtl="0">
              <a:spcBef>
                <a:spcPts val="0"/>
              </a:spcBef>
              <a:spcAft>
                <a:spcPts val="0"/>
              </a:spcAft>
              <a:buClr>
                <a:schemeClr val="dk1"/>
              </a:buClr>
              <a:buSzPts val="2400"/>
              <a:buFont typeface="Noto Sans Symbols"/>
              <a:buChar char="⮚"/>
            </a:pPr>
            <a:r>
              <a:rPr lang="en-US" sz="2800" b="0" i="0" u="none" strike="noStrike" cap="none" dirty="0">
                <a:solidFill>
                  <a:schemeClr val="dk1"/>
                </a:solidFill>
                <a:latin typeface="Times New Roman"/>
                <a:ea typeface="Times New Roman"/>
                <a:cs typeface="Times New Roman"/>
                <a:sym typeface="Times New Roman"/>
              </a:rPr>
              <a:t>Reduces the number of wires</a:t>
            </a:r>
            <a:endParaRPr sz="2800" b="0" i="0" u="none" strike="noStrike" cap="none" dirty="0">
              <a:solidFill>
                <a:schemeClr val="dk1"/>
              </a:solidFill>
              <a:latin typeface="Times New Roman"/>
              <a:ea typeface="Times New Roman"/>
              <a:cs typeface="Times New Roman"/>
              <a:sym typeface="Times New Roman"/>
            </a:endParaRPr>
          </a:p>
          <a:p>
            <a:pPr marL="756285" marR="0" lvl="1" indent="-286385" algn="l" rtl="0">
              <a:spcBef>
                <a:spcPts val="0"/>
              </a:spcBef>
              <a:spcAft>
                <a:spcPts val="0"/>
              </a:spcAft>
              <a:buClr>
                <a:schemeClr val="dk1"/>
              </a:buClr>
              <a:buSzPts val="2400"/>
              <a:buFont typeface="Noto Sans Symbols"/>
              <a:buChar char="⮚"/>
            </a:pPr>
            <a:r>
              <a:rPr lang="en-US" sz="2800" b="0" i="0" u="none" strike="noStrike" cap="none" dirty="0">
                <a:solidFill>
                  <a:schemeClr val="dk1"/>
                </a:solidFill>
                <a:latin typeface="Times New Roman"/>
                <a:ea typeface="Times New Roman"/>
                <a:cs typeface="Times New Roman"/>
                <a:sym typeface="Times New Roman"/>
              </a:rPr>
              <a:t>Reduces circuit complexity &amp; cost</a:t>
            </a:r>
            <a:endParaRPr sz="2000" dirty="0"/>
          </a:p>
          <a:p>
            <a:pPr marL="756285" marR="0" lvl="1" indent="-286385" algn="l" rtl="0">
              <a:spcBef>
                <a:spcPts val="0"/>
              </a:spcBef>
              <a:spcAft>
                <a:spcPts val="0"/>
              </a:spcAft>
              <a:buClr>
                <a:schemeClr val="dk1"/>
              </a:buClr>
              <a:buSzPts val="2400"/>
              <a:buFont typeface="Noto Sans Symbols"/>
              <a:buChar char="⮚"/>
            </a:pPr>
            <a:r>
              <a:rPr lang="en-US" sz="2800" b="0" i="0" u="none" strike="noStrike" cap="none" dirty="0">
                <a:solidFill>
                  <a:schemeClr val="dk1"/>
                </a:solidFill>
                <a:latin typeface="Times New Roman"/>
                <a:ea typeface="Times New Roman"/>
                <a:cs typeface="Times New Roman"/>
                <a:sym typeface="Times New Roman"/>
              </a:rPr>
              <a:t>Minimize the IC package </a:t>
            </a:r>
            <a:r>
              <a:rPr lang="en-US" sz="2800" b="0" i="0" u="none" strike="noStrike" cap="none" dirty="0" smtClean="0">
                <a:solidFill>
                  <a:schemeClr val="dk1"/>
                </a:solidFill>
                <a:latin typeface="Times New Roman"/>
                <a:ea typeface="Times New Roman"/>
                <a:cs typeface="Times New Roman"/>
                <a:sym typeface="Times New Roman"/>
              </a:rPr>
              <a:t>count</a:t>
            </a:r>
          </a:p>
          <a:p>
            <a:pPr marL="756285" marR="0" lvl="1" indent="-286385" algn="l" rtl="0">
              <a:spcBef>
                <a:spcPts val="0"/>
              </a:spcBef>
              <a:spcAft>
                <a:spcPts val="0"/>
              </a:spcAft>
              <a:buClr>
                <a:schemeClr val="dk1"/>
              </a:buClr>
              <a:buSzPts val="2400"/>
              <a:buFont typeface="Noto Sans Symbols"/>
              <a:buChar char="⮚"/>
            </a:pPr>
            <a:endParaRPr sz="2000" dirty="0"/>
          </a:p>
        </p:txBody>
      </p:sp>
      <p:pic>
        <p:nvPicPr>
          <p:cNvPr id="7" name="Google Shape;1949;p142"/>
          <p:cNvPicPr preferRelativeResize="0"/>
          <p:nvPr/>
        </p:nvPicPr>
        <p:blipFill rotWithShape="1">
          <a:blip r:embed="rId3">
            <a:alphaModFix/>
          </a:blip>
          <a:srcRect/>
          <a:stretch/>
        </p:blipFill>
        <p:spPr>
          <a:xfrm>
            <a:off x="121381" y="20747"/>
            <a:ext cx="738155" cy="822412"/>
          </a:xfrm>
          <a:prstGeom prst="rect">
            <a:avLst/>
          </a:prstGeom>
          <a:noFill/>
          <a:ln>
            <a:noFill/>
          </a:ln>
        </p:spPr>
      </p:pic>
      <p:sp>
        <p:nvSpPr>
          <p:cNvPr id="8" name="Google Shape;1976;p145"/>
          <p:cNvSpPr txBox="1"/>
          <p:nvPr/>
        </p:nvSpPr>
        <p:spPr>
          <a:xfrm>
            <a:off x="1442525" y="3571159"/>
            <a:ext cx="9125161" cy="2375892"/>
          </a:xfrm>
          <a:prstGeom prst="rect">
            <a:avLst/>
          </a:prstGeom>
          <a:solidFill>
            <a:schemeClr val="accent6">
              <a:lumMod val="20000"/>
              <a:lumOff val="80000"/>
            </a:schemeClr>
          </a:solidFill>
          <a:ln>
            <a:noFill/>
          </a:ln>
        </p:spPr>
        <p:txBody>
          <a:bodyPr spcFirstLastPara="1" wrap="square" lIns="0" tIns="12050" rIns="0" bIns="0" anchor="t" anchorCtr="0">
            <a:spAutoFit/>
          </a:bodyPr>
          <a:lstStyle/>
          <a:p>
            <a:pPr marL="355600" marR="0" lvl="0" indent="-342900" algn="l" rtl="0">
              <a:lnSpc>
                <a:spcPct val="139750"/>
              </a:lnSpc>
              <a:spcBef>
                <a:spcPts val="0"/>
              </a:spcBef>
              <a:spcAft>
                <a:spcPts val="0"/>
              </a:spcAft>
              <a:buNone/>
            </a:pPr>
            <a:r>
              <a:rPr lang="en-US" sz="2400" b="1" dirty="0">
                <a:solidFill>
                  <a:schemeClr val="dk1"/>
                </a:solidFill>
                <a:latin typeface="Times New Roman"/>
                <a:ea typeface="Times New Roman"/>
                <a:cs typeface="Times New Roman"/>
                <a:sym typeface="Times New Roman"/>
              </a:rPr>
              <a:t>Types</a:t>
            </a:r>
            <a:endParaRPr sz="2400" dirty="0">
              <a:solidFill>
                <a:schemeClr val="dk1"/>
              </a:solidFill>
              <a:latin typeface="Times New Roman"/>
              <a:ea typeface="Times New Roman"/>
              <a:cs typeface="Times New Roman"/>
              <a:sym typeface="Times New Roman"/>
            </a:endParaRPr>
          </a:p>
          <a:p>
            <a:pPr marL="773430" marR="0" lvl="1" indent="-303530" algn="l" rtl="0">
              <a:spcBef>
                <a:spcPts val="0"/>
              </a:spcBef>
              <a:spcAft>
                <a:spcPts val="0"/>
              </a:spcAft>
              <a:buClr>
                <a:schemeClr val="dk1"/>
              </a:buClr>
              <a:buSzPts val="232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2:1 MUX</a:t>
            </a:r>
            <a:endParaRPr sz="2400" b="0" i="0" u="none" strike="noStrike" cap="none" dirty="0">
              <a:solidFill>
                <a:schemeClr val="dk1"/>
              </a:solidFill>
              <a:latin typeface="Times New Roman"/>
              <a:ea typeface="Times New Roman"/>
              <a:cs typeface="Times New Roman"/>
              <a:sym typeface="Times New Roman"/>
            </a:endParaRPr>
          </a:p>
          <a:p>
            <a:pPr marL="773430" marR="0" lvl="1" indent="-303530" algn="l" rtl="0">
              <a:spcBef>
                <a:spcPts val="0"/>
              </a:spcBef>
              <a:spcAft>
                <a:spcPts val="0"/>
              </a:spcAft>
              <a:buClr>
                <a:schemeClr val="dk1"/>
              </a:buClr>
              <a:buSzPts val="2320"/>
              <a:buFont typeface="Noto Sans Symbols"/>
              <a:buChar char="⮚"/>
            </a:pPr>
            <a:r>
              <a:rPr lang="en-US" sz="2400" b="0" i="0" u="none" strike="noStrike" cap="none" dirty="0" smtClean="0">
                <a:solidFill>
                  <a:schemeClr val="dk1"/>
                </a:solidFill>
                <a:latin typeface="Times New Roman"/>
                <a:ea typeface="Times New Roman"/>
                <a:cs typeface="Times New Roman"/>
                <a:sym typeface="Times New Roman"/>
              </a:rPr>
              <a:t>4:1 </a:t>
            </a:r>
            <a:r>
              <a:rPr lang="en-US" sz="2400" b="0" i="0" u="none" strike="noStrike" cap="none" dirty="0">
                <a:solidFill>
                  <a:schemeClr val="dk1"/>
                </a:solidFill>
                <a:latin typeface="Times New Roman"/>
                <a:ea typeface="Times New Roman"/>
                <a:cs typeface="Times New Roman"/>
                <a:sym typeface="Times New Roman"/>
              </a:rPr>
              <a:t>MUX</a:t>
            </a:r>
            <a:endParaRPr sz="2400" b="0" i="0" u="none" strike="noStrike" cap="none" dirty="0">
              <a:solidFill>
                <a:schemeClr val="dk1"/>
              </a:solidFill>
              <a:latin typeface="Times New Roman"/>
              <a:ea typeface="Times New Roman"/>
              <a:cs typeface="Times New Roman"/>
              <a:sym typeface="Times New Roman"/>
            </a:endParaRPr>
          </a:p>
          <a:p>
            <a:pPr marL="773430" marR="0" lvl="1" indent="-303530" algn="l" rtl="0">
              <a:spcBef>
                <a:spcPts val="0"/>
              </a:spcBef>
              <a:spcAft>
                <a:spcPts val="0"/>
              </a:spcAft>
              <a:buClr>
                <a:schemeClr val="dk1"/>
              </a:buClr>
              <a:buSzPts val="2320"/>
              <a:buFont typeface="Noto Sans Symbols"/>
              <a:buChar char="⮚"/>
            </a:pPr>
            <a:r>
              <a:rPr lang="en-US" sz="2400" b="0" i="0" u="none" strike="noStrike" cap="none" dirty="0" smtClean="0">
                <a:solidFill>
                  <a:schemeClr val="dk1"/>
                </a:solidFill>
                <a:latin typeface="Times New Roman"/>
                <a:ea typeface="Times New Roman"/>
                <a:cs typeface="Times New Roman"/>
                <a:sym typeface="Times New Roman"/>
              </a:rPr>
              <a:t>8:1 </a:t>
            </a:r>
            <a:r>
              <a:rPr lang="en-US" sz="2400" b="0" i="0" u="none" strike="noStrike" cap="none" dirty="0">
                <a:solidFill>
                  <a:schemeClr val="dk1"/>
                </a:solidFill>
                <a:latin typeface="Times New Roman"/>
                <a:ea typeface="Times New Roman"/>
                <a:cs typeface="Times New Roman"/>
                <a:sym typeface="Times New Roman"/>
              </a:rPr>
              <a:t>MUX</a:t>
            </a:r>
            <a:endParaRPr sz="2400" b="0" i="0" u="none" strike="noStrike" cap="none" dirty="0">
              <a:solidFill>
                <a:schemeClr val="dk1"/>
              </a:solidFill>
              <a:latin typeface="Times New Roman"/>
              <a:ea typeface="Times New Roman"/>
              <a:cs typeface="Times New Roman"/>
              <a:sym typeface="Times New Roman"/>
            </a:endParaRPr>
          </a:p>
          <a:p>
            <a:pPr marL="773430" marR="0" lvl="1" indent="-303530" algn="l" rtl="0">
              <a:spcBef>
                <a:spcPts val="0"/>
              </a:spcBef>
              <a:spcAft>
                <a:spcPts val="0"/>
              </a:spcAft>
              <a:buClr>
                <a:schemeClr val="dk1"/>
              </a:buClr>
              <a:buSzPts val="2320"/>
              <a:buFont typeface="Noto Sans Symbols"/>
              <a:buChar char="⮚"/>
            </a:pPr>
            <a:r>
              <a:rPr lang="en-US" sz="2400" b="0" i="0" u="none" strike="noStrike" cap="none" dirty="0" smtClean="0">
                <a:solidFill>
                  <a:schemeClr val="dk1"/>
                </a:solidFill>
                <a:latin typeface="Times New Roman"/>
                <a:ea typeface="Times New Roman"/>
                <a:cs typeface="Times New Roman"/>
                <a:sym typeface="Times New Roman"/>
              </a:rPr>
              <a:t>16:1 </a:t>
            </a:r>
            <a:r>
              <a:rPr lang="en-US" sz="2400" b="0" i="0" u="none" strike="noStrike" cap="none" dirty="0">
                <a:solidFill>
                  <a:schemeClr val="dk1"/>
                </a:solidFill>
                <a:latin typeface="Times New Roman"/>
                <a:ea typeface="Times New Roman"/>
                <a:cs typeface="Times New Roman"/>
                <a:sym typeface="Times New Roman"/>
              </a:rPr>
              <a:t>MUX</a:t>
            </a:r>
          </a:p>
          <a:p>
            <a:pPr marL="469900" marR="0" lvl="1" algn="l" rtl="0">
              <a:spcBef>
                <a:spcPts val="0"/>
              </a:spcBef>
              <a:spcAft>
                <a:spcPts val="0"/>
              </a:spcAft>
              <a:buClr>
                <a:schemeClr val="dk1"/>
              </a:buClr>
              <a:buSzPts val="2320"/>
            </a:pPr>
            <a:endParaRPr sz="2400" b="0" i="0" u="none" strike="noStrike" cap="none" dirty="0">
              <a:solidFill>
                <a:schemeClr val="dk1"/>
              </a:solidFill>
              <a:latin typeface="Times New Roman"/>
              <a:ea typeface="Times New Roman"/>
              <a:cs typeface="Times New Roman"/>
              <a:sym typeface="Times New Roman"/>
            </a:endParaRPr>
          </a:p>
        </p:txBody>
      </p:sp>
      <p:sp>
        <p:nvSpPr>
          <p:cNvPr id="2" name="Date Placeholder 1"/>
          <p:cNvSpPr>
            <a:spLocks noGrp="1"/>
          </p:cNvSpPr>
          <p:nvPr>
            <p:ph type="dt" sz="half" idx="10"/>
          </p:nvPr>
        </p:nvSpPr>
        <p:spPr/>
        <p:txBody>
          <a:bodyPr/>
          <a:lstStyle/>
          <a:p>
            <a:fld id="{42D21598-F343-4752-8041-AD2A7CB7E01E}" type="datetime1">
              <a:rPr lang="en-US" smtClean="0"/>
              <a:t>9/12/2022</a:t>
            </a:fld>
            <a:endParaRPr lang="en-US"/>
          </a:p>
        </p:txBody>
      </p:sp>
    </p:spTree>
    <p:extLst>
      <p:ext uri="{BB962C8B-B14F-4D97-AF65-F5344CB8AC3E}">
        <p14:creationId xmlns:p14="http://schemas.microsoft.com/office/powerpoint/2010/main" val="29271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992"/>
        <p:cNvGrpSpPr/>
        <p:nvPr/>
      </p:nvGrpSpPr>
      <p:grpSpPr>
        <a:xfrm>
          <a:off x="0" y="0"/>
          <a:ext cx="0" cy="0"/>
          <a:chOff x="0" y="0"/>
          <a:chExt cx="0" cy="0"/>
        </a:xfrm>
      </p:grpSpPr>
      <p:sp>
        <p:nvSpPr>
          <p:cNvPr id="1993" name="Google Shape;1993;p147"/>
          <p:cNvSpPr txBox="1">
            <a:spLocks noGrp="1"/>
          </p:cNvSpPr>
          <p:nvPr>
            <p:ph type="title"/>
          </p:nvPr>
        </p:nvSpPr>
        <p:spPr>
          <a:xfrm>
            <a:off x="1519157" y="178999"/>
            <a:ext cx="7245439"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2:1 Multiplexer</a:t>
            </a:r>
            <a:endParaRPr dirty="0"/>
          </a:p>
        </p:txBody>
      </p:sp>
      <p:sp>
        <p:nvSpPr>
          <p:cNvPr id="1996" name="Google Shape;1996;p14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1994" name="Google Shape;1994;p147"/>
          <p:cNvPicPr preferRelativeResize="0"/>
          <p:nvPr/>
        </p:nvPicPr>
        <p:blipFill rotWithShape="1">
          <a:blip r:embed="rId3">
            <a:alphaModFix/>
          </a:blip>
          <a:srcRect/>
          <a:stretch/>
        </p:blipFill>
        <p:spPr>
          <a:xfrm>
            <a:off x="490458" y="1223406"/>
            <a:ext cx="10619502" cy="5291196"/>
          </a:xfrm>
          <a:prstGeom prst="rect">
            <a:avLst/>
          </a:prstGeom>
          <a:noFill/>
          <a:ln>
            <a:noFill/>
          </a:ln>
        </p:spPr>
      </p:pic>
      <p:pic>
        <p:nvPicPr>
          <p:cNvPr id="6" name="Google Shape;1949;p142"/>
          <p:cNvPicPr preferRelativeResize="0"/>
          <p:nvPr/>
        </p:nvPicPr>
        <p:blipFill rotWithShape="1">
          <a:blip r:embed="rId4">
            <a:alphaModFix/>
          </a:blip>
          <a:srcRect/>
          <a:stretch/>
        </p:blipFill>
        <p:spPr>
          <a:xfrm>
            <a:off x="121381" y="20747"/>
            <a:ext cx="738155" cy="822412"/>
          </a:xfrm>
          <a:prstGeom prst="rect">
            <a:avLst/>
          </a:prstGeom>
          <a:noFill/>
          <a:ln>
            <a:noFill/>
          </a:ln>
        </p:spPr>
      </p:pic>
      <p:sp>
        <p:nvSpPr>
          <p:cNvPr id="2" name="Date Placeholder 1"/>
          <p:cNvSpPr>
            <a:spLocks noGrp="1"/>
          </p:cNvSpPr>
          <p:nvPr>
            <p:ph type="dt" sz="half" idx="10"/>
          </p:nvPr>
        </p:nvSpPr>
        <p:spPr/>
        <p:txBody>
          <a:bodyPr/>
          <a:lstStyle/>
          <a:p>
            <a:fld id="{BF37B9C4-C214-4373-B43D-E91187571606}" type="datetime1">
              <a:rPr lang="en-US" smtClean="0"/>
              <a:t>9/12/2022</a:t>
            </a:fld>
            <a:endParaRPr lang="en-US"/>
          </a:p>
        </p:txBody>
      </p:sp>
    </p:spTree>
    <p:extLst>
      <p:ext uri="{BB962C8B-B14F-4D97-AF65-F5344CB8AC3E}">
        <p14:creationId xmlns:p14="http://schemas.microsoft.com/office/powerpoint/2010/main" val="26685338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2000"/>
        <p:cNvGrpSpPr/>
        <p:nvPr/>
      </p:nvGrpSpPr>
      <p:grpSpPr>
        <a:xfrm>
          <a:off x="0" y="0"/>
          <a:ext cx="0" cy="0"/>
          <a:chOff x="0" y="0"/>
          <a:chExt cx="0" cy="0"/>
        </a:xfrm>
      </p:grpSpPr>
      <p:sp>
        <p:nvSpPr>
          <p:cNvPr id="2001" name="Google Shape;2001;p148"/>
          <p:cNvSpPr txBox="1">
            <a:spLocks noGrp="1"/>
          </p:cNvSpPr>
          <p:nvPr>
            <p:ph type="title"/>
          </p:nvPr>
        </p:nvSpPr>
        <p:spPr>
          <a:xfrm>
            <a:off x="1338390" y="225671"/>
            <a:ext cx="6908800"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2:1 Multiplexer  Circuit</a:t>
            </a:r>
            <a:endParaRPr sz="3200" b="1" dirty="0">
              <a:latin typeface="Times New Roman"/>
              <a:ea typeface="Times New Roman"/>
              <a:cs typeface="Times New Roman"/>
              <a:sym typeface="Times New Roman"/>
            </a:endParaRPr>
          </a:p>
        </p:txBody>
      </p:sp>
      <p:sp>
        <p:nvSpPr>
          <p:cNvPr id="2004" name="Google Shape;2004;p14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pic>
        <p:nvPicPr>
          <p:cNvPr id="6" name="Google Shape;1949;p142"/>
          <p:cNvPicPr preferRelativeResize="0"/>
          <p:nvPr/>
        </p:nvPicPr>
        <p:blipFill rotWithShape="1">
          <a:blip r:embed="rId3">
            <a:alphaModFix/>
          </a:blip>
          <a:srcRect/>
          <a:stretch/>
        </p:blipFill>
        <p:spPr>
          <a:xfrm>
            <a:off x="121381" y="0"/>
            <a:ext cx="738155" cy="822412"/>
          </a:xfrm>
          <a:prstGeom prst="rect">
            <a:avLst/>
          </a:prstGeom>
          <a:noFill/>
          <a:ln>
            <a:noFill/>
          </a:ln>
        </p:spPr>
      </p:pic>
      <p:pic>
        <p:nvPicPr>
          <p:cNvPr id="7" name="Picture 6"/>
          <p:cNvPicPr>
            <a:picLocks noChangeAspect="1"/>
          </p:cNvPicPr>
          <p:nvPr/>
        </p:nvPicPr>
        <p:blipFill>
          <a:blip r:embed="rId4"/>
          <a:stretch>
            <a:fillRect/>
          </a:stretch>
        </p:blipFill>
        <p:spPr>
          <a:xfrm>
            <a:off x="1929956" y="3064091"/>
            <a:ext cx="5725668" cy="3292259"/>
          </a:xfrm>
          <a:prstGeom prst="rect">
            <a:avLst/>
          </a:prstGeom>
        </p:spPr>
      </p:pic>
      <p:sp>
        <p:nvSpPr>
          <p:cNvPr id="2" name="Rectangle 1"/>
          <p:cNvSpPr/>
          <p:nvPr/>
        </p:nvSpPr>
        <p:spPr>
          <a:xfrm>
            <a:off x="982947" y="1136434"/>
            <a:ext cx="9377205" cy="424732"/>
          </a:xfrm>
          <a:prstGeom prst="rect">
            <a:avLst/>
          </a:prstGeom>
        </p:spPr>
        <p:txBody>
          <a:bodyPr wrap="square">
            <a:spAutoFit/>
          </a:bodyPr>
          <a:lstStyle/>
          <a:p>
            <a:pPr lvl="0">
              <a:lnSpc>
                <a:spcPct val="90000"/>
              </a:lnSpc>
              <a:buClr>
                <a:schemeClr val="dk1"/>
              </a:buClr>
              <a:buSzPts val="2800"/>
            </a:pPr>
            <a:r>
              <a:rPr lang="en-US" sz="2400" dirty="0"/>
              <a:t>Gate level circuit diagram of 2:1 Multiplexer.</a:t>
            </a:r>
          </a:p>
        </p:txBody>
      </p:sp>
      <p:pic>
        <p:nvPicPr>
          <p:cNvPr id="3" name="Picture 2"/>
          <p:cNvPicPr>
            <a:picLocks noChangeAspect="1"/>
          </p:cNvPicPr>
          <p:nvPr/>
        </p:nvPicPr>
        <p:blipFill>
          <a:blip r:embed="rId5"/>
          <a:stretch>
            <a:fillRect/>
          </a:stretch>
        </p:blipFill>
        <p:spPr>
          <a:xfrm>
            <a:off x="1068515" y="1826106"/>
            <a:ext cx="3724275" cy="514350"/>
          </a:xfrm>
          <a:prstGeom prst="rect">
            <a:avLst/>
          </a:prstGeom>
        </p:spPr>
      </p:pic>
      <p:pic>
        <p:nvPicPr>
          <p:cNvPr id="10" name="Google Shape;2002;p148"/>
          <p:cNvPicPr preferRelativeResize="0"/>
          <p:nvPr/>
        </p:nvPicPr>
        <p:blipFill rotWithShape="1">
          <a:blip r:embed="rId6">
            <a:alphaModFix/>
          </a:blip>
          <a:srcRect l="11085" t="50000" r="12158" b="19768"/>
          <a:stretch/>
        </p:blipFill>
        <p:spPr>
          <a:xfrm>
            <a:off x="6794183" y="1864968"/>
            <a:ext cx="3319272" cy="475488"/>
          </a:xfrm>
          <a:prstGeom prst="rect">
            <a:avLst/>
          </a:prstGeom>
          <a:noFill/>
          <a:ln>
            <a:noFill/>
          </a:ln>
        </p:spPr>
      </p:pic>
      <p:sp>
        <p:nvSpPr>
          <p:cNvPr id="4" name="Date Placeholder 3"/>
          <p:cNvSpPr>
            <a:spLocks noGrp="1"/>
          </p:cNvSpPr>
          <p:nvPr>
            <p:ph type="dt" sz="half" idx="10"/>
          </p:nvPr>
        </p:nvSpPr>
        <p:spPr/>
        <p:txBody>
          <a:bodyPr/>
          <a:lstStyle/>
          <a:p>
            <a:fld id="{A129E033-F4B9-41DC-A487-BBF97AF85CF3}" type="datetime1">
              <a:rPr lang="en-US" smtClean="0"/>
              <a:t>9/12/2022</a:t>
            </a:fld>
            <a:endParaRPr lang="en-US"/>
          </a:p>
        </p:txBody>
      </p:sp>
    </p:spTree>
    <p:extLst>
      <p:ext uri="{BB962C8B-B14F-4D97-AF65-F5344CB8AC3E}">
        <p14:creationId xmlns:p14="http://schemas.microsoft.com/office/powerpoint/2010/main" val="24729705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2016"/>
        <p:cNvGrpSpPr/>
        <p:nvPr/>
      </p:nvGrpSpPr>
      <p:grpSpPr>
        <a:xfrm>
          <a:off x="0" y="0"/>
          <a:ext cx="0" cy="0"/>
          <a:chOff x="0" y="0"/>
          <a:chExt cx="0" cy="0"/>
        </a:xfrm>
      </p:grpSpPr>
      <p:sp>
        <p:nvSpPr>
          <p:cNvPr id="4" name="Rectangle 3"/>
          <p:cNvSpPr/>
          <p:nvPr/>
        </p:nvSpPr>
        <p:spPr>
          <a:xfrm>
            <a:off x="1792224" y="5287498"/>
            <a:ext cx="6668593" cy="95785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24128" y="1024128"/>
            <a:ext cx="5230368" cy="41056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17" name="Google Shape;2017;p150"/>
          <p:cNvSpPr txBox="1">
            <a:spLocks noGrp="1"/>
          </p:cNvSpPr>
          <p:nvPr>
            <p:ph type="title"/>
          </p:nvPr>
        </p:nvSpPr>
        <p:spPr>
          <a:xfrm>
            <a:off x="1269600" y="181303"/>
            <a:ext cx="8417417"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4:1 Multiplexer</a:t>
            </a:r>
            <a:endParaRPr dirty="0"/>
          </a:p>
        </p:txBody>
      </p:sp>
      <p:sp>
        <p:nvSpPr>
          <p:cNvPr id="2023" name="Google Shape;2023;p15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graphicFrame>
        <p:nvGraphicFramePr>
          <p:cNvPr id="2018" name="Google Shape;2018;p150"/>
          <p:cNvGraphicFramePr/>
          <p:nvPr>
            <p:extLst>
              <p:ext uri="{D42A27DB-BD31-4B8C-83A1-F6EECF244321}">
                <p14:modId xmlns:p14="http://schemas.microsoft.com/office/powerpoint/2010/main" val="180636143"/>
              </p:ext>
            </p:extLst>
          </p:nvPr>
        </p:nvGraphicFramePr>
        <p:xfrm>
          <a:off x="6935880" y="1202692"/>
          <a:ext cx="3049875" cy="3569325"/>
        </p:xfrm>
        <a:graphic>
          <a:graphicData uri="http://schemas.openxmlformats.org/drawingml/2006/table">
            <a:tbl>
              <a:tblPr firstRow="1" bandRow="1">
                <a:noFill/>
              </a:tblPr>
              <a:tblGrid>
                <a:gridCol w="646425">
                  <a:extLst>
                    <a:ext uri="{9D8B030D-6E8A-4147-A177-3AD203B41FA5}">
                      <a16:colId xmlns="" xmlns:a16="http://schemas.microsoft.com/office/drawing/2014/main" val="20000"/>
                    </a:ext>
                  </a:extLst>
                </a:gridCol>
                <a:gridCol w="646425">
                  <a:extLst>
                    <a:ext uri="{9D8B030D-6E8A-4147-A177-3AD203B41FA5}">
                      <a16:colId xmlns="" xmlns:a16="http://schemas.microsoft.com/office/drawing/2014/main" val="20001"/>
                    </a:ext>
                  </a:extLst>
                </a:gridCol>
                <a:gridCol w="588000">
                  <a:extLst>
                    <a:ext uri="{9D8B030D-6E8A-4147-A177-3AD203B41FA5}">
                      <a16:colId xmlns="" xmlns:a16="http://schemas.microsoft.com/office/drawing/2014/main" val="20002"/>
                    </a:ext>
                  </a:extLst>
                </a:gridCol>
                <a:gridCol w="1169025">
                  <a:extLst>
                    <a:ext uri="{9D8B030D-6E8A-4147-A177-3AD203B41FA5}">
                      <a16:colId xmlns="" xmlns:a16="http://schemas.microsoft.com/office/drawing/2014/main" val="20003"/>
                    </a:ext>
                  </a:extLst>
                </a:gridCol>
              </a:tblGrid>
              <a:tr h="648975">
                <a:tc gridSpan="3">
                  <a:txBody>
                    <a:bodyPr/>
                    <a:lstStyle/>
                    <a:p>
                      <a:pPr marL="522605" marR="0" lvl="0" indent="0" algn="l" rtl="0">
                        <a:lnSpc>
                          <a:spcPct val="100000"/>
                        </a:lnSpc>
                        <a:spcBef>
                          <a:spcPts val="0"/>
                        </a:spcBef>
                        <a:spcAft>
                          <a:spcPts val="0"/>
                        </a:spcAft>
                        <a:buNone/>
                      </a:pPr>
                      <a:r>
                        <a:rPr lang="en-US" sz="2400" b="1" dirty="0">
                          <a:solidFill>
                            <a:srgbClr val="FFFFFF"/>
                          </a:solidFill>
                          <a:latin typeface="Times New Roman"/>
                          <a:ea typeface="Times New Roman"/>
                          <a:cs typeface="Times New Roman"/>
                          <a:sym typeface="Times New Roman"/>
                        </a:rPr>
                        <a:t>Inputs</a:t>
                      </a:r>
                      <a:endParaRPr sz="2400" dirty="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hMerge="1">
                  <a:txBody>
                    <a:bodyPr/>
                    <a:lstStyle/>
                    <a:p>
                      <a:endParaRPr lang="en-US"/>
                    </a:p>
                  </a:txBody>
                  <a:tcPr/>
                </a:tc>
                <a:tc hMerge="1">
                  <a:txBody>
                    <a:bodyPr/>
                    <a:lstStyle/>
                    <a:p>
                      <a:endParaRPr lang="en-US"/>
                    </a:p>
                  </a:txBody>
                  <a:tcPr/>
                </a:tc>
                <a:tc>
                  <a:txBody>
                    <a:bodyPr/>
                    <a:lstStyle/>
                    <a:p>
                      <a:pPr marL="9525" marR="0" lvl="0" indent="0" algn="ctr"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Output</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extLst>
                  <a:ext uri="{0D108BD9-81ED-4DB2-BD59-A6C34878D82A}">
                    <a16:rowId xmlns="" xmlns:a16="http://schemas.microsoft.com/office/drawing/2014/main" val="10000"/>
                  </a:ext>
                </a:extLst>
              </a:tr>
              <a:tr h="486725">
                <a:tc>
                  <a:txBody>
                    <a:bodyPr/>
                    <a:lstStyle/>
                    <a:p>
                      <a:pPr marL="0" marR="206375" lvl="0" indent="0" algn="r" rtl="0">
                        <a:lnSpc>
                          <a:spcPct val="100000"/>
                        </a:lnSpc>
                        <a:spcBef>
                          <a:spcPts val="0"/>
                        </a:spcBef>
                        <a:spcAft>
                          <a:spcPts val="0"/>
                        </a:spcAft>
                        <a:buNone/>
                      </a:pPr>
                      <a:r>
                        <a:rPr lang="en-US" sz="2400" b="1">
                          <a:latin typeface="Times New Roman"/>
                          <a:ea typeface="Times New Roman"/>
                          <a:cs typeface="Times New Roman"/>
                          <a:sym typeface="Times New Roman"/>
                        </a:rPr>
                        <a:t>E</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2700" marR="0" lvl="0" indent="0" algn="ctr" rtl="0">
                        <a:lnSpc>
                          <a:spcPct val="100000"/>
                        </a:lnSpc>
                        <a:spcBef>
                          <a:spcPts val="0"/>
                        </a:spcBef>
                        <a:spcAft>
                          <a:spcPts val="0"/>
                        </a:spcAft>
                        <a:buNone/>
                      </a:pPr>
                      <a:r>
                        <a:rPr lang="en-US" sz="2400" b="1">
                          <a:latin typeface="Times New Roman"/>
                          <a:ea typeface="Times New Roman"/>
                          <a:cs typeface="Times New Roman"/>
                          <a:sym typeface="Times New Roman"/>
                        </a:rPr>
                        <a:t>S1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2700" marR="0" lvl="0" indent="0" algn="ctr" rtl="0">
                        <a:lnSpc>
                          <a:spcPct val="100000"/>
                        </a:lnSpc>
                        <a:spcBef>
                          <a:spcPts val="0"/>
                        </a:spcBef>
                        <a:spcAft>
                          <a:spcPts val="0"/>
                        </a:spcAft>
                        <a:buNone/>
                      </a:pPr>
                      <a:r>
                        <a:rPr lang="en-US" sz="2400" b="1" dirty="0">
                          <a:latin typeface="Times New Roman"/>
                          <a:ea typeface="Times New Roman"/>
                          <a:cs typeface="Times New Roman"/>
                          <a:sym typeface="Times New Roman"/>
                        </a:rPr>
                        <a:t>S0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2700" marR="0" lvl="0" indent="0" algn="ctr" rtl="0">
                        <a:lnSpc>
                          <a:spcPct val="100000"/>
                        </a:lnSpc>
                        <a:spcBef>
                          <a:spcPts val="0"/>
                        </a:spcBef>
                        <a:spcAft>
                          <a:spcPts val="0"/>
                        </a:spcAft>
                        <a:buNone/>
                      </a:pPr>
                      <a:r>
                        <a:rPr lang="en-US" sz="2400" b="1" dirty="0">
                          <a:latin typeface="Times New Roman"/>
                          <a:ea typeface="Times New Roman"/>
                          <a:cs typeface="Times New Roman"/>
                          <a:sym typeface="Times New Roman"/>
                        </a:rPr>
                        <a:t>Y</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1"/>
                  </a:ext>
                </a:extLst>
              </a:tr>
              <a:tr h="486725">
                <a:tc>
                  <a:txBody>
                    <a:bodyPr/>
                    <a:lstStyle/>
                    <a:p>
                      <a:pPr marL="0" marR="250825" lvl="0" indent="0" algn="r" rtl="0">
                        <a:lnSpc>
                          <a:spcPct val="100000"/>
                        </a:lnSpc>
                        <a:spcBef>
                          <a:spcPts val="0"/>
                        </a:spcBef>
                        <a:spcAft>
                          <a:spcPts val="0"/>
                        </a:spcAft>
                        <a:buNone/>
                      </a:pPr>
                      <a:r>
                        <a:rPr lang="en-US" sz="1800">
                          <a:latin typeface="Arial"/>
                          <a:ea typeface="Arial"/>
                          <a:cs typeface="Arial"/>
                          <a:sym typeface="Arial"/>
                        </a:rPr>
                        <a:t>0</a:t>
                      </a:r>
                      <a:endParaRPr sz="1800">
                        <a:latin typeface="Arial"/>
                        <a:ea typeface="Arial"/>
                        <a:cs typeface="Arial"/>
                        <a:sym typeface="Arial"/>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206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206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X</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206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2"/>
                  </a:ext>
                </a:extLst>
              </a:tr>
              <a:tr h="486725">
                <a:tc>
                  <a:txBody>
                    <a:bodyPr/>
                    <a:lstStyle/>
                    <a:p>
                      <a:pPr marL="0" marR="250825" lvl="0" indent="0" algn="r" rtl="0">
                        <a:lnSpc>
                          <a:spcPct val="100000"/>
                        </a:lnSpc>
                        <a:spcBef>
                          <a:spcPts val="0"/>
                        </a:spcBef>
                        <a:spcAft>
                          <a:spcPts val="0"/>
                        </a:spcAft>
                        <a:buNone/>
                      </a:pPr>
                      <a:r>
                        <a:rPr lang="en-US" sz="1800">
                          <a:latin typeface="Arial"/>
                          <a:ea typeface="Arial"/>
                          <a:cs typeface="Arial"/>
                          <a:sym typeface="Arial"/>
                        </a:rPr>
                        <a:t>1</a:t>
                      </a:r>
                      <a:endParaRPr sz="1800">
                        <a:latin typeface="Arial"/>
                        <a:ea typeface="Arial"/>
                        <a:cs typeface="Arial"/>
                        <a:sym typeface="Arial"/>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079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I0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3"/>
                  </a:ext>
                </a:extLst>
              </a:tr>
              <a:tr h="486725">
                <a:tc>
                  <a:txBody>
                    <a:bodyPr/>
                    <a:lstStyle/>
                    <a:p>
                      <a:pPr marL="0" marR="250825" lvl="0" indent="0" algn="r" rtl="0">
                        <a:lnSpc>
                          <a:spcPct val="100000"/>
                        </a:lnSpc>
                        <a:spcBef>
                          <a:spcPts val="0"/>
                        </a:spcBef>
                        <a:spcAft>
                          <a:spcPts val="0"/>
                        </a:spcAft>
                        <a:buNone/>
                      </a:pPr>
                      <a:r>
                        <a:rPr lang="en-US" sz="1800">
                          <a:latin typeface="Arial"/>
                          <a:ea typeface="Arial"/>
                          <a:cs typeface="Arial"/>
                          <a:sym typeface="Arial"/>
                        </a:rPr>
                        <a:t>1</a:t>
                      </a:r>
                      <a:endParaRPr sz="1800">
                        <a:latin typeface="Arial"/>
                        <a:ea typeface="Arial"/>
                        <a:cs typeface="Arial"/>
                        <a:sym typeface="Arial"/>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206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206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I1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4"/>
                  </a:ext>
                </a:extLst>
              </a:tr>
              <a:tr h="486725">
                <a:tc>
                  <a:txBody>
                    <a:bodyPr/>
                    <a:lstStyle/>
                    <a:p>
                      <a:pPr marL="0" marR="250825" lvl="0" indent="0" algn="r" rtl="0">
                        <a:lnSpc>
                          <a:spcPct val="100000"/>
                        </a:lnSpc>
                        <a:spcBef>
                          <a:spcPts val="0"/>
                        </a:spcBef>
                        <a:spcAft>
                          <a:spcPts val="0"/>
                        </a:spcAft>
                        <a:buNone/>
                      </a:pPr>
                      <a:r>
                        <a:rPr lang="en-US" sz="1800">
                          <a:latin typeface="Arial"/>
                          <a:ea typeface="Arial"/>
                          <a:cs typeface="Arial"/>
                          <a:sym typeface="Arial"/>
                        </a:rPr>
                        <a:t>1</a:t>
                      </a:r>
                      <a:endParaRPr sz="1800">
                        <a:latin typeface="Arial"/>
                        <a:ea typeface="Arial"/>
                        <a:cs typeface="Arial"/>
                        <a:sym typeface="Arial"/>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079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I2</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5"/>
                  </a:ext>
                </a:extLst>
              </a:tr>
              <a:tr h="486725">
                <a:tc>
                  <a:txBody>
                    <a:bodyPr/>
                    <a:lstStyle/>
                    <a:p>
                      <a:pPr marL="0" marR="250825" lvl="0" indent="0" algn="r" rtl="0">
                        <a:lnSpc>
                          <a:spcPct val="100000"/>
                        </a:lnSpc>
                        <a:spcBef>
                          <a:spcPts val="0"/>
                        </a:spcBef>
                        <a:spcAft>
                          <a:spcPts val="0"/>
                        </a:spcAft>
                        <a:buNone/>
                      </a:pPr>
                      <a:r>
                        <a:rPr lang="en-US" sz="1800" dirty="0">
                          <a:latin typeface="Arial"/>
                          <a:ea typeface="Arial"/>
                          <a:cs typeface="Arial"/>
                          <a:sym typeface="Arial"/>
                        </a:rPr>
                        <a:t>1</a:t>
                      </a:r>
                      <a:endParaRPr sz="1800" dirty="0">
                        <a:latin typeface="Arial"/>
                        <a:ea typeface="Arial"/>
                        <a:cs typeface="Arial"/>
                        <a:sym typeface="Arial"/>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079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I3</a:t>
                      </a:r>
                      <a:endParaRPr dirty="0"/>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6"/>
                  </a:ext>
                </a:extLst>
              </a:tr>
            </a:tbl>
          </a:graphicData>
        </a:graphic>
      </p:graphicFrame>
      <p:sp>
        <p:nvSpPr>
          <p:cNvPr id="2019" name="Google Shape;2019;p150"/>
          <p:cNvSpPr txBox="1"/>
          <p:nvPr/>
        </p:nvSpPr>
        <p:spPr>
          <a:xfrm>
            <a:off x="10016235" y="6464987"/>
            <a:ext cx="128271" cy="461665"/>
          </a:xfrm>
          <a:prstGeom prst="rect">
            <a:avLst/>
          </a:prstGeom>
          <a:noFill/>
          <a:ln>
            <a:noFill/>
          </a:ln>
        </p:spPr>
        <p:txBody>
          <a:bodyPr spcFirstLastPara="1" wrap="square" lIns="0" tIns="0" rIns="0" bIns="0" anchor="t" anchorCtr="0">
            <a:spAutoFit/>
          </a:bodyPr>
          <a:lstStyle/>
          <a:p>
            <a:pPr marL="25400" marR="0" lvl="0" indent="0" algn="l" rtl="0">
              <a:lnSpc>
                <a:spcPct val="103333"/>
              </a:lnSpc>
              <a:spcBef>
                <a:spcPts val="0"/>
              </a:spcBef>
              <a:spcAft>
                <a:spcPts val="0"/>
              </a:spcAft>
              <a:buNone/>
            </a:pPr>
            <a:fld id="{00000000-1234-1234-1234-123412341234}" type="slidenum">
              <a:rPr lang="en-US" sz="1200">
                <a:solidFill>
                  <a:srgbClr val="888888"/>
                </a:solidFill>
                <a:latin typeface="Arial"/>
                <a:ea typeface="Arial"/>
                <a:cs typeface="Arial"/>
                <a:sym typeface="Arial"/>
              </a:rPr>
              <a:t>68</a:t>
            </a:fld>
            <a:endParaRPr sz="1200">
              <a:solidFill>
                <a:schemeClr val="dk1"/>
              </a:solidFill>
              <a:latin typeface="Arial"/>
              <a:ea typeface="Arial"/>
              <a:cs typeface="Arial"/>
              <a:sym typeface="Arial"/>
            </a:endParaRPr>
          </a:p>
        </p:txBody>
      </p:sp>
      <p:pic>
        <p:nvPicPr>
          <p:cNvPr id="2020" name="Google Shape;2020;p150"/>
          <p:cNvPicPr preferRelativeResize="0"/>
          <p:nvPr/>
        </p:nvPicPr>
        <p:blipFill rotWithShape="1">
          <a:blip r:embed="rId3">
            <a:alphaModFix/>
          </a:blip>
          <a:srcRect/>
          <a:stretch/>
        </p:blipFill>
        <p:spPr>
          <a:xfrm>
            <a:off x="2064232" y="5442575"/>
            <a:ext cx="6124575" cy="647700"/>
          </a:xfrm>
          <a:prstGeom prst="rect">
            <a:avLst/>
          </a:prstGeom>
          <a:solidFill>
            <a:schemeClr val="accent2">
              <a:lumMod val="40000"/>
              <a:lumOff val="60000"/>
            </a:schemeClr>
          </a:solidFill>
          <a:ln>
            <a:noFill/>
          </a:ln>
        </p:spPr>
      </p:pic>
      <p:pic>
        <p:nvPicPr>
          <p:cNvPr id="9" name="Google Shape;1949;p142"/>
          <p:cNvPicPr preferRelativeResize="0"/>
          <p:nvPr/>
        </p:nvPicPr>
        <p:blipFill rotWithShape="1">
          <a:blip r:embed="rId4">
            <a:alphaModFix/>
          </a:blip>
          <a:srcRect/>
          <a:stretch/>
        </p:blipFill>
        <p:spPr>
          <a:xfrm>
            <a:off x="121381" y="0"/>
            <a:ext cx="738155" cy="822412"/>
          </a:xfrm>
          <a:prstGeom prst="rect">
            <a:avLst/>
          </a:prstGeom>
          <a:noFill/>
          <a:ln>
            <a:noFill/>
          </a:ln>
        </p:spPr>
      </p:pic>
      <p:pic>
        <p:nvPicPr>
          <p:cNvPr id="2" name="Picture 1"/>
          <p:cNvPicPr>
            <a:picLocks noChangeAspect="1"/>
          </p:cNvPicPr>
          <p:nvPr/>
        </p:nvPicPr>
        <p:blipFill>
          <a:blip r:embed="rId5"/>
          <a:stretch>
            <a:fillRect/>
          </a:stretch>
        </p:blipFill>
        <p:spPr>
          <a:xfrm>
            <a:off x="1401386" y="1334876"/>
            <a:ext cx="4350190" cy="3541097"/>
          </a:xfrm>
          <a:prstGeom prst="rect">
            <a:avLst/>
          </a:prstGeom>
        </p:spPr>
      </p:pic>
      <p:sp>
        <p:nvSpPr>
          <p:cNvPr id="5" name="Date Placeholder 4"/>
          <p:cNvSpPr>
            <a:spLocks noGrp="1"/>
          </p:cNvSpPr>
          <p:nvPr>
            <p:ph type="dt" sz="half" idx="10"/>
          </p:nvPr>
        </p:nvSpPr>
        <p:spPr/>
        <p:txBody>
          <a:bodyPr/>
          <a:lstStyle/>
          <a:p>
            <a:fld id="{F8760E80-515C-41BA-9E56-8282AA4E4A99}" type="datetime1">
              <a:rPr lang="en-US" smtClean="0"/>
              <a:t>9/12/2022</a:t>
            </a:fld>
            <a:endParaRPr lang="en-US"/>
          </a:p>
        </p:txBody>
      </p:sp>
    </p:spTree>
    <p:extLst>
      <p:ext uri="{BB962C8B-B14F-4D97-AF65-F5344CB8AC3E}">
        <p14:creationId xmlns:p14="http://schemas.microsoft.com/office/powerpoint/2010/main" val="15904265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027"/>
        <p:cNvGrpSpPr/>
        <p:nvPr/>
      </p:nvGrpSpPr>
      <p:grpSpPr>
        <a:xfrm>
          <a:off x="0" y="0"/>
          <a:ext cx="0" cy="0"/>
          <a:chOff x="0" y="0"/>
          <a:chExt cx="0" cy="0"/>
        </a:xfrm>
      </p:grpSpPr>
      <p:sp>
        <p:nvSpPr>
          <p:cNvPr id="9" name="Rectangle 8"/>
          <p:cNvSpPr/>
          <p:nvPr/>
        </p:nvSpPr>
        <p:spPr>
          <a:xfrm>
            <a:off x="338328" y="1207008"/>
            <a:ext cx="5666993" cy="5257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612837" y="1540472"/>
            <a:ext cx="5210175" cy="4591050"/>
          </a:xfrm>
          <a:prstGeom prst="rect">
            <a:avLst/>
          </a:prstGeom>
        </p:spPr>
      </p:pic>
      <p:sp>
        <p:nvSpPr>
          <p:cNvPr id="8" name="TextBox 7"/>
          <p:cNvSpPr txBox="1"/>
          <p:nvPr/>
        </p:nvSpPr>
        <p:spPr>
          <a:xfrm>
            <a:off x="6130875" y="1396489"/>
            <a:ext cx="6007608" cy="1246564"/>
          </a:xfrm>
          <a:prstGeom prst="rect">
            <a:avLst/>
          </a:prstGeom>
          <a:solidFill>
            <a:schemeClr val="accent2">
              <a:lumMod val="40000"/>
              <a:lumOff val="60000"/>
            </a:schemeClr>
          </a:solidFill>
        </p:spPr>
        <p:txBody>
          <a:bodyPr wrap="square" rtlCol="0">
            <a:spAutoFit/>
          </a:bodyPr>
          <a:lstStyle/>
          <a:p>
            <a:endParaRPr lang="en-US" dirty="0"/>
          </a:p>
        </p:txBody>
      </p:sp>
      <p:sp>
        <p:nvSpPr>
          <p:cNvPr id="2028" name="Google Shape;2028;p151"/>
          <p:cNvSpPr txBox="1">
            <a:spLocks noGrp="1"/>
          </p:cNvSpPr>
          <p:nvPr>
            <p:ph type="title"/>
          </p:nvPr>
        </p:nvSpPr>
        <p:spPr>
          <a:xfrm>
            <a:off x="1049198" y="158252"/>
            <a:ext cx="8417417"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4:1 Multiplexer</a:t>
            </a:r>
            <a:endParaRPr dirty="0"/>
          </a:p>
        </p:txBody>
      </p:sp>
      <p:sp>
        <p:nvSpPr>
          <p:cNvPr id="2033" name="Google Shape;2033;p15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
        <p:nvSpPr>
          <p:cNvPr id="2029" name="Google Shape;2029;p151"/>
          <p:cNvSpPr txBox="1"/>
          <p:nvPr/>
        </p:nvSpPr>
        <p:spPr>
          <a:xfrm>
            <a:off x="10016235" y="6464987"/>
            <a:ext cx="128271" cy="461665"/>
          </a:xfrm>
          <a:prstGeom prst="rect">
            <a:avLst/>
          </a:prstGeom>
          <a:noFill/>
          <a:ln>
            <a:noFill/>
          </a:ln>
        </p:spPr>
        <p:txBody>
          <a:bodyPr spcFirstLastPara="1" wrap="square" lIns="0" tIns="0" rIns="0" bIns="0" anchor="t" anchorCtr="0">
            <a:spAutoFit/>
          </a:bodyPr>
          <a:lstStyle/>
          <a:p>
            <a:pPr marL="25400" marR="0" lvl="0" indent="0" algn="l" rtl="0">
              <a:lnSpc>
                <a:spcPct val="103333"/>
              </a:lnSpc>
              <a:spcBef>
                <a:spcPts val="0"/>
              </a:spcBef>
              <a:spcAft>
                <a:spcPts val="0"/>
              </a:spcAft>
              <a:buNone/>
            </a:pPr>
            <a:fld id="{00000000-1234-1234-1234-123412341234}" type="slidenum">
              <a:rPr lang="en-US" sz="1200">
                <a:solidFill>
                  <a:srgbClr val="888888"/>
                </a:solidFill>
                <a:latin typeface="Arial"/>
                <a:ea typeface="Arial"/>
                <a:cs typeface="Arial"/>
                <a:sym typeface="Arial"/>
              </a:rPr>
              <a:t>69</a:t>
            </a:fld>
            <a:endParaRPr sz="1200">
              <a:solidFill>
                <a:schemeClr val="dk1"/>
              </a:solidFill>
              <a:latin typeface="Arial"/>
              <a:ea typeface="Arial"/>
              <a:cs typeface="Arial"/>
              <a:sym typeface="Arial"/>
            </a:endParaRPr>
          </a:p>
        </p:txBody>
      </p:sp>
      <p:pic>
        <p:nvPicPr>
          <p:cNvPr id="2030" name="Google Shape;2030;p151"/>
          <p:cNvPicPr preferRelativeResize="0"/>
          <p:nvPr/>
        </p:nvPicPr>
        <p:blipFill rotWithShape="1">
          <a:blip r:embed="rId4">
            <a:alphaModFix/>
          </a:blip>
          <a:srcRect/>
          <a:stretch/>
        </p:blipFill>
        <p:spPr>
          <a:xfrm>
            <a:off x="6359475" y="1695921"/>
            <a:ext cx="5196719" cy="647700"/>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2324132014"/>
              </p:ext>
            </p:extLst>
          </p:nvPr>
        </p:nvGraphicFramePr>
        <p:xfrm>
          <a:off x="7051129" y="2942485"/>
          <a:ext cx="3029241" cy="2403440"/>
        </p:xfrm>
        <a:graphic>
          <a:graphicData uri="http://schemas.openxmlformats.org/drawingml/2006/table">
            <a:tbl>
              <a:tblPr firstRow="1" bandRow="1">
                <a:tableStyleId>{5C22544A-7EE6-4342-B048-85BDC9FD1C3A}</a:tableStyleId>
              </a:tblPr>
              <a:tblGrid>
                <a:gridCol w="807982">
                  <a:extLst>
                    <a:ext uri="{9D8B030D-6E8A-4147-A177-3AD203B41FA5}">
                      <a16:colId xmlns="" xmlns:a16="http://schemas.microsoft.com/office/drawing/2014/main" val="20000"/>
                    </a:ext>
                  </a:extLst>
                </a:gridCol>
                <a:gridCol w="737355">
                  <a:extLst>
                    <a:ext uri="{9D8B030D-6E8A-4147-A177-3AD203B41FA5}">
                      <a16:colId xmlns="" xmlns:a16="http://schemas.microsoft.com/office/drawing/2014/main" val="20001"/>
                    </a:ext>
                  </a:extLst>
                </a:gridCol>
                <a:gridCol w="1483904">
                  <a:extLst>
                    <a:ext uri="{9D8B030D-6E8A-4147-A177-3AD203B41FA5}">
                      <a16:colId xmlns="" xmlns:a16="http://schemas.microsoft.com/office/drawing/2014/main" val="20002"/>
                    </a:ext>
                  </a:extLst>
                </a:gridCol>
              </a:tblGrid>
              <a:tr h="374904">
                <a:tc gridSpan="2">
                  <a:txBody>
                    <a:bodyPr/>
                    <a:lstStyle/>
                    <a:p>
                      <a:pPr marL="522605" marR="0" lvl="0" indent="0" algn="l" rtl="0">
                        <a:lnSpc>
                          <a:spcPct val="100000"/>
                        </a:lnSpc>
                        <a:spcBef>
                          <a:spcPts val="0"/>
                        </a:spcBef>
                        <a:spcAft>
                          <a:spcPts val="0"/>
                        </a:spcAft>
                        <a:buNone/>
                      </a:pPr>
                      <a:r>
                        <a:rPr lang="en-US" sz="2000" b="1" dirty="0">
                          <a:solidFill>
                            <a:srgbClr val="FFFFFF"/>
                          </a:solidFill>
                          <a:latin typeface="Times New Roman"/>
                          <a:ea typeface="Times New Roman"/>
                          <a:cs typeface="Times New Roman"/>
                          <a:sym typeface="Times New Roman"/>
                        </a:rPr>
                        <a:t>Inputs</a:t>
                      </a:r>
                      <a:endParaRPr lang="en-US" sz="2000" dirty="0">
                        <a:latin typeface="Times New Roman"/>
                        <a:ea typeface="Times New Roman"/>
                        <a:cs typeface="Times New Roman"/>
                        <a:sym typeface="Times New Roman"/>
                      </a:endParaRPr>
                    </a:p>
                  </a:txBody>
                  <a:tcPr/>
                </a:tc>
                <a:tc hMerge="1">
                  <a:txBody>
                    <a:bodyPr/>
                    <a:lstStyle/>
                    <a:p>
                      <a:endParaRPr lang="en-US" dirty="0"/>
                    </a:p>
                  </a:txBody>
                  <a:tcPr/>
                </a:tc>
                <a:tc>
                  <a:txBody>
                    <a:bodyPr/>
                    <a:lstStyle/>
                    <a:p>
                      <a:pPr marL="9525" marR="0" lvl="0" indent="0" algn="ctr" rtl="0">
                        <a:lnSpc>
                          <a:spcPct val="100000"/>
                        </a:lnSpc>
                        <a:spcBef>
                          <a:spcPts val="0"/>
                        </a:spcBef>
                        <a:spcAft>
                          <a:spcPts val="0"/>
                        </a:spcAft>
                        <a:buNone/>
                      </a:pPr>
                      <a:r>
                        <a:rPr lang="en-US" sz="2000" b="1" dirty="0">
                          <a:solidFill>
                            <a:srgbClr val="FFFFFF"/>
                          </a:solidFill>
                          <a:latin typeface="Times New Roman"/>
                          <a:ea typeface="Times New Roman"/>
                          <a:cs typeface="Times New Roman"/>
                          <a:sym typeface="Times New Roman"/>
                        </a:rPr>
                        <a:t>Output</a:t>
                      </a:r>
                      <a:endParaRPr lang="en-US" sz="2000" dirty="0">
                        <a:latin typeface="Times New Roman"/>
                        <a:ea typeface="Times New Roman"/>
                        <a:cs typeface="Times New Roman"/>
                        <a:sym typeface="Times New Roman"/>
                      </a:endParaRPr>
                    </a:p>
                  </a:txBody>
                  <a:tcPr/>
                </a:tc>
                <a:extLst>
                  <a:ext uri="{0D108BD9-81ED-4DB2-BD59-A6C34878D82A}">
                    <a16:rowId xmlns="" xmlns:a16="http://schemas.microsoft.com/office/drawing/2014/main" val="10000"/>
                  </a:ext>
                </a:extLst>
              </a:tr>
              <a:tr h="370840">
                <a:tc>
                  <a:txBody>
                    <a:bodyPr/>
                    <a:lstStyle/>
                    <a:p>
                      <a:pPr marL="12700" marR="0" lvl="0" indent="0" algn="ctr" rtl="0">
                        <a:lnSpc>
                          <a:spcPct val="100000"/>
                        </a:lnSpc>
                        <a:spcBef>
                          <a:spcPts val="0"/>
                        </a:spcBef>
                        <a:spcAft>
                          <a:spcPts val="0"/>
                        </a:spcAft>
                        <a:buNone/>
                      </a:pPr>
                      <a:r>
                        <a:rPr lang="en-US" sz="2400" b="1" dirty="0">
                          <a:latin typeface="Times New Roman"/>
                          <a:ea typeface="Times New Roman"/>
                          <a:cs typeface="Times New Roman"/>
                          <a:sym typeface="Times New Roman"/>
                        </a:rPr>
                        <a:t>S1</a:t>
                      </a:r>
                      <a:endParaRPr sz="2400" dirty="0">
                        <a:latin typeface="Times New Roman"/>
                        <a:ea typeface="Times New Roman"/>
                        <a:cs typeface="Times New Roman"/>
                        <a:sym typeface="Times New Roman"/>
                      </a:endParaRPr>
                    </a:p>
                  </a:txBody>
                  <a:tcPr marL="0" marR="0" marT="35550" marB="0"/>
                </a:tc>
                <a:tc>
                  <a:txBody>
                    <a:bodyPr/>
                    <a:lstStyle/>
                    <a:p>
                      <a:pPr marL="12700" marR="0" lvl="0" indent="0" algn="ctr" rtl="0">
                        <a:lnSpc>
                          <a:spcPct val="100000"/>
                        </a:lnSpc>
                        <a:spcBef>
                          <a:spcPts val="0"/>
                        </a:spcBef>
                        <a:spcAft>
                          <a:spcPts val="0"/>
                        </a:spcAft>
                        <a:buNone/>
                      </a:pPr>
                      <a:r>
                        <a:rPr lang="en-US" sz="2400" b="1" dirty="0">
                          <a:latin typeface="Times New Roman"/>
                          <a:ea typeface="Times New Roman"/>
                          <a:cs typeface="Times New Roman"/>
                          <a:sym typeface="Times New Roman"/>
                        </a:rPr>
                        <a:t>S0</a:t>
                      </a:r>
                      <a:endParaRPr sz="2400" dirty="0">
                        <a:latin typeface="Times New Roman"/>
                        <a:ea typeface="Times New Roman"/>
                        <a:cs typeface="Times New Roman"/>
                        <a:sym typeface="Times New Roman"/>
                      </a:endParaRPr>
                    </a:p>
                  </a:txBody>
                  <a:tcPr marL="0" marR="0" marT="35550" marB="0"/>
                </a:tc>
                <a:tc>
                  <a:txBody>
                    <a:bodyPr/>
                    <a:lstStyle/>
                    <a:p>
                      <a:pPr marL="12700" marR="0" lvl="0" indent="0" algn="ctr" rtl="0">
                        <a:lnSpc>
                          <a:spcPct val="100000"/>
                        </a:lnSpc>
                        <a:spcBef>
                          <a:spcPts val="0"/>
                        </a:spcBef>
                        <a:spcAft>
                          <a:spcPts val="0"/>
                        </a:spcAft>
                        <a:buNone/>
                      </a:pPr>
                      <a:r>
                        <a:rPr lang="en-US" sz="2400" b="1" dirty="0">
                          <a:latin typeface="Times New Roman"/>
                          <a:ea typeface="Times New Roman"/>
                          <a:cs typeface="Times New Roman"/>
                          <a:sym typeface="Times New Roman"/>
                        </a:rPr>
                        <a:t>Y</a:t>
                      </a:r>
                      <a:endParaRPr sz="2400" dirty="0">
                        <a:latin typeface="Times New Roman"/>
                        <a:ea typeface="Times New Roman"/>
                        <a:cs typeface="Times New Roman"/>
                        <a:sym typeface="Times New Roman"/>
                      </a:endParaRPr>
                    </a:p>
                  </a:txBody>
                  <a:tcPr marL="0" marR="0" marT="35550" marB="0"/>
                </a:tc>
                <a:extLst>
                  <a:ext uri="{0D108BD9-81ED-4DB2-BD59-A6C34878D82A}">
                    <a16:rowId xmlns="" xmlns:a16="http://schemas.microsoft.com/office/drawing/2014/main" val="10001"/>
                  </a:ext>
                </a:extLst>
              </a:tr>
              <a:tr h="370840">
                <a:tc>
                  <a:txBody>
                    <a:bodyPr/>
                    <a:lstStyle/>
                    <a:p>
                      <a:pPr marL="11430"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dirty="0"/>
                    </a:p>
                  </a:txBody>
                  <a:tcPr marL="0" marR="0" marT="35550" marB="0"/>
                </a:tc>
                <a:tc>
                  <a:txBody>
                    <a:bodyPr/>
                    <a:lstStyle/>
                    <a:p>
                      <a:pPr marL="11430"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tc>
                <a:tc>
                  <a:txBody>
                    <a:bodyPr/>
                    <a:lstStyle/>
                    <a:p>
                      <a:pPr marL="10795"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I0</a:t>
                      </a:r>
                      <a:endParaRPr sz="2400">
                        <a:latin typeface="Times New Roman"/>
                        <a:ea typeface="Times New Roman"/>
                        <a:cs typeface="Times New Roman"/>
                        <a:sym typeface="Times New Roman"/>
                      </a:endParaRPr>
                    </a:p>
                  </a:txBody>
                  <a:tcPr marL="0" marR="0" marT="35550" marB="0"/>
                </a:tc>
                <a:extLst>
                  <a:ext uri="{0D108BD9-81ED-4DB2-BD59-A6C34878D82A}">
                    <a16:rowId xmlns="" xmlns:a16="http://schemas.microsoft.com/office/drawing/2014/main" val="10002"/>
                  </a:ext>
                </a:extLst>
              </a:tr>
              <a:tr h="370840">
                <a:tc>
                  <a:txBody>
                    <a:bodyPr/>
                    <a:lstStyle/>
                    <a:p>
                      <a:pPr marL="1206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tc>
                <a:tc>
                  <a:txBody>
                    <a:bodyPr/>
                    <a:lstStyle/>
                    <a:p>
                      <a:pPr marL="1206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1</a:t>
                      </a:r>
                      <a:endParaRPr sz="2400" dirty="0">
                        <a:latin typeface="Times New Roman"/>
                        <a:ea typeface="Times New Roman"/>
                        <a:cs typeface="Times New Roman"/>
                        <a:sym typeface="Times New Roman"/>
                      </a:endParaRPr>
                    </a:p>
                  </a:txBody>
                  <a:tcPr marL="0" marR="0" marT="35550" marB="0"/>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I1</a:t>
                      </a:r>
                      <a:endParaRPr sz="2400">
                        <a:latin typeface="Times New Roman"/>
                        <a:ea typeface="Times New Roman"/>
                        <a:cs typeface="Times New Roman"/>
                        <a:sym typeface="Times New Roman"/>
                      </a:endParaRPr>
                    </a:p>
                  </a:txBody>
                  <a:tcPr marL="0" marR="0" marT="35550" marB="0"/>
                </a:tc>
                <a:extLst>
                  <a:ext uri="{0D108BD9-81ED-4DB2-BD59-A6C34878D82A}">
                    <a16:rowId xmlns="" xmlns:a16="http://schemas.microsoft.com/office/drawing/2014/main" val="10003"/>
                  </a:ext>
                </a:extLst>
              </a:tr>
              <a:tr h="370840">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tc>
                <a:tc>
                  <a:txBody>
                    <a:bodyPr/>
                    <a:lstStyle/>
                    <a:p>
                      <a:pPr marL="11430"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tc>
                <a:tc>
                  <a:txBody>
                    <a:bodyPr/>
                    <a:lstStyle/>
                    <a:p>
                      <a:pPr marL="1079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I2</a:t>
                      </a:r>
                      <a:endParaRPr sz="2400" dirty="0">
                        <a:latin typeface="Times New Roman"/>
                        <a:ea typeface="Times New Roman"/>
                        <a:cs typeface="Times New Roman"/>
                        <a:sym typeface="Times New Roman"/>
                      </a:endParaRPr>
                    </a:p>
                  </a:txBody>
                  <a:tcPr marL="0" marR="0" marT="35550" marB="0"/>
                </a:tc>
                <a:extLst>
                  <a:ext uri="{0D108BD9-81ED-4DB2-BD59-A6C34878D82A}">
                    <a16:rowId xmlns="" xmlns:a16="http://schemas.microsoft.com/office/drawing/2014/main" val="10004"/>
                  </a:ext>
                </a:extLst>
              </a:tr>
              <a:tr h="370840">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tc>
                <a:tc>
                  <a:txBody>
                    <a:bodyPr/>
                    <a:lstStyle/>
                    <a:p>
                      <a:pPr marL="11430"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tc>
                <a:tc>
                  <a:txBody>
                    <a:bodyPr/>
                    <a:lstStyle/>
                    <a:p>
                      <a:pPr marL="10795"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I3</a:t>
                      </a:r>
                      <a:endParaRPr dirty="0"/>
                    </a:p>
                  </a:txBody>
                  <a:tcPr marL="0" marR="0" marT="36200" marB="0"/>
                </a:tc>
                <a:extLst>
                  <a:ext uri="{0D108BD9-81ED-4DB2-BD59-A6C34878D82A}">
                    <a16:rowId xmlns="" xmlns:a16="http://schemas.microsoft.com/office/drawing/2014/main" val="10005"/>
                  </a:ext>
                </a:extLst>
              </a:tr>
            </a:tbl>
          </a:graphicData>
        </a:graphic>
      </p:graphicFrame>
      <p:pic>
        <p:nvPicPr>
          <p:cNvPr id="17" name="Google Shape;1949;p142"/>
          <p:cNvPicPr preferRelativeResize="0"/>
          <p:nvPr/>
        </p:nvPicPr>
        <p:blipFill rotWithShape="1">
          <a:blip r:embed="rId5">
            <a:alphaModFix/>
          </a:blip>
          <a:srcRect/>
          <a:stretch/>
        </p:blipFill>
        <p:spPr>
          <a:xfrm>
            <a:off x="121381" y="0"/>
            <a:ext cx="738155" cy="822412"/>
          </a:xfrm>
          <a:prstGeom prst="rect">
            <a:avLst/>
          </a:prstGeom>
          <a:noFill/>
          <a:ln>
            <a:noFill/>
          </a:ln>
        </p:spPr>
      </p:pic>
      <p:sp>
        <p:nvSpPr>
          <p:cNvPr id="2" name="Date Placeholder 1"/>
          <p:cNvSpPr>
            <a:spLocks noGrp="1"/>
          </p:cNvSpPr>
          <p:nvPr>
            <p:ph type="dt" sz="half" idx="10"/>
          </p:nvPr>
        </p:nvSpPr>
        <p:spPr/>
        <p:txBody>
          <a:bodyPr/>
          <a:lstStyle/>
          <a:p>
            <a:fld id="{806DBC8C-C951-45DE-9FC6-0A74221DCA6E}" type="datetime1">
              <a:rPr lang="en-US" smtClean="0"/>
              <a:t>9/12/2022</a:t>
            </a:fld>
            <a:endParaRPr lang="en-US"/>
          </a:p>
        </p:txBody>
      </p:sp>
    </p:spTree>
    <p:extLst>
      <p:ext uri="{BB962C8B-B14F-4D97-AF65-F5344CB8AC3E}">
        <p14:creationId xmlns:p14="http://schemas.microsoft.com/office/powerpoint/2010/main" val="2659643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39"/>
        <p:cNvGrpSpPr/>
        <p:nvPr/>
      </p:nvGrpSpPr>
      <p:grpSpPr>
        <a:xfrm>
          <a:off x="0" y="0"/>
          <a:ext cx="0" cy="0"/>
          <a:chOff x="0" y="0"/>
          <a:chExt cx="0" cy="0"/>
        </a:xfrm>
      </p:grpSpPr>
      <p:sp>
        <p:nvSpPr>
          <p:cNvPr id="1640" name="Google Shape;1640;p120"/>
          <p:cNvSpPr txBox="1">
            <a:spLocks noGrp="1"/>
          </p:cNvSpPr>
          <p:nvPr>
            <p:ph type="title"/>
          </p:nvPr>
        </p:nvSpPr>
        <p:spPr>
          <a:xfrm>
            <a:off x="1290022" y="139437"/>
            <a:ext cx="5892800" cy="780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Half </a:t>
            </a:r>
            <a:r>
              <a:rPr lang="en-US" sz="3200" b="1" dirty="0" err="1">
                <a:latin typeface="Times New Roman"/>
                <a:ea typeface="Times New Roman"/>
                <a:cs typeface="Times New Roman"/>
                <a:sym typeface="Times New Roman"/>
              </a:rPr>
              <a:t>Subtractor</a:t>
            </a:r>
            <a:endParaRPr sz="3200" dirty="0">
              <a:solidFill>
                <a:schemeClr val="dk1"/>
              </a:solidFill>
              <a:latin typeface="Times New Roman"/>
              <a:ea typeface="Times New Roman"/>
              <a:cs typeface="Times New Roman"/>
              <a:sym typeface="Times New Roman"/>
            </a:endParaRPr>
          </a:p>
        </p:txBody>
      </p:sp>
      <p:sp>
        <p:nvSpPr>
          <p:cNvPr id="1641" name="Google Shape;1641;p120"/>
          <p:cNvSpPr txBox="1">
            <a:spLocks noGrp="1"/>
          </p:cNvSpPr>
          <p:nvPr>
            <p:ph idx="1"/>
          </p:nvPr>
        </p:nvSpPr>
        <p:spPr>
          <a:xfrm>
            <a:off x="660271" y="1144603"/>
            <a:ext cx="10515600" cy="1470070"/>
          </a:xfrm>
          <a:prstGeom prst="rect">
            <a:avLst/>
          </a:prstGeom>
          <a:solidFill>
            <a:schemeClr val="accent2">
              <a:lumMod val="20000"/>
              <a:lumOff val="80000"/>
            </a:schemeClr>
          </a:solid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sz="2400" dirty="0">
                <a:latin typeface="Times New Roman" panose="02020603050405020304" pitchFamily="18" charset="0"/>
                <a:ea typeface="Times New Roman"/>
                <a:cs typeface="Times New Roman" panose="02020603050405020304" pitchFamily="18" charset="0"/>
                <a:sym typeface="Times New Roman"/>
              </a:rPr>
              <a:t>Subtracting a single-bit binary value Y from anther X  (I.e.  X -Y ) produces a difference bit  D  and a borrow out  bit B-out.   </a:t>
            </a:r>
            <a:endParaRPr sz="24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Char char="•"/>
            </a:pPr>
            <a:r>
              <a:rPr lang="en-US" sz="2400" dirty="0">
                <a:latin typeface="Times New Roman" panose="02020603050405020304" pitchFamily="18" charset="0"/>
                <a:ea typeface="Times New Roman"/>
                <a:cs typeface="Times New Roman" panose="02020603050405020304" pitchFamily="18" charset="0"/>
                <a:sym typeface="Times New Roman"/>
              </a:rPr>
              <a:t>This operation is called half subtraction and the circuit to realize it is called a half </a:t>
            </a:r>
            <a:r>
              <a:rPr lang="en-US" sz="2400" dirty="0" err="1">
                <a:latin typeface="Times New Roman" panose="02020603050405020304" pitchFamily="18" charset="0"/>
                <a:ea typeface="Times New Roman"/>
                <a:cs typeface="Times New Roman" panose="02020603050405020304" pitchFamily="18" charset="0"/>
                <a:sym typeface="Times New Roman"/>
              </a:rPr>
              <a:t>subtractor</a:t>
            </a:r>
            <a:r>
              <a:rPr lang="en-US" sz="2400" dirty="0" smtClean="0">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28600" lvl="0" indent="-50800" algn="l" rtl="0">
              <a:lnSpc>
                <a:spcPct val="9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sp>
        <p:nvSpPr>
          <p:cNvPr id="1699" name="Google Shape;1699;p1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a:t>
            </a:fld>
            <a:endParaRPr/>
          </a:p>
        </p:txBody>
      </p:sp>
      <p:grpSp>
        <p:nvGrpSpPr>
          <p:cNvPr id="1642" name="Google Shape;1642;p120"/>
          <p:cNvGrpSpPr/>
          <p:nvPr/>
        </p:nvGrpSpPr>
        <p:grpSpPr>
          <a:xfrm>
            <a:off x="660271" y="2918027"/>
            <a:ext cx="3460845" cy="2511485"/>
            <a:chOff x="518" y="1545"/>
            <a:chExt cx="2170" cy="1719"/>
          </a:xfrm>
        </p:grpSpPr>
        <p:grpSp>
          <p:nvGrpSpPr>
            <p:cNvPr id="1643" name="Google Shape;1643;p120"/>
            <p:cNvGrpSpPr/>
            <p:nvPr/>
          </p:nvGrpSpPr>
          <p:grpSpPr>
            <a:xfrm>
              <a:off x="576" y="2016"/>
              <a:ext cx="2112" cy="1248"/>
              <a:chOff x="1056" y="1392"/>
              <a:chExt cx="2112" cy="1248"/>
            </a:xfrm>
          </p:grpSpPr>
          <p:sp>
            <p:nvSpPr>
              <p:cNvPr id="1644" name="Google Shape;1644;p120"/>
              <p:cNvSpPr txBox="1"/>
              <p:nvPr/>
            </p:nvSpPr>
            <p:spPr>
              <a:xfrm>
                <a:off x="1142" y="1418"/>
                <a:ext cx="255" cy="1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1645" name="Google Shape;1645;p120"/>
              <p:cNvSpPr txBox="1"/>
              <p:nvPr/>
            </p:nvSpPr>
            <p:spPr>
              <a:xfrm>
                <a:off x="1569" y="1418"/>
                <a:ext cx="255" cy="1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1646" name="Google Shape;1646;p120"/>
              <p:cNvSpPr txBox="1"/>
              <p:nvPr/>
            </p:nvSpPr>
            <p:spPr>
              <a:xfrm>
                <a:off x="2196" y="1418"/>
                <a:ext cx="255" cy="1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1647" name="Google Shape;1647;p120"/>
              <p:cNvSpPr txBox="1"/>
              <p:nvPr/>
            </p:nvSpPr>
            <p:spPr>
              <a:xfrm>
                <a:off x="2513" y="1418"/>
                <a:ext cx="575" cy="1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B-out</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   0</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   1</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   0</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   0</a:t>
                </a:r>
                <a:endParaRPr sz="1800" dirty="0">
                  <a:solidFill>
                    <a:schemeClr val="dk1"/>
                  </a:solidFill>
                  <a:latin typeface="Calibri"/>
                  <a:ea typeface="Calibri"/>
                  <a:cs typeface="Calibri"/>
                  <a:sym typeface="Calibri"/>
                </a:endParaRPr>
              </a:p>
            </p:txBody>
          </p:sp>
          <p:sp>
            <p:nvSpPr>
              <p:cNvPr id="1648" name="Google Shape;1648;p120"/>
              <p:cNvSpPr/>
              <p:nvPr/>
            </p:nvSpPr>
            <p:spPr>
              <a:xfrm>
                <a:off x="1056" y="1392"/>
                <a:ext cx="2112" cy="124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649" name="Google Shape;1649;p120"/>
              <p:cNvCxnSpPr/>
              <p:nvPr/>
            </p:nvCxnSpPr>
            <p:spPr>
              <a:xfrm>
                <a:off x="1056" y="1680"/>
                <a:ext cx="2112" cy="0"/>
              </a:xfrm>
              <a:prstGeom prst="straightConnector1">
                <a:avLst/>
              </a:prstGeom>
              <a:noFill/>
              <a:ln w="12700" cap="flat" cmpd="sng">
                <a:solidFill>
                  <a:schemeClr val="dk1"/>
                </a:solidFill>
                <a:prstDash val="solid"/>
                <a:round/>
                <a:headEnd type="none" w="sm" len="sm"/>
                <a:tailEnd type="none" w="sm" len="sm"/>
              </a:ln>
            </p:spPr>
          </p:cxnSp>
          <p:cxnSp>
            <p:nvCxnSpPr>
              <p:cNvPr id="1650" name="Google Shape;1650;p120"/>
              <p:cNvCxnSpPr/>
              <p:nvPr/>
            </p:nvCxnSpPr>
            <p:spPr>
              <a:xfrm>
                <a:off x="1056" y="1912"/>
                <a:ext cx="2112" cy="0"/>
              </a:xfrm>
              <a:prstGeom prst="straightConnector1">
                <a:avLst/>
              </a:prstGeom>
              <a:noFill/>
              <a:ln w="12700" cap="flat" cmpd="sng">
                <a:solidFill>
                  <a:schemeClr val="dk1"/>
                </a:solidFill>
                <a:prstDash val="solid"/>
                <a:round/>
                <a:headEnd type="none" w="sm" len="sm"/>
                <a:tailEnd type="none" w="sm" len="sm"/>
              </a:ln>
            </p:spPr>
          </p:cxnSp>
          <p:cxnSp>
            <p:nvCxnSpPr>
              <p:cNvPr id="1651" name="Google Shape;1651;p120"/>
              <p:cNvCxnSpPr/>
              <p:nvPr/>
            </p:nvCxnSpPr>
            <p:spPr>
              <a:xfrm>
                <a:off x="1056" y="2144"/>
                <a:ext cx="2112" cy="0"/>
              </a:xfrm>
              <a:prstGeom prst="straightConnector1">
                <a:avLst/>
              </a:prstGeom>
              <a:noFill/>
              <a:ln w="12700" cap="flat" cmpd="sng">
                <a:solidFill>
                  <a:schemeClr val="dk1"/>
                </a:solidFill>
                <a:prstDash val="solid"/>
                <a:round/>
                <a:headEnd type="none" w="sm" len="sm"/>
                <a:tailEnd type="none" w="sm" len="sm"/>
              </a:ln>
            </p:spPr>
          </p:cxnSp>
          <p:cxnSp>
            <p:nvCxnSpPr>
              <p:cNvPr id="1652" name="Google Shape;1652;p120"/>
              <p:cNvCxnSpPr/>
              <p:nvPr/>
            </p:nvCxnSpPr>
            <p:spPr>
              <a:xfrm>
                <a:off x="1056" y="2388"/>
                <a:ext cx="2112" cy="0"/>
              </a:xfrm>
              <a:prstGeom prst="straightConnector1">
                <a:avLst/>
              </a:prstGeom>
              <a:noFill/>
              <a:ln w="12700" cap="flat" cmpd="sng">
                <a:solidFill>
                  <a:schemeClr val="dk1"/>
                </a:solidFill>
                <a:prstDash val="solid"/>
                <a:round/>
                <a:headEnd type="none" w="sm" len="sm"/>
                <a:tailEnd type="none" w="sm" len="sm"/>
              </a:ln>
            </p:spPr>
          </p:cxnSp>
          <p:cxnSp>
            <p:nvCxnSpPr>
              <p:cNvPr id="1653" name="Google Shape;1653;p120"/>
              <p:cNvCxnSpPr/>
              <p:nvPr/>
            </p:nvCxnSpPr>
            <p:spPr>
              <a:xfrm>
                <a:off x="2016" y="1392"/>
                <a:ext cx="0" cy="1248"/>
              </a:xfrm>
              <a:prstGeom prst="straightConnector1">
                <a:avLst/>
              </a:prstGeom>
              <a:noFill/>
              <a:ln w="12700" cap="flat" cmpd="sng">
                <a:solidFill>
                  <a:schemeClr val="dk1"/>
                </a:solidFill>
                <a:prstDash val="solid"/>
                <a:round/>
                <a:headEnd type="none" w="sm" len="sm"/>
                <a:tailEnd type="none" w="sm" len="sm"/>
              </a:ln>
            </p:spPr>
          </p:cxnSp>
        </p:grpSp>
        <p:sp>
          <p:nvSpPr>
            <p:cNvPr id="1654" name="Google Shape;1654;p120"/>
            <p:cNvSpPr txBox="1"/>
            <p:nvPr/>
          </p:nvSpPr>
          <p:spPr>
            <a:xfrm>
              <a:off x="518" y="1545"/>
              <a:ext cx="2083"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Half Subtractor Truth Table</a:t>
              </a:r>
              <a:endParaRPr sz="1800">
                <a:solidFill>
                  <a:schemeClr val="dk1"/>
                </a:solidFill>
                <a:latin typeface="Arial"/>
                <a:ea typeface="Arial"/>
                <a:cs typeface="Arial"/>
                <a:sym typeface="Arial"/>
              </a:endParaRPr>
            </a:p>
          </p:txBody>
        </p:sp>
        <p:sp>
          <p:nvSpPr>
            <p:cNvPr id="1655" name="Google Shape;1655;p120"/>
            <p:cNvSpPr txBox="1"/>
            <p:nvPr/>
          </p:nvSpPr>
          <p:spPr>
            <a:xfrm>
              <a:off x="848" y="1832"/>
              <a:ext cx="427"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Inputs</a:t>
              </a:r>
              <a:endParaRPr sz="1800">
                <a:solidFill>
                  <a:schemeClr val="dk1"/>
                </a:solidFill>
                <a:latin typeface="Arial"/>
                <a:ea typeface="Arial"/>
                <a:cs typeface="Arial"/>
                <a:sym typeface="Arial"/>
              </a:endParaRPr>
            </a:p>
          </p:txBody>
        </p:sp>
        <p:sp>
          <p:nvSpPr>
            <p:cNvPr id="1656" name="Google Shape;1656;p120"/>
            <p:cNvSpPr txBox="1"/>
            <p:nvPr/>
          </p:nvSpPr>
          <p:spPr>
            <a:xfrm>
              <a:off x="1771" y="1831"/>
              <a:ext cx="507"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Outputs</a:t>
              </a:r>
              <a:endParaRPr sz="1800">
                <a:solidFill>
                  <a:schemeClr val="dk1"/>
                </a:solidFill>
                <a:latin typeface="Arial"/>
                <a:ea typeface="Arial"/>
                <a:cs typeface="Arial"/>
                <a:sym typeface="Arial"/>
              </a:endParaRPr>
            </a:p>
          </p:txBody>
        </p:sp>
      </p:grpSp>
      <p:sp>
        <p:nvSpPr>
          <p:cNvPr id="1657" name="Google Shape;1657;p120"/>
          <p:cNvSpPr txBox="1"/>
          <p:nvPr/>
        </p:nvSpPr>
        <p:spPr>
          <a:xfrm>
            <a:off x="4385053" y="3548362"/>
            <a:ext cx="3563665" cy="193895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D(X,Y) = </a:t>
            </a:r>
            <a:r>
              <a:rPr lang="en-US" sz="2000" b="0" i="0" u="none" strike="noStrike" cap="none" dirty="0">
                <a:solidFill>
                  <a:schemeClr val="dk1"/>
                </a:solidFill>
                <a:latin typeface="Noto Sans Symbols"/>
                <a:ea typeface="Noto Sans Symbols"/>
                <a:cs typeface="Noto Sans Symbols"/>
                <a:sym typeface="Noto Sans Symbols"/>
              </a:rPr>
              <a:t>Σ</a:t>
            </a:r>
            <a:r>
              <a:rPr lang="en-US" sz="2000" b="0" i="0" u="none" strike="noStrike" cap="none" dirty="0">
                <a:solidFill>
                  <a:schemeClr val="dk1"/>
                </a:solidFill>
                <a:latin typeface="Arial"/>
                <a:ea typeface="Arial"/>
                <a:cs typeface="Arial"/>
                <a:sym typeface="Arial"/>
              </a:rPr>
              <a:t> (1,2)</a:t>
            </a:r>
            <a:endParaRPr sz="18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D  =  X’Y +  XY’</a:t>
            </a:r>
            <a:endParaRPr sz="18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D  =  X </a:t>
            </a:r>
            <a:r>
              <a:rPr lang="en-US" sz="2000" b="0" i="0" u="none" strike="noStrike" cap="none" dirty="0">
                <a:solidFill>
                  <a:schemeClr val="dk1"/>
                </a:solidFill>
                <a:latin typeface="Noto Sans Symbols"/>
                <a:ea typeface="Noto Sans Symbols"/>
                <a:cs typeface="Noto Sans Symbols"/>
                <a:sym typeface="Noto Sans Symbols"/>
              </a:rPr>
              <a:t>⊕</a:t>
            </a:r>
            <a:r>
              <a:rPr lang="en-US" sz="2000" b="0" i="0" u="none" strike="noStrike" cap="none" dirty="0">
                <a:solidFill>
                  <a:schemeClr val="dk1"/>
                </a:solidFill>
                <a:latin typeface="Arial"/>
                <a:ea typeface="Arial"/>
                <a:cs typeface="Arial"/>
                <a:sym typeface="Arial"/>
              </a:rPr>
              <a:t> Y</a:t>
            </a:r>
            <a:endParaRPr sz="18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2000"/>
              <a:buFont typeface="Calibri"/>
              <a:buNone/>
            </a:pPr>
            <a:endParaRPr sz="2000" b="0" i="0" u="none" strike="noStrike" cap="none" dirty="0">
              <a:solidFill>
                <a:schemeClr val="dk1"/>
              </a:solidFill>
              <a:latin typeface="Arial"/>
              <a:ea typeface="Arial"/>
              <a:cs typeface="Arial"/>
              <a:sym typeface="Arial"/>
            </a:endParaRPr>
          </a:p>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B-out(x, y, C-in) = </a:t>
            </a:r>
            <a:r>
              <a:rPr lang="en-US" sz="2000" b="0" i="0" u="none" strike="noStrike" cap="none" dirty="0">
                <a:solidFill>
                  <a:schemeClr val="dk1"/>
                </a:solidFill>
                <a:latin typeface="Noto Sans Symbols"/>
                <a:ea typeface="Noto Sans Symbols"/>
                <a:cs typeface="Noto Sans Symbols"/>
                <a:sym typeface="Noto Sans Symbols"/>
              </a:rPr>
              <a:t>Σ</a:t>
            </a:r>
            <a:r>
              <a:rPr lang="en-US" sz="2000" b="0" i="0" u="none" strike="noStrike" cap="none" dirty="0">
                <a:solidFill>
                  <a:schemeClr val="dk1"/>
                </a:solidFill>
                <a:latin typeface="Arial"/>
                <a:ea typeface="Arial"/>
                <a:cs typeface="Arial"/>
                <a:sym typeface="Arial"/>
              </a:rPr>
              <a:t> (1)</a:t>
            </a:r>
            <a:endParaRPr sz="18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B-out  =  X’Y</a:t>
            </a:r>
            <a:endParaRPr sz="1800" b="0" i="0" u="none" strike="noStrike" cap="none" dirty="0">
              <a:solidFill>
                <a:schemeClr val="dk1"/>
              </a:solidFill>
              <a:latin typeface="Calibri"/>
              <a:ea typeface="Calibri"/>
              <a:cs typeface="Calibri"/>
              <a:sym typeface="Calibri"/>
            </a:endParaRPr>
          </a:p>
        </p:txBody>
      </p:sp>
      <p:grpSp>
        <p:nvGrpSpPr>
          <p:cNvPr id="1658" name="Google Shape;1658;p120"/>
          <p:cNvGrpSpPr/>
          <p:nvPr/>
        </p:nvGrpSpPr>
        <p:grpSpPr>
          <a:xfrm>
            <a:off x="8737953" y="3279419"/>
            <a:ext cx="2897188" cy="793750"/>
            <a:chOff x="952" y="3244"/>
            <a:chExt cx="1825" cy="500"/>
          </a:xfrm>
        </p:grpSpPr>
        <p:sp>
          <p:nvSpPr>
            <p:cNvPr id="1659" name="Google Shape;1659;p120"/>
            <p:cNvSpPr/>
            <p:nvPr/>
          </p:nvSpPr>
          <p:spPr>
            <a:xfrm>
              <a:off x="1291" y="3264"/>
              <a:ext cx="864" cy="48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60" name="Google Shape;1660;p120"/>
            <p:cNvSpPr txBox="1"/>
            <p:nvPr/>
          </p:nvSpPr>
          <p:spPr>
            <a:xfrm>
              <a:off x="1329" y="3288"/>
              <a:ext cx="788" cy="4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dirty="0">
                  <a:solidFill>
                    <a:schemeClr val="dk1"/>
                  </a:solidFill>
                  <a:latin typeface="Arial"/>
                  <a:ea typeface="Arial"/>
                  <a:cs typeface="Arial"/>
                  <a:sym typeface="Arial"/>
                </a:rPr>
                <a:t>     Half</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dirty="0" err="1">
                  <a:solidFill>
                    <a:schemeClr val="dk1"/>
                  </a:solidFill>
                  <a:latin typeface="Arial"/>
                  <a:ea typeface="Arial"/>
                  <a:cs typeface="Arial"/>
                  <a:sym typeface="Arial"/>
                </a:rPr>
                <a:t>Subtractor</a:t>
              </a:r>
              <a:endParaRPr sz="1800" dirty="0">
                <a:solidFill>
                  <a:schemeClr val="dk1"/>
                </a:solidFill>
                <a:latin typeface="Arial"/>
                <a:ea typeface="Arial"/>
                <a:cs typeface="Arial"/>
                <a:sym typeface="Arial"/>
              </a:endParaRPr>
            </a:p>
          </p:txBody>
        </p:sp>
        <p:cxnSp>
          <p:nvCxnSpPr>
            <p:cNvPr id="1661" name="Google Shape;1661;p120"/>
            <p:cNvCxnSpPr/>
            <p:nvPr/>
          </p:nvCxnSpPr>
          <p:spPr>
            <a:xfrm>
              <a:off x="1147" y="3360"/>
              <a:ext cx="144" cy="0"/>
            </a:xfrm>
            <a:prstGeom prst="straightConnector1">
              <a:avLst/>
            </a:prstGeom>
            <a:noFill/>
            <a:ln w="12700" cap="flat" cmpd="sng">
              <a:solidFill>
                <a:schemeClr val="dk1"/>
              </a:solidFill>
              <a:prstDash val="solid"/>
              <a:round/>
              <a:headEnd type="none" w="sm" len="sm"/>
              <a:tailEnd type="triangle" w="med" len="med"/>
            </a:ln>
          </p:spPr>
        </p:cxnSp>
        <p:cxnSp>
          <p:nvCxnSpPr>
            <p:cNvPr id="1662" name="Google Shape;1662;p120"/>
            <p:cNvCxnSpPr/>
            <p:nvPr/>
          </p:nvCxnSpPr>
          <p:spPr>
            <a:xfrm>
              <a:off x="1147" y="3594"/>
              <a:ext cx="144" cy="0"/>
            </a:xfrm>
            <a:prstGeom prst="straightConnector1">
              <a:avLst/>
            </a:prstGeom>
            <a:noFill/>
            <a:ln w="12700" cap="flat" cmpd="sng">
              <a:solidFill>
                <a:schemeClr val="dk1"/>
              </a:solidFill>
              <a:prstDash val="solid"/>
              <a:round/>
              <a:headEnd type="none" w="sm" len="sm"/>
              <a:tailEnd type="triangle" w="med" len="med"/>
            </a:ln>
          </p:spPr>
        </p:cxnSp>
        <p:cxnSp>
          <p:nvCxnSpPr>
            <p:cNvPr id="1663" name="Google Shape;1663;p120"/>
            <p:cNvCxnSpPr/>
            <p:nvPr/>
          </p:nvCxnSpPr>
          <p:spPr>
            <a:xfrm>
              <a:off x="2152" y="3567"/>
              <a:ext cx="144" cy="0"/>
            </a:xfrm>
            <a:prstGeom prst="straightConnector1">
              <a:avLst/>
            </a:prstGeom>
            <a:noFill/>
            <a:ln w="12700" cap="flat" cmpd="sng">
              <a:solidFill>
                <a:schemeClr val="dk1"/>
              </a:solidFill>
              <a:prstDash val="solid"/>
              <a:round/>
              <a:headEnd type="none" w="sm" len="sm"/>
              <a:tailEnd type="triangle" w="med" len="med"/>
            </a:ln>
          </p:spPr>
        </p:cxnSp>
        <p:cxnSp>
          <p:nvCxnSpPr>
            <p:cNvPr id="1664" name="Google Shape;1664;p120"/>
            <p:cNvCxnSpPr/>
            <p:nvPr/>
          </p:nvCxnSpPr>
          <p:spPr>
            <a:xfrm>
              <a:off x="2155" y="3390"/>
              <a:ext cx="144" cy="0"/>
            </a:xfrm>
            <a:prstGeom prst="straightConnector1">
              <a:avLst/>
            </a:prstGeom>
            <a:noFill/>
            <a:ln w="12700" cap="flat" cmpd="sng">
              <a:solidFill>
                <a:schemeClr val="dk1"/>
              </a:solidFill>
              <a:prstDash val="solid"/>
              <a:round/>
              <a:headEnd type="none" w="sm" len="sm"/>
              <a:tailEnd type="triangle" w="med" len="med"/>
            </a:ln>
          </p:spPr>
        </p:cxnSp>
        <p:sp>
          <p:nvSpPr>
            <p:cNvPr id="1665" name="Google Shape;1665;p120"/>
            <p:cNvSpPr txBox="1"/>
            <p:nvPr/>
          </p:nvSpPr>
          <p:spPr>
            <a:xfrm>
              <a:off x="955" y="3244"/>
              <a:ext cx="20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sp>
          <p:nvSpPr>
            <p:cNvPr id="1666" name="Google Shape;1666;p120"/>
            <p:cNvSpPr txBox="1"/>
            <p:nvPr/>
          </p:nvSpPr>
          <p:spPr>
            <a:xfrm>
              <a:off x="952" y="3478"/>
              <a:ext cx="20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Arial"/>
                <a:ea typeface="Arial"/>
                <a:cs typeface="Arial"/>
                <a:sym typeface="Arial"/>
              </a:endParaRPr>
            </a:p>
          </p:txBody>
        </p:sp>
        <p:sp>
          <p:nvSpPr>
            <p:cNvPr id="1667" name="Google Shape;1667;p120"/>
            <p:cNvSpPr txBox="1"/>
            <p:nvPr/>
          </p:nvSpPr>
          <p:spPr>
            <a:xfrm>
              <a:off x="2283" y="3292"/>
              <a:ext cx="20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a:t>
              </a:r>
              <a:endParaRPr sz="1800">
                <a:solidFill>
                  <a:schemeClr val="dk1"/>
                </a:solidFill>
                <a:latin typeface="Arial"/>
                <a:ea typeface="Arial"/>
                <a:cs typeface="Arial"/>
                <a:sym typeface="Arial"/>
              </a:endParaRPr>
            </a:p>
          </p:txBody>
        </p:sp>
        <p:sp>
          <p:nvSpPr>
            <p:cNvPr id="1668" name="Google Shape;1668;p120"/>
            <p:cNvSpPr txBox="1"/>
            <p:nvPr/>
          </p:nvSpPr>
          <p:spPr>
            <a:xfrm>
              <a:off x="2256" y="3456"/>
              <a:ext cx="521"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B-OUT</a:t>
              </a:r>
              <a:endParaRPr sz="1800">
                <a:solidFill>
                  <a:schemeClr val="dk1"/>
                </a:solidFill>
                <a:latin typeface="Arial"/>
                <a:ea typeface="Arial"/>
                <a:cs typeface="Arial"/>
                <a:sym typeface="Arial"/>
              </a:endParaRPr>
            </a:p>
          </p:txBody>
        </p:sp>
      </p:grpSp>
      <p:cxnSp>
        <p:nvCxnSpPr>
          <p:cNvPr id="1669" name="Google Shape;1669;p120"/>
          <p:cNvCxnSpPr/>
          <p:nvPr/>
        </p:nvCxnSpPr>
        <p:spPr>
          <a:xfrm>
            <a:off x="9386727" y="4853250"/>
            <a:ext cx="530225" cy="0"/>
          </a:xfrm>
          <a:prstGeom prst="straightConnector1">
            <a:avLst/>
          </a:prstGeom>
          <a:noFill/>
          <a:ln w="19050" cap="sq" cmpd="sng">
            <a:solidFill>
              <a:schemeClr val="dk1"/>
            </a:solidFill>
            <a:prstDash val="solid"/>
            <a:round/>
            <a:headEnd type="none" w="sm" len="sm"/>
            <a:tailEnd type="none" w="sm" len="sm"/>
          </a:ln>
        </p:spPr>
      </p:cxnSp>
      <p:cxnSp>
        <p:nvCxnSpPr>
          <p:cNvPr id="1670" name="Google Shape;1670;p120"/>
          <p:cNvCxnSpPr/>
          <p:nvPr/>
        </p:nvCxnSpPr>
        <p:spPr>
          <a:xfrm>
            <a:off x="9386727" y="5253300"/>
            <a:ext cx="530225" cy="0"/>
          </a:xfrm>
          <a:prstGeom prst="straightConnector1">
            <a:avLst/>
          </a:prstGeom>
          <a:noFill/>
          <a:ln w="19050" cap="sq" cmpd="sng">
            <a:solidFill>
              <a:schemeClr val="dk1"/>
            </a:solidFill>
            <a:prstDash val="solid"/>
            <a:round/>
            <a:headEnd type="none" w="sm" len="sm"/>
            <a:tailEnd type="none" w="sm" len="sm"/>
          </a:ln>
        </p:spPr>
      </p:cxnSp>
      <p:cxnSp>
        <p:nvCxnSpPr>
          <p:cNvPr id="1671" name="Google Shape;1671;p120"/>
          <p:cNvCxnSpPr/>
          <p:nvPr/>
        </p:nvCxnSpPr>
        <p:spPr>
          <a:xfrm>
            <a:off x="10613864" y="5037400"/>
            <a:ext cx="530225" cy="0"/>
          </a:xfrm>
          <a:prstGeom prst="straightConnector1">
            <a:avLst/>
          </a:prstGeom>
          <a:noFill/>
          <a:ln w="19050" cap="sq" cmpd="sng">
            <a:solidFill>
              <a:schemeClr val="dk1"/>
            </a:solidFill>
            <a:prstDash val="solid"/>
            <a:round/>
            <a:headEnd type="none" w="sm" len="sm"/>
            <a:tailEnd type="none" w="sm" len="sm"/>
          </a:ln>
        </p:spPr>
      </p:cxnSp>
      <p:sp>
        <p:nvSpPr>
          <p:cNvPr id="1672" name="Google Shape;1672;p120"/>
          <p:cNvSpPr txBox="1"/>
          <p:nvPr/>
        </p:nvSpPr>
        <p:spPr>
          <a:xfrm>
            <a:off x="8564402" y="4692912"/>
            <a:ext cx="354012" cy="65405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X</a:t>
            </a:r>
            <a:endParaRPr sz="1800">
              <a:solidFill>
                <a:schemeClr val="dk1"/>
              </a:solidFill>
              <a:latin typeface="Calibri"/>
              <a:ea typeface="Calibri"/>
              <a:cs typeface="Calibri"/>
              <a:sym typeface="Calibri"/>
            </a:endParaRPr>
          </a:p>
          <a:p>
            <a:pPr marL="0" marR="0" lvl="0" indent="0" algn="r" rtl="0">
              <a:spcBef>
                <a:spcPts val="480"/>
              </a:spcBef>
              <a:spcAft>
                <a:spcPts val="0"/>
              </a:spcAft>
              <a:buClr>
                <a:schemeClr val="dk1"/>
              </a:buClr>
              <a:buSzPts val="1600"/>
              <a:buFont typeface="Arial"/>
              <a:buNone/>
            </a:pPr>
            <a:r>
              <a:rPr lang="en-US" sz="1600">
                <a:solidFill>
                  <a:schemeClr val="dk1"/>
                </a:solidFill>
                <a:latin typeface="Arial"/>
                <a:ea typeface="Arial"/>
                <a:cs typeface="Arial"/>
                <a:sym typeface="Arial"/>
              </a:rPr>
              <a:t>Y</a:t>
            </a:r>
            <a:endParaRPr sz="1800">
              <a:solidFill>
                <a:schemeClr val="dk1"/>
              </a:solidFill>
              <a:latin typeface="Calibri"/>
              <a:ea typeface="Calibri"/>
              <a:cs typeface="Calibri"/>
              <a:sym typeface="Calibri"/>
            </a:endParaRPr>
          </a:p>
        </p:txBody>
      </p:sp>
      <p:grpSp>
        <p:nvGrpSpPr>
          <p:cNvPr id="1673" name="Google Shape;1673;p120"/>
          <p:cNvGrpSpPr/>
          <p:nvPr/>
        </p:nvGrpSpPr>
        <p:grpSpPr>
          <a:xfrm>
            <a:off x="9789952" y="4789750"/>
            <a:ext cx="812800" cy="517525"/>
            <a:chOff x="2043" y="1642"/>
            <a:chExt cx="440" cy="310"/>
          </a:xfrm>
        </p:grpSpPr>
        <p:sp>
          <p:nvSpPr>
            <p:cNvPr id="1674" name="Google Shape;1674;p120"/>
            <p:cNvSpPr/>
            <p:nvPr/>
          </p:nvSpPr>
          <p:spPr>
            <a:xfrm>
              <a:off x="2099" y="1650"/>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675" name="Google Shape;1675;p120"/>
            <p:cNvCxnSpPr/>
            <p:nvPr/>
          </p:nvCxnSpPr>
          <p:spPr>
            <a:xfrm>
              <a:off x="2099" y="1650"/>
              <a:ext cx="137" cy="0"/>
            </a:xfrm>
            <a:prstGeom prst="straightConnector1">
              <a:avLst/>
            </a:prstGeom>
            <a:noFill/>
            <a:ln w="25400" cap="flat" cmpd="sng">
              <a:solidFill>
                <a:srgbClr val="000000"/>
              </a:solidFill>
              <a:prstDash val="solid"/>
              <a:round/>
              <a:headEnd type="none" w="sm" len="sm"/>
              <a:tailEnd type="none" w="sm" len="sm"/>
            </a:ln>
          </p:spPr>
        </p:cxnSp>
        <p:cxnSp>
          <p:nvCxnSpPr>
            <p:cNvPr id="1676" name="Google Shape;1676;p120"/>
            <p:cNvCxnSpPr/>
            <p:nvPr/>
          </p:nvCxnSpPr>
          <p:spPr>
            <a:xfrm>
              <a:off x="2099" y="1952"/>
              <a:ext cx="137" cy="0"/>
            </a:xfrm>
            <a:prstGeom prst="straightConnector1">
              <a:avLst/>
            </a:prstGeom>
            <a:noFill/>
            <a:ln w="25400" cap="flat" cmpd="sng">
              <a:solidFill>
                <a:srgbClr val="000000"/>
              </a:solidFill>
              <a:prstDash val="solid"/>
              <a:round/>
              <a:headEnd type="none" w="sm" len="sm"/>
              <a:tailEnd type="none" w="sm" len="sm"/>
            </a:ln>
          </p:spPr>
        </p:cxnSp>
        <p:sp>
          <p:nvSpPr>
            <p:cNvPr id="1677" name="Google Shape;1677;p120"/>
            <p:cNvSpPr/>
            <p:nvPr/>
          </p:nvSpPr>
          <p:spPr>
            <a:xfrm>
              <a:off x="2236" y="1650"/>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78" name="Google Shape;1678;p120"/>
            <p:cNvSpPr/>
            <p:nvPr/>
          </p:nvSpPr>
          <p:spPr>
            <a:xfrm rot="10800000" flipH="1">
              <a:off x="2236" y="1787"/>
              <a:ext cx="247" cy="165"/>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79" name="Google Shape;1679;p120"/>
            <p:cNvSpPr/>
            <p:nvPr/>
          </p:nvSpPr>
          <p:spPr>
            <a:xfrm>
              <a:off x="2043" y="1642"/>
              <a:ext cx="55" cy="30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sp>
        <p:nvSpPr>
          <p:cNvPr id="1680" name="Google Shape;1680;p120"/>
          <p:cNvSpPr txBox="1"/>
          <p:nvPr/>
        </p:nvSpPr>
        <p:spPr>
          <a:xfrm>
            <a:off x="11145677" y="5643825"/>
            <a:ext cx="820737"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B-out</a:t>
            </a:r>
            <a:endParaRPr sz="1800">
              <a:solidFill>
                <a:schemeClr val="dk1"/>
              </a:solidFill>
              <a:latin typeface="Calibri"/>
              <a:ea typeface="Calibri"/>
              <a:cs typeface="Calibri"/>
              <a:sym typeface="Calibri"/>
            </a:endParaRPr>
          </a:p>
        </p:txBody>
      </p:sp>
      <p:cxnSp>
        <p:nvCxnSpPr>
          <p:cNvPr id="1681" name="Google Shape;1681;p120"/>
          <p:cNvCxnSpPr/>
          <p:nvPr/>
        </p:nvCxnSpPr>
        <p:spPr>
          <a:xfrm>
            <a:off x="8967627" y="4853250"/>
            <a:ext cx="685800" cy="0"/>
          </a:xfrm>
          <a:prstGeom prst="straightConnector1">
            <a:avLst/>
          </a:prstGeom>
          <a:noFill/>
          <a:ln w="19050" cap="flat" cmpd="sng">
            <a:solidFill>
              <a:schemeClr val="dk1"/>
            </a:solidFill>
            <a:prstDash val="solid"/>
            <a:round/>
            <a:headEnd type="none" w="sm" len="sm"/>
            <a:tailEnd type="none" w="sm" len="sm"/>
          </a:ln>
        </p:spPr>
      </p:cxnSp>
      <p:cxnSp>
        <p:nvCxnSpPr>
          <p:cNvPr id="1682" name="Google Shape;1682;p120"/>
          <p:cNvCxnSpPr/>
          <p:nvPr/>
        </p:nvCxnSpPr>
        <p:spPr>
          <a:xfrm>
            <a:off x="8956514" y="5253300"/>
            <a:ext cx="685800" cy="0"/>
          </a:xfrm>
          <a:prstGeom prst="straightConnector1">
            <a:avLst/>
          </a:prstGeom>
          <a:noFill/>
          <a:ln w="19050" cap="flat" cmpd="sng">
            <a:solidFill>
              <a:schemeClr val="dk1"/>
            </a:solidFill>
            <a:prstDash val="solid"/>
            <a:round/>
            <a:headEnd type="none" w="sm" len="sm"/>
            <a:tailEnd type="none" w="sm" len="sm"/>
          </a:ln>
        </p:spPr>
      </p:cxnSp>
      <p:sp>
        <p:nvSpPr>
          <p:cNvPr id="1683" name="Google Shape;1683;p120"/>
          <p:cNvSpPr/>
          <p:nvPr/>
        </p:nvSpPr>
        <p:spPr>
          <a:xfrm>
            <a:off x="9910602" y="5535875"/>
            <a:ext cx="661987" cy="668337"/>
          </a:xfrm>
          <a:prstGeom prst="flowChartDelay">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684" name="Google Shape;1684;p120"/>
          <p:cNvCxnSpPr/>
          <p:nvPr/>
        </p:nvCxnSpPr>
        <p:spPr>
          <a:xfrm>
            <a:off x="9415302" y="6105787"/>
            <a:ext cx="495300" cy="0"/>
          </a:xfrm>
          <a:prstGeom prst="straightConnector1">
            <a:avLst/>
          </a:prstGeom>
          <a:noFill/>
          <a:ln w="19050" cap="sq" cmpd="sng">
            <a:solidFill>
              <a:schemeClr val="dk1"/>
            </a:solidFill>
            <a:prstDash val="solid"/>
            <a:round/>
            <a:headEnd type="none" w="sm" len="sm"/>
            <a:tailEnd type="none" w="sm" len="sm"/>
          </a:ln>
        </p:spPr>
      </p:cxnSp>
      <p:cxnSp>
        <p:nvCxnSpPr>
          <p:cNvPr id="1685" name="Google Shape;1685;p120"/>
          <p:cNvCxnSpPr/>
          <p:nvPr/>
        </p:nvCxnSpPr>
        <p:spPr>
          <a:xfrm>
            <a:off x="10597989" y="5850200"/>
            <a:ext cx="495300" cy="0"/>
          </a:xfrm>
          <a:prstGeom prst="straightConnector1">
            <a:avLst/>
          </a:prstGeom>
          <a:noFill/>
          <a:ln w="19050" cap="sq" cmpd="sng">
            <a:solidFill>
              <a:schemeClr val="dk1"/>
            </a:solidFill>
            <a:prstDash val="solid"/>
            <a:round/>
            <a:headEnd type="none" w="sm" len="sm"/>
            <a:tailEnd type="none" w="sm" len="sm"/>
          </a:ln>
        </p:spPr>
      </p:cxnSp>
      <p:cxnSp>
        <p:nvCxnSpPr>
          <p:cNvPr id="1686" name="Google Shape;1686;p120"/>
          <p:cNvCxnSpPr/>
          <p:nvPr/>
        </p:nvCxnSpPr>
        <p:spPr>
          <a:xfrm>
            <a:off x="9178764" y="6105787"/>
            <a:ext cx="685800" cy="0"/>
          </a:xfrm>
          <a:prstGeom prst="straightConnector1">
            <a:avLst/>
          </a:prstGeom>
          <a:noFill/>
          <a:ln w="19050" cap="flat" cmpd="sng">
            <a:solidFill>
              <a:schemeClr val="dk1"/>
            </a:solidFill>
            <a:prstDash val="solid"/>
            <a:round/>
            <a:headEnd type="none" w="sm" len="sm"/>
            <a:tailEnd type="none" w="sm" len="sm"/>
          </a:ln>
        </p:spPr>
      </p:cxnSp>
      <p:cxnSp>
        <p:nvCxnSpPr>
          <p:cNvPr id="1687" name="Google Shape;1687;p120"/>
          <p:cNvCxnSpPr/>
          <p:nvPr/>
        </p:nvCxnSpPr>
        <p:spPr>
          <a:xfrm>
            <a:off x="9172414" y="5258062"/>
            <a:ext cx="0" cy="838200"/>
          </a:xfrm>
          <a:prstGeom prst="straightConnector1">
            <a:avLst/>
          </a:prstGeom>
          <a:noFill/>
          <a:ln w="19050" cap="flat" cmpd="sng">
            <a:solidFill>
              <a:schemeClr val="dk1"/>
            </a:solidFill>
            <a:prstDash val="solid"/>
            <a:round/>
            <a:headEnd type="none" w="sm" len="sm"/>
            <a:tailEnd type="none" w="sm" len="sm"/>
          </a:ln>
        </p:spPr>
      </p:cxnSp>
      <p:grpSp>
        <p:nvGrpSpPr>
          <p:cNvPr id="1688" name="Google Shape;1688;p120"/>
          <p:cNvGrpSpPr/>
          <p:nvPr/>
        </p:nvGrpSpPr>
        <p:grpSpPr>
          <a:xfrm>
            <a:off x="9285127" y="4832612"/>
            <a:ext cx="36512" cy="793750"/>
            <a:chOff x="3761" y="2920"/>
            <a:chExt cx="23" cy="500"/>
          </a:xfrm>
        </p:grpSpPr>
        <p:cxnSp>
          <p:nvCxnSpPr>
            <p:cNvPr id="1689" name="Google Shape;1689;p120"/>
            <p:cNvCxnSpPr/>
            <p:nvPr/>
          </p:nvCxnSpPr>
          <p:spPr>
            <a:xfrm>
              <a:off x="3768" y="2940"/>
              <a:ext cx="0" cy="480"/>
            </a:xfrm>
            <a:prstGeom prst="straightConnector1">
              <a:avLst/>
            </a:prstGeom>
            <a:noFill/>
            <a:ln w="19050" cap="flat" cmpd="sng">
              <a:solidFill>
                <a:schemeClr val="dk1"/>
              </a:solidFill>
              <a:prstDash val="solid"/>
              <a:round/>
              <a:headEnd type="none" w="sm" len="sm"/>
              <a:tailEnd type="none" w="sm" len="sm"/>
            </a:ln>
          </p:spPr>
        </p:cxnSp>
        <p:sp>
          <p:nvSpPr>
            <p:cNvPr id="1690" name="Google Shape;1690;p120"/>
            <p:cNvSpPr/>
            <p:nvPr/>
          </p:nvSpPr>
          <p:spPr>
            <a:xfrm>
              <a:off x="3761" y="2920"/>
              <a:ext cx="23" cy="20"/>
            </a:xfrm>
            <a:prstGeom prst="ellipse">
              <a:avLst/>
            </a:prstGeom>
            <a:solidFill>
              <a:schemeClr val="dk1"/>
            </a:solid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sp>
        <p:nvSpPr>
          <p:cNvPr id="1691" name="Google Shape;1691;p120"/>
          <p:cNvSpPr/>
          <p:nvPr/>
        </p:nvSpPr>
        <p:spPr>
          <a:xfrm>
            <a:off x="9159714" y="5239012"/>
            <a:ext cx="36513" cy="31750"/>
          </a:xfrm>
          <a:prstGeom prst="ellipse">
            <a:avLst/>
          </a:prstGeom>
          <a:solidFill>
            <a:schemeClr val="dk1"/>
          </a:solid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1692" name="Google Shape;1692;p120"/>
          <p:cNvGrpSpPr/>
          <p:nvPr/>
        </p:nvGrpSpPr>
        <p:grpSpPr>
          <a:xfrm>
            <a:off x="9293064" y="5454912"/>
            <a:ext cx="620713" cy="342900"/>
            <a:chOff x="3692" y="3312"/>
            <a:chExt cx="391" cy="216"/>
          </a:xfrm>
        </p:grpSpPr>
        <p:grpSp>
          <p:nvGrpSpPr>
            <p:cNvPr id="1693" name="Google Shape;1693;p120"/>
            <p:cNvGrpSpPr/>
            <p:nvPr/>
          </p:nvGrpSpPr>
          <p:grpSpPr>
            <a:xfrm>
              <a:off x="3692" y="3312"/>
              <a:ext cx="340" cy="216"/>
              <a:chOff x="2880" y="3312"/>
              <a:chExt cx="340" cy="216"/>
            </a:xfrm>
          </p:grpSpPr>
          <p:sp>
            <p:nvSpPr>
              <p:cNvPr id="1694" name="Google Shape;1694;p120"/>
              <p:cNvSpPr/>
              <p:nvPr/>
            </p:nvSpPr>
            <p:spPr>
              <a:xfrm rot="-5400000">
                <a:off x="2964" y="3337"/>
                <a:ext cx="216" cy="166"/>
              </a:xfrm>
              <a:prstGeom prst="flowChartMerge">
                <a:avLst/>
              </a:prstGeom>
              <a:no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95" name="Google Shape;1695;p120"/>
              <p:cNvSpPr/>
              <p:nvPr/>
            </p:nvSpPr>
            <p:spPr>
              <a:xfrm>
                <a:off x="3160" y="3390"/>
                <a:ext cx="60" cy="51"/>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1696" name="Google Shape;1696;p120"/>
              <p:cNvCxnSpPr/>
              <p:nvPr/>
            </p:nvCxnSpPr>
            <p:spPr>
              <a:xfrm>
                <a:off x="2880" y="3421"/>
                <a:ext cx="102" cy="1"/>
              </a:xfrm>
              <a:prstGeom prst="straightConnector1">
                <a:avLst/>
              </a:prstGeom>
              <a:noFill/>
              <a:ln w="19050" cap="sq" cmpd="sng">
                <a:solidFill>
                  <a:schemeClr val="dk1"/>
                </a:solidFill>
                <a:prstDash val="solid"/>
                <a:round/>
                <a:headEnd type="none" w="sm" len="sm"/>
                <a:tailEnd type="none" w="sm" len="sm"/>
              </a:ln>
            </p:spPr>
          </p:cxnSp>
        </p:grpSp>
        <p:cxnSp>
          <p:nvCxnSpPr>
            <p:cNvPr id="1697" name="Google Shape;1697;p120"/>
            <p:cNvCxnSpPr/>
            <p:nvPr/>
          </p:nvCxnSpPr>
          <p:spPr>
            <a:xfrm>
              <a:off x="4035" y="3417"/>
              <a:ext cx="48" cy="0"/>
            </a:xfrm>
            <a:prstGeom prst="straightConnector1">
              <a:avLst/>
            </a:prstGeom>
            <a:noFill/>
            <a:ln w="19050" cap="flat" cmpd="sng">
              <a:solidFill>
                <a:schemeClr val="dk1"/>
              </a:solidFill>
              <a:prstDash val="solid"/>
              <a:round/>
              <a:headEnd type="none" w="sm" len="sm"/>
              <a:tailEnd type="none" w="sm" len="sm"/>
            </a:ln>
          </p:spPr>
        </p:cxnSp>
      </p:grpSp>
      <p:sp>
        <p:nvSpPr>
          <p:cNvPr id="1698" name="Google Shape;1698;p120"/>
          <p:cNvSpPr txBox="1"/>
          <p:nvPr/>
        </p:nvSpPr>
        <p:spPr>
          <a:xfrm>
            <a:off x="11138526" y="4848487"/>
            <a:ext cx="1116012" cy="581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dirty="0">
                <a:solidFill>
                  <a:schemeClr val="dk1"/>
                </a:solidFill>
                <a:latin typeface="Arial"/>
                <a:ea typeface="Arial"/>
                <a:cs typeface="Arial"/>
                <a:sym typeface="Arial"/>
              </a:rPr>
              <a:t>Difference   D</a:t>
            </a:r>
            <a:endParaRPr sz="1800" dirty="0">
              <a:solidFill>
                <a:schemeClr val="dk1"/>
              </a:solidFill>
              <a:latin typeface="Calibri"/>
              <a:ea typeface="Calibri"/>
              <a:cs typeface="Calibri"/>
              <a:sym typeface="Calibri"/>
            </a:endParaRPr>
          </a:p>
        </p:txBody>
      </p:sp>
      <p:pic>
        <p:nvPicPr>
          <p:cNvPr id="1700" name="Google Shape;1700;p120"/>
          <p:cNvPicPr preferRelativeResize="0"/>
          <p:nvPr/>
        </p:nvPicPr>
        <p:blipFill rotWithShape="1">
          <a:blip r:embed="rId3">
            <a:alphaModFix/>
          </a:blip>
          <a:srcRect/>
          <a:stretch/>
        </p:blipFill>
        <p:spPr>
          <a:xfrm>
            <a:off x="103632" y="18288"/>
            <a:ext cx="870858" cy="822961"/>
          </a:xfrm>
          <a:prstGeom prst="rect">
            <a:avLst/>
          </a:prstGeom>
          <a:noFill/>
          <a:ln>
            <a:noFill/>
          </a:ln>
        </p:spPr>
      </p:pic>
      <p:sp>
        <p:nvSpPr>
          <p:cNvPr id="2" name="Date Placeholder 1"/>
          <p:cNvSpPr>
            <a:spLocks noGrp="1"/>
          </p:cNvSpPr>
          <p:nvPr>
            <p:ph type="dt" sz="half" idx="10"/>
          </p:nvPr>
        </p:nvSpPr>
        <p:spPr/>
        <p:txBody>
          <a:bodyPr/>
          <a:lstStyle/>
          <a:p>
            <a:fld id="{E526A47E-C168-4DBD-8401-0A19E83A7314}" type="datetime1">
              <a:rPr lang="en-US" smtClean="0"/>
              <a:t>9/12/2022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7" grpId="0"/>
      <p:bldP spid="1672" grpId="0"/>
      <p:bldP spid="1680" grpId="0"/>
      <p:bldP spid="1683" grpId="0" animBg="1"/>
      <p:bldP spid="1691" grpId="0" animBg="1"/>
      <p:bldP spid="1698"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86028" y="196421"/>
            <a:ext cx="10515600" cy="677291"/>
          </a:xfrm>
        </p:spPr>
        <p:txBody>
          <a:bodyPr>
            <a:normAutofit/>
          </a:bodyPr>
          <a:lstStyle/>
          <a:p>
            <a:r>
              <a:rPr lang="en-US" sz="3200" b="1" dirty="0">
                <a:latin typeface="Times New Roman"/>
                <a:ea typeface="Times New Roman"/>
                <a:cs typeface="Times New Roman"/>
                <a:sym typeface="Times New Roman"/>
              </a:rPr>
              <a:t>4:1 Multiplexer</a:t>
            </a:r>
            <a:endParaRPr lang="en-US" sz="3200" dirty="0"/>
          </a:p>
        </p:txBody>
      </p:sp>
      <p:pic>
        <p:nvPicPr>
          <p:cNvPr id="4" name="Content Placeholder 3"/>
          <p:cNvPicPr>
            <a:picLocks noGrp="1" noChangeAspect="1"/>
          </p:cNvPicPr>
          <p:nvPr>
            <p:ph idx="1"/>
          </p:nvPr>
        </p:nvPicPr>
        <p:blipFill>
          <a:blip r:embed="rId2"/>
          <a:stretch>
            <a:fillRect/>
          </a:stretch>
        </p:blipFill>
        <p:spPr>
          <a:xfrm>
            <a:off x="2218848" y="1027492"/>
            <a:ext cx="6269738" cy="4150251"/>
          </a:xfrm>
          <a:prstGeom prst="rect">
            <a:avLst/>
          </a:prstGeom>
        </p:spPr>
      </p:pic>
      <p:pic>
        <p:nvPicPr>
          <p:cNvPr id="5" name="Picture 4"/>
          <p:cNvPicPr>
            <a:picLocks noChangeAspect="1"/>
          </p:cNvPicPr>
          <p:nvPr/>
        </p:nvPicPr>
        <p:blipFill>
          <a:blip r:embed="rId3"/>
          <a:stretch>
            <a:fillRect/>
          </a:stretch>
        </p:blipFill>
        <p:spPr>
          <a:xfrm>
            <a:off x="2322576" y="967481"/>
            <a:ext cx="6120339" cy="4162425"/>
          </a:xfrm>
          <a:prstGeom prst="rect">
            <a:avLst/>
          </a:prstGeom>
        </p:spPr>
      </p:pic>
      <p:pic>
        <p:nvPicPr>
          <p:cNvPr id="6" name="Picture 5"/>
          <p:cNvPicPr>
            <a:picLocks noChangeAspect="1"/>
          </p:cNvPicPr>
          <p:nvPr/>
        </p:nvPicPr>
        <p:blipFill>
          <a:blip r:embed="rId4"/>
          <a:stretch>
            <a:fillRect/>
          </a:stretch>
        </p:blipFill>
        <p:spPr>
          <a:xfrm>
            <a:off x="2369744" y="935484"/>
            <a:ext cx="6038850" cy="4171950"/>
          </a:xfrm>
          <a:prstGeom prst="rect">
            <a:avLst/>
          </a:prstGeom>
        </p:spPr>
      </p:pic>
      <p:pic>
        <p:nvPicPr>
          <p:cNvPr id="7" name="Picture 6"/>
          <p:cNvPicPr>
            <a:picLocks noChangeAspect="1"/>
          </p:cNvPicPr>
          <p:nvPr/>
        </p:nvPicPr>
        <p:blipFill>
          <a:blip r:embed="rId5"/>
          <a:stretch>
            <a:fillRect/>
          </a:stretch>
        </p:blipFill>
        <p:spPr>
          <a:xfrm>
            <a:off x="2378832" y="991399"/>
            <a:ext cx="6038850" cy="4162425"/>
          </a:xfrm>
          <a:prstGeom prst="rect">
            <a:avLst/>
          </a:prstGeom>
        </p:spPr>
      </p:pic>
      <p:pic>
        <p:nvPicPr>
          <p:cNvPr id="8" name="Picture 7"/>
          <p:cNvPicPr>
            <a:picLocks noChangeAspect="1"/>
          </p:cNvPicPr>
          <p:nvPr/>
        </p:nvPicPr>
        <p:blipFill>
          <a:blip r:embed="rId6"/>
          <a:stretch>
            <a:fillRect/>
          </a:stretch>
        </p:blipFill>
        <p:spPr>
          <a:xfrm>
            <a:off x="2334292" y="964059"/>
            <a:ext cx="6038850" cy="4114800"/>
          </a:xfrm>
          <a:prstGeom prst="rect">
            <a:avLst/>
          </a:prstGeom>
        </p:spPr>
      </p:pic>
      <p:pic>
        <p:nvPicPr>
          <p:cNvPr id="9" name="Picture 8"/>
          <p:cNvPicPr>
            <a:picLocks noChangeAspect="1"/>
          </p:cNvPicPr>
          <p:nvPr/>
        </p:nvPicPr>
        <p:blipFill>
          <a:blip r:embed="rId7"/>
          <a:stretch>
            <a:fillRect/>
          </a:stretch>
        </p:blipFill>
        <p:spPr>
          <a:xfrm>
            <a:off x="2367629" y="971577"/>
            <a:ext cx="5972175" cy="4143375"/>
          </a:xfrm>
          <a:prstGeom prst="rect">
            <a:avLst/>
          </a:prstGeom>
        </p:spPr>
      </p:pic>
      <p:pic>
        <p:nvPicPr>
          <p:cNvPr id="10" name="Picture 9"/>
          <p:cNvPicPr>
            <a:picLocks noChangeAspect="1"/>
          </p:cNvPicPr>
          <p:nvPr/>
        </p:nvPicPr>
        <p:blipFill>
          <a:blip r:embed="rId8"/>
          <a:stretch>
            <a:fillRect/>
          </a:stretch>
        </p:blipFill>
        <p:spPr>
          <a:xfrm>
            <a:off x="2365959" y="991399"/>
            <a:ext cx="6019800" cy="4124325"/>
          </a:xfrm>
          <a:prstGeom prst="rect">
            <a:avLst/>
          </a:prstGeom>
        </p:spPr>
      </p:pic>
      <p:pic>
        <p:nvPicPr>
          <p:cNvPr id="11" name="Picture 10"/>
          <p:cNvPicPr>
            <a:picLocks noChangeAspect="1"/>
          </p:cNvPicPr>
          <p:nvPr/>
        </p:nvPicPr>
        <p:blipFill>
          <a:blip r:embed="rId9"/>
          <a:stretch>
            <a:fillRect/>
          </a:stretch>
        </p:blipFill>
        <p:spPr>
          <a:xfrm>
            <a:off x="2358104" y="977217"/>
            <a:ext cx="5981700" cy="4114800"/>
          </a:xfrm>
          <a:prstGeom prst="rect">
            <a:avLst/>
          </a:prstGeom>
        </p:spPr>
      </p:pic>
      <p:pic>
        <p:nvPicPr>
          <p:cNvPr id="12" name="Google Shape;1949;p142"/>
          <p:cNvPicPr preferRelativeResize="0"/>
          <p:nvPr/>
        </p:nvPicPr>
        <p:blipFill rotWithShape="1">
          <a:blip r:embed="rId10">
            <a:alphaModFix/>
          </a:blip>
          <a:srcRect/>
          <a:stretch/>
        </p:blipFill>
        <p:spPr>
          <a:xfrm>
            <a:off x="75661" y="9902"/>
            <a:ext cx="738155" cy="822412"/>
          </a:xfrm>
          <a:prstGeom prst="rect">
            <a:avLst/>
          </a:prstGeom>
          <a:noFill/>
          <a:ln>
            <a:noFill/>
          </a:ln>
        </p:spPr>
      </p:pic>
      <p:sp>
        <p:nvSpPr>
          <p:cNvPr id="3" name="Date Placeholder 2"/>
          <p:cNvSpPr>
            <a:spLocks noGrp="1"/>
          </p:cNvSpPr>
          <p:nvPr>
            <p:ph type="dt" sz="half" idx="10"/>
          </p:nvPr>
        </p:nvSpPr>
        <p:spPr/>
        <p:txBody>
          <a:bodyPr/>
          <a:lstStyle/>
          <a:p>
            <a:fld id="{AF4864A4-CB21-44A0-A710-634854AA9D7B}" type="datetime1">
              <a:rPr lang="en-US" smtClean="0"/>
              <a:t>9/12/2022</a:t>
            </a:fld>
            <a:endParaRPr lang="en-US"/>
          </a:p>
        </p:txBody>
      </p:sp>
      <p:sp>
        <p:nvSpPr>
          <p:cNvPr id="13" name="Slide Number Placeholder 12"/>
          <p:cNvSpPr>
            <a:spLocks noGrp="1"/>
          </p:cNvSpPr>
          <p:nvPr>
            <p:ph type="sldNum" sz="quarter" idx="12"/>
          </p:nvPr>
        </p:nvSpPr>
        <p:spPr/>
        <p:txBody>
          <a:bodyPr/>
          <a:lstStyle/>
          <a:p>
            <a:fld id="{E7DF4ECA-2C00-4129-AA22-2996D096FEEF}" type="slidenum">
              <a:rPr lang="en-US" smtClean="0"/>
              <a:pPr/>
              <a:t>70</a:t>
            </a:fld>
            <a:endParaRPr lang="en-US"/>
          </a:p>
        </p:txBody>
      </p:sp>
    </p:spTree>
    <p:extLst>
      <p:ext uri="{BB962C8B-B14F-4D97-AF65-F5344CB8AC3E}">
        <p14:creationId xmlns:p14="http://schemas.microsoft.com/office/powerpoint/2010/main" val="225414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 y="100159"/>
            <a:ext cx="10515600" cy="686435"/>
          </a:xfrm>
        </p:spPr>
        <p:txBody>
          <a:bodyPr>
            <a:normAutofit/>
          </a:bodyPr>
          <a:lstStyle/>
          <a:p>
            <a:r>
              <a:rPr lang="en-US" sz="3200" b="1" dirty="0"/>
              <a:t>Implementation of Logic expressions using Multiplexers</a:t>
            </a:r>
          </a:p>
        </p:txBody>
      </p:sp>
      <p:pic>
        <p:nvPicPr>
          <p:cNvPr id="4" name="Content Placeholder 3"/>
          <p:cNvPicPr>
            <a:picLocks noGrp="1" noChangeAspect="1"/>
          </p:cNvPicPr>
          <p:nvPr>
            <p:ph idx="1"/>
          </p:nvPr>
        </p:nvPicPr>
        <p:blipFill>
          <a:blip r:embed="rId2"/>
          <a:stretch>
            <a:fillRect/>
          </a:stretch>
        </p:blipFill>
        <p:spPr>
          <a:xfrm>
            <a:off x="444738" y="1294035"/>
            <a:ext cx="10515600" cy="970533"/>
          </a:xfrm>
          <a:prstGeom prst="rect">
            <a:avLst/>
          </a:prstGeom>
        </p:spPr>
      </p:pic>
      <p:pic>
        <p:nvPicPr>
          <p:cNvPr id="5" name="Google Shape;1949;p142"/>
          <p:cNvPicPr preferRelativeResize="0"/>
          <p:nvPr/>
        </p:nvPicPr>
        <p:blipFill rotWithShape="1">
          <a:blip r:embed="rId3">
            <a:alphaModFix/>
          </a:blip>
          <a:srcRect/>
          <a:stretch/>
        </p:blipFill>
        <p:spPr>
          <a:xfrm>
            <a:off x="164053" y="100159"/>
            <a:ext cx="738155" cy="822412"/>
          </a:xfrm>
          <a:prstGeom prst="rect">
            <a:avLst/>
          </a:prstGeom>
          <a:noFill/>
          <a:ln>
            <a:noFill/>
          </a:ln>
        </p:spPr>
      </p:pic>
      <p:sp>
        <p:nvSpPr>
          <p:cNvPr id="7" name="Rectangle 6"/>
          <p:cNvSpPr/>
          <p:nvPr/>
        </p:nvSpPr>
        <p:spPr>
          <a:xfrm>
            <a:off x="286512" y="2585734"/>
            <a:ext cx="11131296" cy="3231654"/>
          </a:xfrm>
          <a:prstGeom prst="rect">
            <a:avLst/>
          </a:prstGeom>
          <a:solidFill>
            <a:schemeClr val="accent2">
              <a:lumMod val="40000"/>
              <a:lumOff val="60000"/>
            </a:schemeClr>
          </a:solidFill>
        </p:spPr>
        <p:txBody>
          <a:bodyPr wrap="square">
            <a:spAutoFit/>
          </a:bodyPr>
          <a:lstStyle/>
          <a:p>
            <a:pPr algn="just" fontAlgn="base"/>
            <a:r>
              <a:rPr lang="en-US" sz="2400" dirty="0">
                <a:solidFill>
                  <a:srgbClr val="000000"/>
                </a:solidFill>
                <a:latin typeface="Georgia" panose="02040502050405020303" pitchFamily="18" charset="0"/>
              </a:rPr>
              <a:t>In method 1, </a:t>
            </a:r>
            <a:r>
              <a:rPr lang="en-US" sz="2400" b="1" dirty="0"/>
              <a:t>type of mux can be decided by the given number of variables.</a:t>
            </a:r>
            <a:endParaRPr lang="en-US" sz="2400" dirty="0">
              <a:solidFill>
                <a:srgbClr val="000000"/>
              </a:solidFill>
              <a:latin typeface="Georgia" panose="02040502050405020303" pitchFamily="18" charset="0"/>
            </a:endParaRPr>
          </a:p>
          <a:p>
            <a:pPr algn="just" fontAlgn="base">
              <a:lnSpc>
                <a:spcPct val="150000"/>
              </a:lnSpc>
              <a:buFont typeface="+mj-lt"/>
              <a:buAutoNum type="arabicPeriod"/>
            </a:pPr>
            <a:r>
              <a:rPr lang="en-US" sz="2400" dirty="0">
                <a:solidFill>
                  <a:srgbClr val="000000"/>
                </a:solidFill>
                <a:latin typeface="Georgia" panose="02040502050405020303" pitchFamily="18" charset="0"/>
              </a:rPr>
              <a:t>The first step is to select the multiplexer. If the given expression has n variables, then determine the multiplexer using the formula 2</a:t>
            </a:r>
            <a:r>
              <a:rPr lang="en-US" sz="2400" baseline="30000" dirty="0">
                <a:solidFill>
                  <a:srgbClr val="000000"/>
                </a:solidFill>
                <a:latin typeface="Georgia" panose="02040502050405020303" pitchFamily="18" charset="0"/>
              </a:rPr>
              <a:t>n</a:t>
            </a:r>
            <a:r>
              <a:rPr lang="en-US" sz="2400" dirty="0">
                <a:solidFill>
                  <a:srgbClr val="000000"/>
                </a:solidFill>
                <a:latin typeface="Georgia" panose="02040502050405020303" pitchFamily="18" charset="0"/>
              </a:rPr>
              <a:t> : 1.</a:t>
            </a:r>
          </a:p>
          <a:p>
            <a:pPr algn="just" fontAlgn="base">
              <a:lnSpc>
                <a:spcPct val="150000"/>
              </a:lnSpc>
              <a:buFont typeface="+mj-lt"/>
              <a:buAutoNum type="arabicPeriod"/>
            </a:pPr>
            <a:r>
              <a:rPr lang="en-US" sz="2400" dirty="0">
                <a:solidFill>
                  <a:srgbClr val="000000"/>
                </a:solidFill>
                <a:latin typeface="Georgia" panose="02040502050405020303" pitchFamily="18" charset="0"/>
              </a:rPr>
              <a:t>Connect the inputs, that correspond to the given </a:t>
            </a:r>
            <a:r>
              <a:rPr lang="en-US" sz="2400" dirty="0" err="1">
                <a:solidFill>
                  <a:srgbClr val="000000"/>
                </a:solidFill>
                <a:latin typeface="Georgia" panose="02040502050405020303" pitchFamily="18" charset="0"/>
              </a:rPr>
              <a:t>minterms</a:t>
            </a:r>
            <a:r>
              <a:rPr lang="en-US" sz="2400" dirty="0">
                <a:solidFill>
                  <a:srgbClr val="000000"/>
                </a:solidFill>
                <a:latin typeface="Georgia" panose="02040502050405020303" pitchFamily="18" charset="0"/>
              </a:rPr>
              <a:t> to logic 1.</a:t>
            </a:r>
          </a:p>
          <a:p>
            <a:pPr algn="just" fontAlgn="base">
              <a:lnSpc>
                <a:spcPct val="150000"/>
              </a:lnSpc>
              <a:buFont typeface="+mj-lt"/>
              <a:buAutoNum type="arabicPeriod"/>
            </a:pPr>
            <a:r>
              <a:rPr lang="en-US" sz="2400" dirty="0">
                <a:solidFill>
                  <a:srgbClr val="000000"/>
                </a:solidFill>
                <a:latin typeface="Georgia" panose="02040502050405020303" pitchFamily="18" charset="0"/>
              </a:rPr>
              <a:t>Connect all the other inputs to the ground(logic 0).</a:t>
            </a:r>
          </a:p>
          <a:p>
            <a:pPr algn="just" fontAlgn="base">
              <a:lnSpc>
                <a:spcPct val="150000"/>
              </a:lnSpc>
              <a:buFont typeface="+mj-lt"/>
              <a:buAutoNum type="arabicPeriod"/>
            </a:pPr>
            <a:r>
              <a:rPr lang="en-US" sz="2400" dirty="0">
                <a:solidFill>
                  <a:srgbClr val="000000"/>
                </a:solidFill>
                <a:latin typeface="Georgia" panose="02040502050405020303" pitchFamily="18" charset="0"/>
              </a:rPr>
              <a:t>Connect the input variables(A, B, C….) as the selection lines.</a:t>
            </a:r>
            <a:endParaRPr lang="en-US" sz="2400" b="0" i="0" dirty="0">
              <a:solidFill>
                <a:srgbClr val="000000"/>
              </a:solidFill>
              <a:effectLst/>
              <a:latin typeface="Georgia" panose="02040502050405020303" pitchFamily="18" charset="0"/>
            </a:endParaRPr>
          </a:p>
        </p:txBody>
      </p:sp>
      <p:sp>
        <p:nvSpPr>
          <p:cNvPr id="3" name="Date Placeholder 2"/>
          <p:cNvSpPr>
            <a:spLocks noGrp="1"/>
          </p:cNvSpPr>
          <p:nvPr>
            <p:ph type="dt" sz="half" idx="10"/>
          </p:nvPr>
        </p:nvSpPr>
        <p:spPr/>
        <p:txBody>
          <a:bodyPr/>
          <a:lstStyle/>
          <a:p>
            <a:fld id="{DE85461F-D925-48C0-BDD1-284EA23597EC}"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71</a:t>
            </a:fld>
            <a:endParaRPr lang="en-US"/>
          </a:p>
        </p:txBody>
      </p:sp>
    </p:spTree>
    <p:extLst>
      <p:ext uri="{BB962C8B-B14F-4D97-AF65-F5344CB8AC3E}">
        <p14:creationId xmlns:p14="http://schemas.microsoft.com/office/powerpoint/2010/main" val="33123021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895"/>
            <a:ext cx="10515600" cy="649859"/>
          </a:xfrm>
        </p:spPr>
        <p:txBody>
          <a:bodyPr>
            <a:normAutofit/>
          </a:bodyPr>
          <a:lstStyle/>
          <a:p>
            <a:r>
              <a:rPr lang="en-US" sz="3200" b="1" dirty="0"/>
              <a:t>Implementation of Logic expressions using Multiplexers</a:t>
            </a:r>
            <a:endParaRPr lang="en-US" sz="3200" dirty="0"/>
          </a:p>
        </p:txBody>
      </p:sp>
      <p:sp>
        <p:nvSpPr>
          <p:cNvPr id="3" name="Content Placeholder 2"/>
          <p:cNvSpPr>
            <a:spLocks noGrp="1"/>
          </p:cNvSpPr>
          <p:nvPr>
            <p:ph idx="1"/>
          </p:nvPr>
        </p:nvSpPr>
        <p:spPr>
          <a:xfrm>
            <a:off x="469122" y="1096307"/>
            <a:ext cx="11171190" cy="1372574"/>
          </a:xfrm>
        </p:spPr>
        <p:txBody>
          <a:bodyPr/>
          <a:lstStyle/>
          <a:p>
            <a:pPr marL="0" indent="0">
              <a:buNone/>
            </a:pPr>
            <a:r>
              <a:rPr lang="en-US" b="1" dirty="0"/>
              <a:t>Implement the </a:t>
            </a:r>
            <a:r>
              <a:rPr lang="en-US" b="1" dirty="0" err="1"/>
              <a:t>boolean</a:t>
            </a:r>
            <a:r>
              <a:rPr lang="en-US" b="1" dirty="0"/>
              <a:t> expression F(A, B, C) = ∑ m(2, 3, 6, 7) using a multiplexer.</a:t>
            </a:r>
          </a:p>
          <a:p>
            <a:pPr marL="0" indent="0" fontAlgn="base">
              <a:buNone/>
            </a:pPr>
            <a:r>
              <a:rPr lang="en-US" b="1" u="sng" dirty="0"/>
              <a:t>Solution:</a:t>
            </a:r>
          </a:p>
          <a:p>
            <a:pPr marL="0" indent="0" fontAlgn="base">
              <a:buNone/>
            </a:pPr>
            <a:endParaRPr lang="en-US" dirty="0"/>
          </a:p>
          <a:p>
            <a:pPr marL="0" indent="0">
              <a:buNone/>
            </a:pPr>
            <a:endParaRPr lang="en-US" dirty="0"/>
          </a:p>
        </p:txBody>
      </p:sp>
      <p:pic>
        <p:nvPicPr>
          <p:cNvPr id="4" name="Google Shape;1949;p142"/>
          <p:cNvPicPr preferRelativeResize="0"/>
          <p:nvPr/>
        </p:nvPicPr>
        <p:blipFill rotWithShape="1">
          <a:blip r:embed="rId2">
            <a:alphaModFix/>
          </a:blip>
          <a:srcRect/>
          <a:stretch/>
        </p:blipFill>
        <p:spPr>
          <a:xfrm>
            <a:off x="100045" y="55622"/>
            <a:ext cx="738155" cy="822412"/>
          </a:xfrm>
          <a:prstGeom prst="rect">
            <a:avLst/>
          </a:prstGeom>
          <a:noFill/>
          <a:ln>
            <a:noFill/>
          </a:ln>
        </p:spPr>
      </p:pic>
      <p:sp>
        <p:nvSpPr>
          <p:cNvPr id="6" name="TextBox 5"/>
          <p:cNvSpPr txBox="1"/>
          <p:nvPr/>
        </p:nvSpPr>
        <p:spPr>
          <a:xfrm>
            <a:off x="469122" y="2505458"/>
            <a:ext cx="7019814" cy="4201150"/>
          </a:xfrm>
          <a:prstGeom prst="rect">
            <a:avLst/>
          </a:prstGeom>
          <a:solidFill>
            <a:schemeClr val="accent1">
              <a:lumMod val="40000"/>
              <a:lumOff val="60000"/>
            </a:schemeClr>
          </a:solidFill>
        </p:spPr>
        <p:txBody>
          <a:bodyPr wrap="square" rtlCol="0">
            <a:spAutoFit/>
          </a:bodyPr>
          <a:lstStyle/>
          <a:p>
            <a:pPr marL="342900" indent="-342900" fontAlgn="base">
              <a:spcAft>
                <a:spcPts val="600"/>
              </a:spcAft>
              <a:buFont typeface="Arial" panose="020B0604020202020204" pitchFamily="34" charset="0"/>
              <a:buChar char="•"/>
            </a:pPr>
            <a:r>
              <a:rPr lang="en-US" sz="2800" dirty="0"/>
              <a:t>There are 3 variables in the given expression, hence 2</a:t>
            </a:r>
            <a:r>
              <a:rPr lang="en-US" sz="2800" baseline="30000" dirty="0"/>
              <a:t>n</a:t>
            </a:r>
            <a:r>
              <a:rPr lang="en-US" sz="2800" dirty="0"/>
              <a:t> = 2</a:t>
            </a:r>
            <a:r>
              <a:rPr lang="en-US" sz="2800" baseline="30000" dirty="0"/>
              <a:t>3</a:t>
            </a:r>
            <a:r>
              <a:rPr lang="en-US" sz="2800" dirty="0"/>
              <a:t> = 8 : 1 multiplexer. </a:t>
            </a:r>
          </a:p>
          <a:p>
            <a:pPr marL="342900" indent="-342900" fontAlgn="base">
              <a:spcAft>
                <a:spcPts val="600"/>
              </a:spcAft>
              <a:buFont typeface="Arial" panose="020B0604020202020204" pitchFamily="34" charset="0"/>
              <a:buChar char="•"/>
            </a:pPr>
            <a:r>
              <a:rPr lang="en-US" sz="2800" dirty="0"/>
              <a:t>So, the mux has 8 input lines, 3 selection lines, and one output.</a:t>
            </a:r>
          </a:p>
          <a:p>
            <a:pPr marL="342900" indent="-342900" fontAlgn="base">
              <a:spcAft>
                <a:spcPts val="600"/>
              </a:spcAft>
              <a:buFont typeface="Arial" panose="020B0604020202020204" pitchFamily="34" charset="0"/>
              <a:buChar char="•"/>
            </a:pPr>
            <a:r>
              <a:rPr lang="en-US" sz="2800" dirty="0"/>
              <a:t>The inputs, corresponding to the </a:t>
            </a:r>
            <a:r>
              <a:rPr lang="en-US" sz="2800" dirty="0" err="1"/>
              <a:t>minterms</a:t>
            </a:r>
            <a:r>
              <a:rPr lang="en-US" sz="2800" dirty="0"/>
              <a:t> (2, 3, 6, 7) are connected to the logic 1 and remaining terms to the logic 0(grounded). </a:t>
            </a:r>
          </a:p>
          <a:p>
            <a:pPr marL="342900" indent="-342900" fontAlgn="base">
              <a:spcAft>
                <a:spcPts val="600"/>
              </a:spcAft>
              <a:buFont typeface="Arial" panose="020B0604020202020204" pitchFamily="34" charset="0"/>
              <a:buChar char="•"/>
            </a:pPr>
            <a:r>
              <a:rPr lang="en-US" sz="2800" dirty="0"/>
              <a:t>The given input variables are connected as three selection lines.</a:t>
            </a:r>
            <a:endParaRPr lang="en-US" sz="2400" dirty="0"/>
          </a:p>
        </p:txBody>
      </p:sp>
      <p:pic>
        <p:nvPicPr>
          <p:cNvPr id="9" name="Picture 8"/>
          <p:cNvPicPr>
            <a:picLocks noChangeAspect="1"/>
          </p:cNvPicPr>
          <p:nvPr/>
        </p:nvPicPr>
        <p:blipFill>
          <a:blip r:embed="rId3"/>
          <a:stretch>
            <a:fillRect/>
          </a:stretch>
        </p:blipFill>
        <p:spPr>
          <a:xfrm>
            <a:off x="8086043" y="2081402"/>
            <a:ext cx="3554269" cy="4493133"/>
          </a:xfrm>
          <a:prstGeom prst="rect">
            <a:avLst/>
          </a:prstGeom>
        </p:spPr>
      </p:pic>
      <p:sp>
        <p:nvSpPr>
          <p:cNvPr id="5" name="Date Placeholder 4"/>
          <p:cNvSpPr>
            <a:spLocks noGrp="1"/>
          </p:cNvSpPr>
          <p:nvPr>
            <p:ph type="dt" sz="half" idx="10"/>
          </p:nvPr>
        </p:nvSpPr>
        <p:spPr/>
        <p:txBody>
          <a:bodyPr/>
          <a:lstStyle/>
          <a:p>
            <a:fld id="{93E54DFB-AB14-4F80-9C85-1A3FA5A82C24}" type="datetime1">
              <a:rPr lang="en-US" smtClean="0"/>
              <a:t>9/12/2022</a:t>
            </a:fld>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72</a:t>
            </a:fld>
            <a:endParaRPr lang="en-US"/>
          </a:p>
        </p:txBody>
      </p:sp>
    </p:spTree>
    <p:extLst>
      <p:ext uri="{BB962C8B-B14F-4D97-AF65-F5344CB8AC3E}">
        <p14:creationId xmlns:p14="http://schemas.microsoft.com/office/powerpoint/2010/main" val="108949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838200" y="273895"/>
            <a:ext cx="10515600" cy="6498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Implementation of Logic expressions using Multiplexers</a:t>
            </a:r>
            <a:endParaRPr lang="en-US" sz="3200" dirty="0"/>
          </a:p>
        </p:txBody>
      </p:sp>
      <p:pic>
        <p:nvPicPr>
          <p:cNvPr id="5" name="Google Shape;1949;p142"/>
          <p:cNvPicPr preferRelativeResize="0"/>
          <p:nvPr/>
        </p:nvPicPr>
        <p:blipFill rotWithShape="1">
          <a:blip r:embed="rId2">
            <a:alphaModFix/>
          </a:blip>
          <a:srcRect/>
          <a:stretch/>
        </p:blipFill>
        <p:spPr>
          <a:xfrm>
            <a:off x="100045" y="55622"/>
            <a:ext cx="738155" cy="822412"/>
          </a:xfrm>
          <a:prstGeom prst="rect">
            <a:avLst/>
          </a:prstGeom>
          <a:noFill/>
          <a:ln>
            <a:noFill/>
          </a:ln>
        </p:spPr>
      </p:pic>
      <p:sp>
        <p:nvSpPr>
          <p:cNvPr id="6" name="Rectangle 5"/>
          <p:cNvSpPr/>
          <p:nvPr/>
        </p:nvSpPr>
        <p:spPr>
          <a:xfrm>
            <a:off x="643128" y="1096307"/>
            <a:ext cx="11088624" cy="523220"/>
          </a:xfrm>
          <a:prstGeom prst="rect">
            <a:avLst/>
          </a:prstGeom>
        </p:spPr>
        <p:txBody>
          <a:bodyPr wrap="square">
            <a:spAutoFit/>
          </a:bodyPr>
          <a:lstStyle/>
          <a:p>
            <a:r>
              <a:rPr lang="en-US" sz="2800" b="1" dirty="0"/>
              <a:t>Implement the </a:t>
            </a:r>
            <a:r>
              <a:rPr lang="en-US" sz="2800" b="1" dirty="0" smtClean="0"/>
              <a:t>Boolean </a:t>
            </a:r>
            <a:r>
              <a:rPr lang="en-US" sz="2800" b="1" dirty="0"/>
              <a:t>expression F(A, B) = ∑ m(0, 3) using a multiplexer.</a:t>
            </a:r>
          </a:p>
        </p:txBody>
      </p:sp>
      <p:sp>
        <p:nvSpPr>
          <p:cNvPr id="7" name="Rectangle 6"/>
          <p:cNvSpPr/>
          <p:nvPr/>
        </p:nvSpPr>
        <p:spPr>
          <a:xfrm>
            <a:off x="643128" y="1591579"/>
            <a:ext cx="1510350" cy="523220"/>
          </a:xfrm>
          <a:prstGeom prst="rect">
            <a:avLst/>
          </a:prstGeom>
        </p:spPr>
        <p:txBody>
          <a:bodyPr wrap="none">
            <a:spAutoFit/>
          </a:bodyPr>
          <a:lstStyle/>
          <a:p>
            <a:pPr fontAlgn="base"/>
            <a:r>
              <a:rPr lang="en-US" sz="2800" b="1" u="sng" dirty="0"/>
              <a:t>Solution</a:t>
            </a:r>
            <a:r>
              <a:rPr lang="en-US" sz="2400" b="1" u="sng" dirty="0"/>
              <a:t>:</a:t>
            </a:r>
          </a:p>
        </p:txBody>
      </p:sp>
      <p:sp>
        <p:nvSpPr>
          <p:cNvPr id="8" name="TextBox 7"/>
          <p:cNvSpPr txBox="1"/>
          <p:nvPr/>
        </p:nvSpPr>
        <p:spPr>
          <a:xfrm>
            <a:off x="469122" y="2221994"/>
            <a:ext cx="7019814" cy="4201150"/>
          </a:xfrm>
          <a:prstGeom prst="rect">
            <a:avLst/>
          </a:prstGeom>
          <a:solidFill>
            <a:schemeClr val="accent1">
              <a:lumMod val="40000"/>
              <a:lumOff val="60000"/>
            </a:schemeClr>
          </a:solidFill>
        </p:spPr>
        <p:txBody>
          <a:bodyPr wrap="square" rtlCol="0">
            <a:spAutoFit/>
          </a:bodyPr>
          <a:lstStyle/>
          <a:p>
            <a:pPr marL="342900" indent="-342900" fontAlgn="base">
              <a:spcAft>
                <a:spcPts val="600"/>
              </a:spcAft>
              <a:buFont typeface="Arial" panose="020B0604020202020204" pitchFamily="34" charset="0"/>
              <a:buChar char="•"/>
            </a:pPr>
            <a:r>
              <a:rPr lang="en-US" sz="2800" dirty="0"/>
              <a:t>There are 2 variables in the given expression, hence 2</a:t>
            </a:r>
            <a:r>
              <a:rPr lang="en-US" sz="2800" baseline="30000" dirty="0"/>
              <a:t>n</a:t>
            </a:r>
            <a:r>
              <a:rPr lang="en-US" sz="2800" dirty="0"/>
              <a:t> = 2</a:t>
            </a:r>
            <a:r>
              <a:rPr lang="en-US" sz="2800" baseline="30000" dirty="0"/>
              <a:t>2</a:t>
            </a:r>
            <a:r>
              <a:rPr lang="en-US" sz="2800" dirty="0"/>
              <a:t> = 4 : 1 multiplexer. </a:t>
            </a:r>
          </a:p>
          <a:p>
            <a:pPr marL="342900" indent="-342900" fontAlgn="base">
              <a:spcAft>
                <a:spcPts val="600"/>
              </a:spcAft>
              <a:buFont typeface="Arial" panose="020B0604020202020204" pitchFamily="34" charset="0"/>
              <a:buChar char="•"/>
            </a:pPr>
            <a:r>
              <a:rPr lang="en-US" sz="2800" dirty="0"/>
              <a:t>So, the mux has 4 input lines, 2 selection lines, and one output.</a:t>
            </a:r>
          </a:p>
          <a:p>
            <a:pPr marL="342900" indent="-342900" fontAlgn="base">
              <a:spcAft>
                <a:spcPts val="600"/>
              </a:spcAft>
              <a:buFont typeface="Arial" panose="020B0604020202020204" pitchFamily="34" charset="0"/>
              <a:buChar char="•"/>
            </a:pPr>
            <a:r>
              <a:rPr lang="en-US" sz="2800" dirty="0"/>
              <a:t>The inputs, corresponding to the </a:t>
            </a:r>
            <a:r>
              <a:rPr lang="en-US" sz="2800" dirty="0" err="1"/>
              <a:t>minterms</a:t>
            </a:r>
            <a:r>
              <a:rPr lang="en-US" sz="2800" dirty="0"/>
              <a:t> (0, 3) are connected to the logic 1 and remaining terms to the logic 0(grounded). </a:t>
            </a:r>
          </a:p>
          <a:p>
            <a:pPr marL="342900" indent="-342900" fontAlgn="base">
              <a:spcAft>
                <a:spcPts val="600"/>
              </a:spcAft>
              <a:buFont typeface="Arial" panose="020B0604020202020204" pitchFamily="34" charset="0"/>
              <a:buChar char="•"/>
            </a:pPr>
            <a:r>
              <a:rPr lang="en-US" sz="2800" dirty="0"/>
              <a:t>The given input variables are connected as two selection lines.</a:t>
            </a:r>
            <a:endParaRPr lang="en-US" sz="2400" dirty="0"/>
          </a:p>
        </p:txBody>
      </p:sp>
      <p:pic>
        <p:nvPicPr>
          <p:cNvPr id="9" name="Content Placeholder 3"/>
          <p:cNvPicPr>
            <a:picLocks noGrp="1" noChangeAspect="1"/>
          </p:cNvPicPr>
          <p:nvPr>
            <p:ph idx="1"/>
          </p:nvPr>
        </p:nvPicPr>
        <p:blipFill>
          <a:blip r:embed="rId3"/>
          <a:stretch>
            <a:fillRect/>
          </a:stretch>
        </p:blipFill>
        <p:spPr>
          <a:xfrm>
            <a:off x="4986337" y="2863056"/>
            <a:ext cx="2219325" cy="2276475"/>
          </a:xfrm>
          <a:prstGeom prst="rect">
            <a:avLst/>
          </a:prstGeom>
        </p:spPr>
      </p:pic>
      <p:sp>
        <p:nvSpPr>
          <p:cNvPr id="2" name="Date Placeholder 1"/>
          <p:cNvSpPr>
            <a:spLocks noGrp="1"/>
          </p:cNvSpPr>
          <p:nvPr>
            <p:ph type="dt" sz="half" idx="10"/>
          </p:nvPr>
        </p:nvSpPr>
        <p:spPr/>
        <p:txBody>
          <a:bodyPr/>
          <a:lstStyle/>
          <a:p>
            <a:fld id="{BE4C0532-2784-4466-941E-DB2C90A8810F}" type="datetime1">
              <a:rPr lang="en-US" smtClean="0"/>
              <a:t>9/12/2022</a:t>
            </a:fld>
            <a:endParaRPr lang="en-US"/>
          </a:p>
        </p:txBody>
      </p:sp>
      <p:sp>
        <p:nvSpPr>
          <p:cNvPr id="3" name="Slide Number Placeholder 2"/>
          <p:cNvSpPr>
            <a:spLocks noGrp="1"/>
          </p:cNvSpPr>
          <p:nvPr>
            <p:ph type="sldNum" sz="quarter" idx="12"/>
          </p:nvPr>
        </p:nvSpPr>
        <p:spPr/>
        <p:txBody>
          <a:bodyPr/>
          <a:lstStyle/>
          <a:p>
            <a:fld id="{E7DF4ECA-2C00-4129-AA22-2996D096FEEF}" type="slidenum">
              <a:rPr lang="en-US" smtClean="0"/>
              <a:pPr/>
              <a:t>73</a:t>
            </a:fld>
            <a:endParaRPr lang="en-US"/>
          </a:p>
        </p:txBody>
      </p:sp>
    </p:spTree>
    <p:extLst>
      <p:ext uri="{BB962C8B-B14F-4D97-AF65-F5344CB8AC3E}">
        <p14:creationId xmlns:p14="http://schemas.microsoft.com/office/powerpoint/2010/main" val="4094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838200" y="273895"/>
            <a:ext cx="10515600" cy="6498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Implementation of Logic expressions using Multiplexers</a:t>
            </a:r>
            <a:endParaRPr lang="en-US" sz="3200" dirty="0"/>
          </a:p>
        </p:txBody>
      </p:sp>
      <p:pic>
        <p:nvPicPr>
          <p:cNvPr id="5" name="Google Shape;1949;p142"/>
          <p:cNvPicPr preferRelativeResize="0"/>
          <p:nvPr/>
        </p:nvPicPr>
        <p:blipFill rotWithShape="1">
          <a:blip r:embed="rId2">
            <a:alphaModFix/>
          </a:blip>
          <a:srcRect/>
          <a:stretch/>
        </p:blipFill>
        <p:spPr>
          <a:xfrm>
            <a:off x="100045" y="55622"/>
            <a:ext cx="738155" cy="822412"/>
          </a:xfrm>
          <a:prstGeom prst="rect">
            <a:avLst/>
          </a:prstGeom>
          <a:noFill/>
          <a:ln>
            <a:noFill/>
          </a:ln>
        </p:spPr>
      </p:pic>
      <p:sp>
        <p:nvSpPr>
          <p:cNvPr id="6" name="Rectangle 5"/>
          <p:cNvSpPr/>
          <p:nvPr/>
        </p:nvSpPr>
        <p:spPr>
          <a:xfrm>
            <a:off x="643128" y="1096307"/>
            <a:ext cx="11088624" cy="523220"/>
          </a:xfrm>
          <a:prstGeom prst="rect">
            <a:avLst/>
          </a:prstGeom>
        </p:spPr>
        <p:txBody>
          <a:bodyPr wrap="square">
            <a:spAutoFit/>
          </a:bodyPr>
          <a:lstStyle/>
          <a:p>
            <a:r>
              <a:rPr lang="en-US" sz="2800" b="1" dirty="0"/>
              <a:t>Implement the </a:t>
            </a:r>
            <a:r>
              <a:rPr lang="en-US" sz="2800" b="1" dirty="0" err="1"/>
              <a:t>boolean</a:t>
            </a:r>
            <a:r>
              <a:rPr lang="en-US" sz="2800" b="1" dirty="0"/>
              <a:t> expression F(A, B) = π M(0, 3) using a multiplexer.</a:t>
            </a:r>
          </a:p>
        </p:txBody>
      </p:sp>
      <p:sp>
        <p:nvSpPr>
          <p:cNvPr id="7" name="Rectangle 6"/>
          <p:cNvSpPr/>
          <p:nvPr/>
        </p:nvSpPr>
        <p:spPr>
          <a:xfrm>
            <a:off x="643128" y="1591579"/>
            <a:ext cx="1510350" cy="523220"/>
          </a:xfrm>
          <a:prstGeom prst="rect">
            <a:avLst/>
          </a:prstGeom>
        </p:spPr>
        <p:txBody>
          <a:bodyPr wrap="none">
            <a:spAutoFit/>
          </a:bodyPr>
          <a:lstStyle/>
          <a:p>
            <a:pPr fontAlgn="base"/>
            <a:r>
              <a:rPr lang="en-US" sz="2800" b="1" u="sng" dirty="0"/>
              <a:t>Solution</a:t>
            </a:r>
            <a:r>
              <a:rPr lang="en-US" sz="2400" b="1" u="sng" dirty="0"/>
              <a:t>:</a:t>
            </a:r>
          </a:p>
        </p:txBody>
      </p:sp>
      <p:sp>
        <p:nvSpPr>
          <p:cNvPr id="8" name="TextBox 7"/>
          <p:cNvSpPr txBox="1"/>
          <p:nvPr/>
        </p:nvSpPr>
        <p:spPr>
          <a:xfrm>
            <a:off x="643128" y="2294565"/>
            <a:ext cx="7019814" cy="4201150"/>
          </a:xfrm>
          <a:prstGeom prst="rect">
            <a:avLst/>
          </a:prstGeom>
          <a:solidFill>
            <a:schemeClr val="accent1">
              <a:lumMod val="40000"/>
              <a:lumOff val="60000"/>
            </a:schemeClr>
          </a:solidFill>
        </p:spPr>
        <p:txBody>
          <a:bodyPr wrap="square" rtlCol="0">
            <a:spAutoFit/>
          </a:bodyPr>
          <a:lstStyle/>
          <a:p>
            <a:pPr marL="342900" indent="-342900" fontAlgn="base">
              <a:spcAft>
                <a:spcPts val="600"/>
              </a:spcAft>
              <a:buFont typeface="Arial" panose="020B0604020202020204" pitchFamily="34" charset="0"/>
              <a:buChar char="•"/>
            </a:pPr>
            <a:r>
              <a:rPr lang="en-US" sz="2800" dirty="0"/>
              <a:t>There are 2 variables in the given expression, hence 2</a:t>
            </a:r>
            <a:r>
              <a:rPr lang="en-US" sz="2800" baseline="30000" dirty="0"/>
              <a:t>n</a:t>
            </a:r>
            <a:r>
              <a:rPr lang="en-US" sz="2800" dirty="0"/>
              <a:t> = 2</a:t>
            </a:r>
            <a:r>
              <a:rPr lang="en-US" sz="2800" baseline="30000" dirty="0"/>
              <a:t>2</a:t>
            </a:r>
            <a:r>
              <a:rPr lang="en-US" sz="2800" dirty="0"/>
              <a:t> = 4 : 1 multiplexer. </a:t>
            </a:r>
          </a:p>
          <a:p>
            <a:pPr marL="342900" indent="-342900" fontAlgn="base">
              <a:spcAft>
                <a:spcPts val="600"/>
              </a:spcAft>
              <a:buFont typeface="Arial" panose="020B0604020202020204" pitchFamily="34" charset="0"/>
              <a:buChar char="•"/>
            </a:pPr>
            <a:r>
              <a:rPr lang="en-US" sz="2800" dirty="0"/>
              <a:t>So, the mux has 4 input lines, 2 selection lines, and one output.</a:t>
            </a:r>
          </a:p>
          <a:p>
            <a:pPr marL="342900" indent="-342900" fontAlgn="base">
              <a:spcAft>
                <a:spcPts val="600"/>
              </a:spcAft>
              <a:buFont typeface="Arial" panose="020B0604020202020204" pitchFamily="34" charset="0"/>
              <a:buChar char="•"/>
            </a:pPr>
            <a:r>
              <a:rPr lang="en-US" sz="2800" dirty="0"/>
              <a:t>The inputs, corresponding to the </a:t>
            </a:r>
            <a:r>
              <a:rPr lang="en-US" sz="2800" dirty="0" err="1"/>
              <a:t>maxterms</a:t>
            </a:r>
            <a:r>
              <a:rPr lang="en-US" sz="2800" dirty="0"/>
              <a:t> (0, 3) are connected to the logic 0 and remaining terms to the logic 1. </a:t>
            </a:r>
          </a:p>
          <a:p>
            <a:pPr marL="342900" indent="-342900" fontAlgn="base">
              <a:spcAft>
                <a:spcPts val="600"/>
              </a:spcAft>
              <a:buFont typeface="Arial" panose="020B0604020202020204" pitchFamily="34" charset="0"/>
              <a:buChar char="•"/>
            </a:pPr>
            <a:r>
              <a:rPr lang="en-US" sz="2800" dirty="0"/>
              <a:t>The given input variables are connected as two selection lines.</a:t>
            </a:r>
            <a:endParaRPr lang="en-US" sz="2400" dirty="0"/>
          </a:p>
        </p:txBody>
      </p:sp>
      <p:pic>
        <p:nvPicPr>
          <p:cNvPr id="10" name="Picture 9"/>
          <p:cNvPicPr>
            <a:picLocks noChangeAspect="1"/>
          </p:cNvPicPr>
          <p:nvPr/>
        </p:nvPicPr>
        <p:blipFill>
          <a:blip r:embed="rId3"/>
          <a:stretch>
            <a:fillRect/>
          </a:stretch>
        </p:blipFill>
        <p:spPr>
          <a:xfrm>
            <a:off x="7938029" y="2444496"/>
            <a:ext cx="2966677" cy="3276600"/>
          </a:xfrm>
          <a:prstGeom prst="rect">
            <a:avLst/>
          </a:prstGeom>
        </p:spPr>
      </p:pic>
      <p:sp>
        <p:nvSpPr>
          <p:cNvPr id="2" name="Date Placeholder 1"/>
          <p:cNvSpPr>
            <a:spLocks noGrp="1"/>
          </p:cNvSpPr>
          <p:nvPr>
            <p:ph type="dt" sz="half" idx="10"/>
          </p:nvPr>
        </p:nvSpPr>
        <p:spPr/>
        <p:txBody>
          <a:bodyPr/>
          <a:lstStyle/>
          <a:p>
            <a:fld id="{099A9D75-980D-4845-B75E-780B1BD171FD}" type="datetime1">
              <a:rPr lang="en-US" smtClean="0"/>
              <a:t>9/12/2022</a:t>
            </a:fld>
            <a:endParaRPr lang="en-US"/>
          </a:p>
        </p:txBody>
      </p:sp>
      <p:sp>
        <p:nvSpPr>
          <p:cNvPr id="3" name="Slide Number Placeholder 2"/>
          <p:cNvSpPr>
            <a:spLocks noGrp="1"/>
          </p:cNvSpPr>
          <p:nvPr>
            <p:ph type="sldNum" sz="quarter" idx="12"/>
          </p:nvPr>
        </p:nvSpPr>
        <p:spPr/>
        <p:txBody>
          <a:bodyPr/>
          <a:lstStyle/>
          <a:p>
            <a:fld id="{E7DF4ECA-2C00-4129-AA22-2996D096FEEF}" type="slidenum">
              <a:rPr lang="en-US" smtClean="0"/>
              <a:pPr/>
              <a:t>74</a:t>
            </a:fld>
            <a:endParaRPr lang="en-US"/>
          </a:p>
        </p:txBody>
      </p:sp>
    </p:spTree>
    <p:extLst>
      <p:ext uri="{BB962C8B-B14F-4D97-AF65-F5344CB8AC3E}">
        <p14:creationId xmlns:p14="http://schemas.microsoft.com/office/powerpoint/2010/main" val="25566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2037"/>
        <p:cNvGrpSpPr/>
        <p:nvPr/>
      </p:nvGrpSpPr>
      <p:grpSpPr>
        <a:xfrm>
          <a:off x="0" y="0"/>
          <a:ext cx="0" cy="0"/>
          <a:chOff x="0" y="0"/>
          <a:chExt cx="0" cy="0"/>
        </a:xfrm>
      </p:grpSpPr>
      <p:sp>
        <p:nvSpPr>
          <p:cNvPr id="2038" name="Google Shape;2038;p152"/>
          <p:cNvSpPr txBox="1">
            <a:spLocks noGrp="1"/>
          </p:cNvSpPr>
          <p:nvPr>
            <p:ph type="title"/>
          </p:nvPr>
        </p:nvSpPr>
        <p:spPr>
          <a:xfrm>
            <a:off x="1644503" y="342849"/>
            <a:ext cx="9365471"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Implement Circuit using MUX</a:t>
            </a:r>
            <a:endParaRPr/>
          </a:p>
        </p:txBody>
      </p:sp>
      <p:sp>
        <p:nvSpPr>
          <p:cNvPr id="2042" name="Google Shape;2042;p15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2039" name="Google Shape;2039;p152"/>
          <p:cNvPicPr preferRelativeResize="0"/>
          <p:nvPr/>
        </p:nvPicPr>
        <p:blipFill rotWithShape="1">
          <a:blip r:embed="rId3">
            <a:alphaModFix/>
          </a:blip>
          <a:srcRect/>
          <a:stretch/>
        </p:blipFill>
        <p:spPr>
          <a:xfrm>
            <a:off x="2133599" y="1295400"/>
            <a:ext cx="8669079" cy="4573772"/>
          </a:xfrm>
          <a:prstGeom prst="rect">
            <a:avLst/>
          </a:prstGeom>
          <a:noFill/>
          <a:ln>
            <a:noFill/>
          </a:ln>
        </p:spPr>
      </p:pic>
      <p:sp>
        <p:nvSpPr>
          <p:cNvPr id="2040" name="Google Shape;2040;p152"/>
          <p:cNvSpPr/>
          <p:nvPr/>
        </p:nvSpPr>
        <p:spPr>
          <a:xfrm>
            <a:off x="2641600" y="1923288"/>
            <a:ext cx="7924800" cy="38100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 name="Google Shape;1949;p142"/>
          <p:cNvPicPr preferRelativeResize="0"/>
          <p:nvPr/>
        </p:nvPicPr>
        <p:blipFill rotWithShape="1">
          <a:blip r:embed="rId4">
            <a:alphaModFix/>
          </a:blip>
          <a:srcRect/>
          <a:stretch/>
        </p:blipFill>
        <p:spPr>
          <a:xfrm>
            <a:off x="121381" y="0"/>
            <a:ext cx="738155" cy="822412"/>
          </a:xfrm>
          <a:prstGeom prst="rect">
            <a:avLst/>
          </a:prstGeom>
          <a:noFill/>
          <a:ln>
            <a:noFill/>
          </a:ln>
        </p:spPr>
      </p:pic>
      <p:sp>
        <p:nvSpPr>
          <p:cNvPr id="2" name="Date Placeholder 1"/>
          <p:cNvSpPr>
            <a:spLocks noGrp="1"/>
          </p:cNvSpPr>
          <p:nvPr>
            <p:ph type="dt" sz="half" idx="10"/>
          </p:nvPr>
        </p:nvSpPr>
        <p:spPr/>
        <p:txBody>
          <a:bodyPr/>
          <a:lstStyle/>
          <a:p>
            <a:fld id="{75719456-8C12-4E11-8844-D5957C2BE693}" type="datetime1">
              <a:rPr lang="en-US" smtClean="0"/>
              <a:t>9/12/2022</a:t>
            </a:fld>
            <a:endParaRPr lang="en-US"/>
          </a:p>
        </p:txBody>
      </p:sp>
    </p:spTree>
    <p:extLst>
      <p:ext uri="{BB962C8B-B14F-4D97-AF65-F5344CB8AC3E}">
        <p14:creationId xmlns:p14="http://schemas.microsoft.com/office/powerpoint/2010/main" val="6029647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4813" y="137561"/>
            <a:ext cx="3939523" cy="751488"/>
          </a:xfrm>
          <a:prstGeom prst="rect">
            <a:avLst/>
          </a:prstGeom>
        </p:spPr>
        <p:txBody>
          <a:bodyPr vert="horz" wrap="square" lIns="0" tIns="12700" rIns="0" bIns="0" rtlCol="0" anchor="ctr">
            <a:spAutoFit/>
          </a:bodyPr>
          <a:lstStyle/>
          <a:p>
            <a:pPr marL="12700">
              <a:lnSpc>
                <a:spcPct val="100000"/>
              </a:lnSpc>
              <a:spcBef>
                <a:spcPts val="105"/>
              </a:spcBef>
            </a:pPr>
            <a:r>
              <a:rPr sz="2400" b="1" dirty="0">
                <a:latin typeface="Times New Roman" pitchFamily="18" charset="0"/>
                <a:cs typeface="Times New Roman" pitchFamily="18" charset="0"/>
              </a:rPr>
              <a:t>Implement </a:t>
            </a:r>
            <a:r>
              <a:rPr lang="en-US" sz="2400" b="1" dirty="0">
                <a:latin typeface="Times New Roman" pitchFamily="18" charset="0"/>
                <a:cs typeface="Times New Roman" pitchFamily="18" charset="0"/>
              </a:rPr>
              <a:t>Boolean Equation</a:t>
            </a:r>
            <a:r>
              <a:rPr sz="2400" b="1" dirty="0">
                <a:latin typeface="Times New Roman" pitchFamily="18" charset="0"/>
                <a:cs typeface="Times New Roman" pitchFamily="18" charset="0"/>
              </a:rPr>
              <a:t> </a:t>
            </a:r>
            <a:r>
              <a:rPr lang="en-US" sz="2400" b="1" dirty="0">
                <a:latin typeface="Times New Roman" pitchFamily="18" charset="0"/>
                <a:cs typeface="Times New Roman" pitchFamily="18" charset="0"/>
              </a:rPr>
              <a:t>(SOP) </a:t>
            </a:r>
            <a:r>
              <a:rPr sz="2400" b="1" dirty="0">
                <a:latin typeface="Times New Roman" pitchFamily="18" charset="0"/>
                <a:cs typeface="Times New Roman" pitchFamily="18" charset="0"/>
              </a:rPr>
              <a:t>using MUX</a:t>
            </a:r>
          </a:p>
        </p:txBody>
      </p:sp>
      <p:sp>
        <p:nvSpPr>
          <p:cNvPr id="3" name="Date Placeholder 2"/>
          <p:cNvSpPr>
            <a:spLocks noGrp="1"/>
          </p:cNvSpPr>
          <p:nvPr>
            <p:ph type="dt" sz="half" idx="10"/>
          </p:nvPr>
        </p:nvSpPr>
        <p:spPr>
          <a:xfrm>
            <a:off x="7207011" y="6041364"/>
            <a:ext cx="912176" cy="365125"/>
          </a:xfrm>
        </p:spPr>
        <p:txBody>
          <a:bodyPr/>
          <a:lstStyle/>
          <a:p>
            <a:fld id="{C42BAD60-3BEA-4DE4-8EB0-9AC6534846B9}" type="datetime1">
              <a:rPr lang="en-US" smtClean="0"/>
              <a:t>9/12/2022</a:t>
            </a:fld>
            <a:endParaRPr lang="en-US"/>
          </a:p>
        </p:txBody>
      </p:sp>
      <p:sp>
        <p:nvSpPr>
          <p:cNvPr id="42" name="Slide Number Placeholder 41"/>
          <p:cNvSpPr>
            <a:spLocks noGrp="1"/>
          </p:cNvSpPr>
          <p:nvPr>
            <p:ph type="sldNum" sz="quarter" idx="12"/>
          </p:nvPr>
        </p:nvSpPr>
        <p:spPr>
          <a:xfrm>
            <a:off x="8592902" y="6041364"/>
            <a:ext cx="683517" cy="365125"/>
          </a:xfrm>
        </p:spPr>
        <p:txBody>
          <a:bodyPr/>
          <a:lstStyle/>
          <a:p>
            <a:pPr marL="25400">
              <a:lnSpc>
                <a:spcPts val="1240"/>
              </a:lnSpc>
            </a:pPr>
            <a:fld id="{81D60167-4931-47E6-BA6A-407CBD079E47}" type="slidenum">
              <a:rPr lang="en-US" spc="-60"/>
              <a:pPr marL="25400">
                <a:lnSpc>
                  <a:spcPts val="1240"/>
                </a:lnSpc>
              </a:pPr>
              <a:t>76</a:t>
            </a:fld>
            <a:endParaRPr lang="en-US" spc="-60" dirty="0"/>
          </a:p>
        </p:txBody>
      </p:sp>
      <p:pic>
        <p:nvPicPr>
          <p:cNvPr id="8" name="Picture 7"/>
          <p:cNvPicPr>
            <a:picLocks noChangeAspect="1"/>
          </p:cNvPicPr>
          <p:nvPr/>
        </p:nvPicPr>
        <p:blipFill>
          <a:blip r:embed="rId2" cstate="print"/>
          <a:stretch>
            <a:fillRect/>
          </a:stretch>
        </p:blipFill>
        <p:spPr>
          <a:xfrm>
            <a:off x="2" y="1"/>
            <a:ext cx="768586" cy="795221"/>
          </a:xfrm>
          <a:prstGeom prst="rect">
            <a:avLst/>
          </a:prstGeom>
        </p:spPr>
      </p:pic>
      <p:pic>
        <p:nvPicPr>
          <p:cNvPr id="4" name="Picture 3"/>
          <p:cNvPicPr>
            <a:picLocks noChangeAspect="1"/>
          </p:cNvPicPr>
          <p:nvPr/>
        </p:nvPicPr>
        <p:blipFill>
          <a:blip r:embed="rId3"/>
          <a:stretch>
            <a:fillRect/>
          </a:stretch>
        </p:blipFill>
        <p:spPr>
          <a:xfrm>
            <a:off x="332047" y="1367814"/>
            <a:ext cx="4806760" cy="525885"/>
          </a:xfrm>
          <a:prstGeom prst="rect">
            <a:avLst/>
          </a:prstGeom>
        </p:spPr>
      </p:pic>
      <p:graphicFrame>
        <p:nvGraphicFramePr>
          <p:cNvPr id="13" name="Table 12"/>
          <p:cNvGraphicFramePr>
            <a:graphicFrameLocks noGrp="1"/>
          </p:cNvGraphicFramePr>
          <p:nvPr/>
        </p:nvGraphicFramePr>
        <p:xfrm>
          <a:off x="5742431" y="7"/>
          <a:ext cx="5678424" cy="6449361"/>
        </p:xfrm>
        <a:graphic>
          <a:graphicData uri="http://schemas.openxmlformats.org/drawingml/2006/table">
            <a:tbl>
              <a:tblPr firstRow="1" bandRow="1">
                <a:tableStyleId>{5C22544A-7EE6-4342-B048-85BDC9FD1C3A}</a:tableStyleId>
              </a:tblPr>
              <a:tblGrid>
                <a:gridCol w="1042417">
                  <a:extLst>
                    <a:ext uri="{9D8B030D-6E8A-4147-A177-3AD203B41FA5}">
                      <a16:colId xmlns="" xmlns:a16="http://schemas.microsoft.com/office/drawing/2014/main" val="20000"/>
                    </a:ext>
                  </a:extLst>
                </a:gridCol>
                <a:gridCol w="850391">
                  <a:extLst>
                    <a:ext uri="{9D8B030D-6E8A-4147-A177-3AD203B41FA5}">
                      <a16:colId xmlns="" xmlns:a16="http://schemas.microsoft.com/office/drawing/2014/main" val="20001"/>
                    </a:ext>
                  </a:extLst>
                </a:gridCol>
                <a:gridCol w="946404">
                  <a:extLst>
                    <a:ext uri="{9D8B030D-6E8A-4147-A177-3AD203B41FA5}">
                      <a16:colId xmlns="" xmlns:a16="http://schemas.microsoft.com/office/drawing/2014/main" val="20002"/>
                    </a:ext>
                  </a:extLst>
                </a:gridCol>
                <a:gridCol w="946404">
                  <a:extLst>
                    <a:ext uri="{9D8B030D-6E8A-4147-A177-3AD203B41FA5}">
                      <a16:colId xmlns="" xmlns:a16="http://schemas.microsoft.com/office/drawing/2014/main" val="20003"/>
                    </a:ext>
                  </a:extLst>
                </a:gridCol>
                <a:gridCol w="946404">
                  <a:extLst>
                    <a:ext uri="{9D8B030D-6E8A-4147-A177-3AD203B41FA5}">
                      <a16:colId xmlns="" xmlns:a16="http://schemas.microsoft.com/office/drawing/2014/main" val="20004"/>
                    </a:ext>
                  </a:extLst>
                </a:gridCol>
                <a:gridCol w="946404">
                  <a:extLst>
                    <a:ext uri="{9D8B030D-6E8A-4147-A177-3AD203B41FA5}">
                      <a16:colId xmlns="" xmlns:a16="http://schemas.microsoft.com/office/drawing/2014/main" val="20005"/>
                    </a:ext>
                  </a:extLst>
                </a:gridCol>
              </a:tblGrid>
              <a:tr h="597201">
                <a:tc>
                  <a:txBody>
                    <a:bodyPr/>
                    <a:lstStyle/>
                    <a:p>
                      <a:pPr algn="ctr"/>
                      <a:r>
                        <a:rPr lang="en-US" sz="1800" dirty="0">
                          <a:solidFill>
                            <a:schemeClr val="tx1"/>
                          </a:solidFill>
                        </a:rPr>
                        <a:t>Decimal</a:t>
                      </a:r>
                    </a:p>
                  </a:txBody>
                  <a:tcPr>
                    <a:solidFill>
                      <a:schemeClr val="accent2">
                        <a:lumMod val="40000"/>
                        <a:lumOff val="60000"/>
                      </a:schemeClr>
                    </a:solidFill>
                  </a:tcPr>
                </a:tc>
                <a:tc>
                  <a:txBody>
                    <a:bodyPr/>
                    <a:lstStyle/>
                    <a:p>
                      <a:pPr algn="ctr"/>
                      <a:r>
                        <a:rPr lang="en-US" sz="1800" dirty="0"/>
                        <a:t>A</a:t>
                      </a:r>
                      <a:endParaRPr lang="en-IN" sz="1800" dirty="0"/>
                    </a:p>
                  </a:txBody>
                  <a:tcPr marL="121920" marR="121920"/>
                </a:tc>
                <a:tc>
                  <a:txBody>
                    <a:bodyPr/>
                    <a:lstStyle/>
                    <a:p>
                      <a:pPr algn="ctr"/>
                      <a:r>
                        <a:rPr lang="en-US" sz="1800" dirty="0"/>
                        <a:t>B</a:t>
                      </a:r>
                      <a:endParaRPr lang="en-IN" sz="1800" dirty="0"/>
                    </a:p>
                  </a:txBody>
                  <a:tcPr marL="121920" marR="121920"/>
                </a:tc>
                <a:tc>
                  <a:txBody>
                    <a:bodyPr/>
                    <a:lstStyle/>
                    <a:p>
                      <a:pPr algn="ctr"/>
                      <a:r>
                        <a:rPr lang="en-US" sz="1800" dirty="0"/>
                        <a:t>C</a:t>
                      </a:r>
                      <a:endParaRPr lang="en-IN" sz="1800" dirty="0"/>
                    </a:p>
                  </a:txBody>
                  <a:tcPr marL="121920" marR="121920"/>
                </a:tc>
                <a:tc>
                  <a:txBody>
                    <a:bodyPr/>
                    <a:lstStyle/>
                    <a:p>
                      <a:pPr algn="ctr"/>
                      <a:r>
                        <a:rPr lang="en-US" sz="1800" dirty="0"/>
                        <a:t>D</a:t>
                      </a:r>
                      <a:endParaRPr lang="en-IN" sz="1800" dirty="0"/>
                    </a:p>
                  </a:txBody>
                  <a:tcPr marL="121920" marR="121920"/>
                </a:tc>
                <a:tc>
                  <a:txBody>
                    <a:bodyPr/>
                    <a:lstStyle/>
                    <a:p>
                      <a:pPr algn="ctr"/>
                      <a:r>
                        <a:rPr lang="en-US" sz="1800" dirty="0"/>
                        <a:t>Y</a:t>
                      </a:r>
                      <a:endParaRPr lang="en-IN" sz="1800" dirty="0"/>
                    </a:p>
                  </a:txBody>
                  <a:tcPr marL="121920" marR="121920"/>
                </a:tc>
                <a:extLst>
                  <a:ext uri="{0D108BD9-81ED-4DB2-BD59-A6C34878D82A}">
                    <a16:rowId xmlns="" xmlns:a16="http://schemas.microsoft.com/office/drawing/2014/main" val="10000"/>
                  </a:ext>
                </a:extLst>
              </a:tr>
              <a:tr h="351294">
                <a:tc>
                  <a:txBody>
                    <a:bodyPr/>
                    <a:lstStyle/>
                    <a:p>
                      <a:pPr algn="ctr"/>
                      <a:r>
                        <a:rPr lang="en-US" sz="1800" dirty="0">
                          <a:solidFill>
                            <a:schemeClr val="tx1"/>
                          </a:solidFill>
                        </a:rPr>
                        <a:t>0</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1"/>
                  </a:ext>
                </a:extLst>
              </a:tr>
              <a:tr h="351294">
                <a:tc>
                  <a:txBody>
                    <a:bodyPr/>
                    <a:lstStyle/>
                    <a:p>
                      <a:pPr algn="ctr"/>
                      <a:r>
                        <a:rPr lang="en-US" sz="1800" dirty="0">
                          <a:solidFill>
                            <a:schemeClr val="tx1"/>
                          </a:solidFill>
                        </a:rPr>
                        <a:t>1</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2"/>
                  </a:ext>
                </a:extLst>
              </a:tr>
              <a:tr h="351294">
                <a:tc>
                  <a:txBody>
                    <a:bodyPr/>
                    <a:lstStyle/>
                    <a:p>
                      <a:pPr algn="ctr"/>
                      <a:r>
                        <a:rPr lang="en-US" sz="1800" dirty="0">
                          <a:solidFill>
                            <a:schemeClr val="tx1"/>
                          </a:solidFill>
                        </a:rPr>
                        <a:t>2</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3"/>
                  </a:ext>
                </a:extLst>
              </a:tr>
              <a:tr h="351294">
                <a:tc>
                  <a:txBody>
                    <a:bodyPr/>
                    <a:lstStyle/>
                    <a:p>
                      <a:pPr algn="ctr"/>
                      <a:r>
                        <a:rPr lang="en-US" sz="1800" dirty="0">
                          <a:solidFill>
                            <a:schemeClr val="tx1"/>
                          </a:solidFill>
                        </a:rPr>
                        <a:t>3</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4"/>
                  </a:ext>
                </a:extLst>
              </a:tr>
              <a:tr h="351294">
                <a:tc>
                  <a:txBody>
                    <a:bodyPr/>
                    <a:lstStyle/>
                    <a:p>
                      <a:pPr algn="ctr"/>
                      <a:r>
                        <a:rPr lang="en-US" sz="1800" dirty="0">
                          <a:solidFill>
                            <a:schemeClr val="tx1"/>
                          </a:solidFill>
                        </a:rPr>
                        <a:t>4</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5"/>
                  </a:ext>
                </a:extLst>
              </a:tr>
              <a:tr h="351294">
                <a:tc>
                  <a:txBody>
                    <a:bodyPr/>
                    <a:lstStyle/>
                    <a:p>
                      <a:pPr algn="ctr"/>
                      <a:r>
                        <a:rPr lang="en-US" sz="1800" dirty="0">
                          <a:solidFill>
                            <a:schemeClr val="tx1"/>
                          </a:solidFill>
                        </a:rPr>
                        <a:t>5</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6"/>
                  </a:ext>
                </a:extLst>
              </a:tr>
              <a:tr h="351294">
                <a:tc>
                  <a:txBody>
                    <a:bodyPr/>
                    <a:lstStyle/>
                    <a:p>
                      <a:pPr algn="ctr"/>
                      <a:r>
                        <a:rPr lang="en-US" sz="1800" dirty="0">
                          <a:solidFill>
                            <a:schemeClr val="tx1"/>
                          </a:solidFill>
                        </a:rPr>
                        <a:t>6</a:t>
                      </a:r>
                    </a:p>
                  </a:txBody>
                  <a:tcPr>
                    <a:solidFill>
                      <a:schemeClr val="accent2">
                        <a:lumMod val="40000"/>
                        <a:lumOff val="60000"/>
                      </a:schemeClr>
                    </a:solidFill>
                  </a:tcPr>
                </a:tc>
                <a:tc>
                  <a:txBody>
                    <a:bodyPr/>
                    <a:lstStyle/>
                    <a:p>
                      <a:pPr algn="ctr"/>
                      <a:r>
                        <a:rPr lang="en-US" sz="180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7"/>
                  </a:ext>
                </a:extLst>
              </a:tr>
              <a:tr h="351294">
                <a:tc>
                  <a:txBody>
                    <a:bodyPr/>
                    <a:lstStyle/>
                    <a:p>
                      <a:pPr algn="ctr"/>
                      <a:r>
                        <a:rPr lang="en-US" sz="1800" dirty="0">
                          <a:solidFill>
                            <a:schemeClr val="tx1"/>
                          </a:solidFill>
                        </a:rPr>
                        <a:t>7</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8"/>
                  </a:ext>
                </a:extLst>
              </a:tr>
              <a:tr h="351294">
                <a:tc>
                  <a:txBody>
                    <a:bodyPr/>
                    <a:lstStyle/>
                    <a:p>
                      <a:pPr algn="ctr"/>
                      <a:r>
                        <a:rPr lang="en-US" sz="1800" dirty="0">
                          <a:solidFill>
                            <a:schemeClr val="tx1"/>
                          </a:solidFill>
                        </a:rPr>
                        <a:t>8</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9"/>
                  </a:ext>
                </a:extLst>
              </a:tr>
              <a:tr h="351294">
                <a:tc>
                  <a:txBody>
                    <a:bodyPr/>
                    <a:lstStyle/>
                    <a:p>
                      <a:pPr algn="ctr"/>
                      <a:r>
                        <a:rPr lang="en-US" sz="1800" dirty="0">
                          <a:solidFill>
                            <a:schemeClr val="tx1"/>
                          </a:solidFill>
                        </a:rPr>
                        <a:t>9</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0"/>
                  </a:ext>
                </a:extLst>
              </a:tr>
              <a:tr h="351294">
                <a:tc>
                  <a:txBody>
                    <a:bodyPr/>
                    <a:lstStyle/>
                    <a:p>
                      <a:pPr algn="ctr"/>
                      <a:r>
                        <a:rPr lang="en-US" sz="1800" dirty="0">
                          <a:solidFill>
                            <a:schemeClr val="tx1"/>
                          </a:solidFill>
                        </a:rPr>
                        <a:t>10</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1"/>
                  </a:ext>
                </a:extLst>
              </a:tr>
              <a:tr h="351294">
                <a:tc>
                  <a:txBody>
                    <a:bodyPr/>
                    <a:lstStyle/>
                    <a:p>
                      <a:pPr algn="ctr"/>
                      <a:r>
                        <a:rPr lang="en-US" sz="1800" dirty="0">
                          <a:solidFill>
                            <a:schemeClr val="tx1"/>
                          </a:solidFill>
                        </a:rPr>
                        <a:t>11</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2"/>
                  </a:ext>
                </a:extLst>
              </a:tr>
              <a:tr h="351294">
                <a:tc>
                  <a:txBody>
                    <a:bodyPr/>
                    <a:lstStyle/>
                    <a:p>
                      <a:pPr algn="ctr"/>
                      <a:r>
                        <a:rPr lang="en-US" sz="1800" dirty="0">
                          <a:solidFill>
                            <a:schemeClr val="tx1"/>
                          </a:solidFill>
                        </a:rPr>
                        <a:t>12</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3"/>
                  </a:ext>
                </a:extLst>
              </a:tr>
              <a:tr h="351294">
                <a:tc>
                  <a:txBody>
                    <a:bodyPr/>
                    <a:lstStyle/>
                    <a:p>
                      <a:pPr algn="ctr"/>
                      <a:r>
                        <a:rPr lang="en-US" sz="1800" dirty="0">
                          <a:solidFill>
                            <a:schemeClr val="tx1"/>
                          </a:solidFill>
                        </a:rPr>
                        <a:t>13</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4"/>
                  </a:ext>
                </a:extLst>
              </a:tr>
              <a:tr h="351294">
                <a:tc>
                  <a:txBody>
                    <a:bodyPr/>
                    <a:lstStyle/>
                    <a:p>
                      <a:pPr algn="ctr"/>
                      <a:r>
                        <a:rPr lang="en-US" sz="1800" dirty="0">
                          <a:solidFill>
                            <a:schemeClr val="tx1"/>
                          </a:solidFill>
                        </a:rPr>
                        <a:t>14</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5"/>
                  </a:ext>
                </a:extLst>
              </a:tr>
              <a:tr h="351294">
                <a:tc>
                  <a:txBody>
                    <a:bodyPr/>
                    <a:lstStyle/>
                    <a:p>
                      <a:pPr algn="ctr"/>
                      <a:r>
                        <a:rPr lang="en-US" sz="1800" dirty="0">
                          <a:solidFill>
                            <a:schemeClr val="tx1"/>
                          </a:solidFill>
                        </a:rPr>
                        <a:t>15</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6"/>
                  </a:ext>
                </a:extLst>
              </a:tr>
            </a:tbl>
          </a:graphicData>
        </a:graphic>
      </p:graphicFrame>
      <p:sp>
        <p:nvSpPr>
          <p:cNvPr id="9" name="TextBox 8"/>
          <p:cNvSpPr txBox="1"/>
          <p:nvPr/>
        </p:nvSpPr>
        <p:spPr>
          <a:xfrm>
            <a:off x="384295" y="2012836"/>
            <a:ext cx="4983233" cy="4370427"/>
          </a:xfrm>
          <a:prstGeom prst="rect">
            <a:avLst/>
          </a:prstGeom>
          <a:solidFill>
            <a:schemeClr val="accent4">
              <a:lumMod val="40000"/>
              <a:lumOff val="60000"/>
            </a:schemeClr>
          </a:solidFill>
        </p:spPr>
        <p:txBody>
          <a:bodyPr wrap="square" rtlCol="0">
            <a:spAutoFit/>
          </a:bodyPr>
          <a:lstStyle/>
          <a:p>
            <a:r>
              <a:rPr lang="en-US" sz="2000" dirty="0"/>
              <a:t>As there are 4 variables, multiplexer having four select lines is required.</a:t>
            </a:r>
          </a:p>
          <a:p>
            <a:endParaRPr lang="en-US" sz="2000" dirty="0"/>
          </a:p>
          <a:p>
            <a:r>
              <a:rPr lang="en-US" sz="2000" dirty="0"/>
              <a:t>Mux selected = 16:1 Mux</a:t>
            </a:r>
          </a:p>
          <a:p>
            <a:endParaRPr lang="en-US" sz="2000" dirty="0"/>
          </a:p>
          <a:p>
            <a:r>
              <a:rPr lang="en-US" sz="2000" dirty="0"/>
              <a:t>For the Select lines S0 is LSB and S3 is MSB.’</a:t>
            </a:r>
          </a:p>
          <a:p>
            <a:r>
              <a:rPr lang="en-US" sz="2000" dirty="0"/>
              <a:t>For the inputs, D is LSB and A is MSB as per the table.</a:t>
            </a:r>
          </a:p>
          <a:p>
            <a:endParaRPr lang="en-US" sz="2000" dirty="0"/>
          </a:p>
          <a:p>
            <a:r>
              <a:rPr lang="en-US" sz="2000" b="1" dirty="0"/>
              <a:t>S0= D</a:t>
            </a:r>
          </a:p>
          <a:p>
            <a:r>
              <a:rPr lang="en-US" sz="2000" b="1" dirty="0"/>
              <a:t>S1= C</a:t>
            </a:r>
          </a:p>
          <a:p>
            <a:r>
              <a:rPr lang="en-US" sz="2000" b="1" dirty="0"/>
              <a:t>S2= B</a:t>
            </a:r>
          </a:p>
          <a:p>
            <a:r>
              <a:rPr lang="en-US" sz="2000" b="1" dirty="0"/>
              <a:t>S3 =A</a:t>
            </a:r>
          </a:p>
          <a:p>
            <a:endParaRPr lang="en-US" dirty="0"/>
          </a:p>
        </p:txBody>
      </p:sp>
    </p:spTree>
    <p:extLst>
      <p:ext uri="{BB962C8B-B14F-4D97-AF65-F5344CB8AC3E}">
        <p14:creationId xmlns:p14="http://schemas.microsoft.com/office/powerpoint/2010/main" val="13025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2046"/>
        <p:cNvGrpSpPr/>
        <p:nvPr/>
      </p:nvGrpSpPr>
      <p:grpSpPr>
        <a:xfrm>
          <a:off x="0" y="0"/>
          <a:ext cx="0" cy="0"/>
          <a:chOff x="0" y="0"/>
          <a:chExt cx="0" cy="0"/>
        </a:xfrm>
      </p:grpSpPr>
      <p:sp>
        <p:nvSpPr>
          <p:cNvPr id="2047" name="Google Shape;2047;p153"/>
          <p:cNvSpPr txBox="1">
            <a:spLocks noGrp="1"/>
          </p:cNvSpPr>
          <p:nvPr>
            <p:ph type="title"/>
          </p:nvPr>
        </p:nvSpPr>
        <p:spPr>
          <a:xfrm>
            <a:off x="1368057" y="429154"/>
            <a:ext cx="9365471"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Implement Circuit using MUX</a:t>
            </a:r>
            <a:endParaRPr/>
          </a:p>
        </p:txBody>
      </p:sp>
      <p:sp>
        <p:nvSpPr>
          <p:cNvPr id="2050" name="Google Shape;2050;p15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pic>
        <p:nvPicPr>
          <p:cNvPr id="2048" name="Google Shape;2048;p153"/>
          <p:cNvPicPr preferRelativeResize="0"/>
          <p:nvPr/>
        </p:nvPicPr>
        <p:blipFill rotWithShape="1">
          <a:blip r:embed="rId3">
            <a:alphaModFix/>
          </a:blip>
          <a:srcRect/>
          <a:stretch/>
        </p:blipFill>
        <p:spPr>
          <a:xfrm>
            <a:off x="1233714" y="1295400"/>
            <a:ext cx="8251678" cy="5060950"/>
          </a:xfrm>
          <a:prstGeom prst="rect">
            <a:avLst/>
          </a:prstGeom>
          <a:noFill/>
          <a:ln>
            <a:noFill/>
          </a:ln>
        </p:spPr>
      </p:pic>
      <p:pic>
        <p:nvPicPr>
          <p:cNvPr id="6" name="Google Shape;1949;p142"/>
          <p:cNvPicPr preferRelativeResize="0"/>
          <p:nvPr/>
        </p:nvPicPr>
        <p:blipFill rotWithShape="1">
          <a:blip r:embed="rId4">
            <a:alphaModFix/>
          </a:blip>
          <a:srcRect/>
          <a:stretch/>
        </p:blipFill>
        <p:spPr>
          <a:xfrm>
            <a:off x="121381" y="0"/>
            <a:ext cx="738155" cy="822412"/>
          </a:xfrm>
          <a:prstGeom prst="rect">
            <a:avLst/>
          </a:prstGeom>
          <a:noFill/>
          <a:ln>
            <a:noFill/>
          </a:ln>
        </p:spPr>
      </p:pic>
      <p:sp>
        <p:nvSpPr>
          <p:cNvPr id="2" name="Date Placeholder 1"/>
          <p:cNvSpPr>
            <a:spLocks noGrp="1"/>
          </p:cNvSpPr>
          <p:nvPr>
            <p:ph type="dt" sz="half" idx="10"/>
          </p:nvPr>
        </p:nvSpPr>
        <p:spPr/>
        <p:txBody>
          <a:bodyPr/>
          <a:lstStyle/>
          <a:p>
            <a:fld id="{3207F42C-9980-4F2E-B907-F0FDFFF27064}" type="datetime1">
              <a:rPr lang="en-US" smtClean="0"/>
              <a:t>9/12/2022</a:t>
            </a:fld>
            <a:endParaRPr lang="en-US"/>
          </a:p>
        </p:txBody>
      </p:sp>
    </p:spTree>
    <p:extLst>
      <p:ext uri="{BB962C8B-B14F-4D97-AF65-F5344CB8AC3E}">
        <p14:creationId xmlns:p14="http://schemas.microsoft.com/office/powerpoint/2010/main" val="3977890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30224" y="131932"/>
            <a:ext cx="3761232" cy="1325563"/>
          </a:xfrm>
        </p:spPr>
        <p:txBody>
          <a:bodyPr>
            <a:normAutofit/>
          </a:bodyPr>
          <a:lstStyle/>
          <a:p>
            <a:r>
              <a:rPr lang="en-US" sz="2400" b="1" dirty="0">
                <a:latin typeface="Times New Roman" pitchFamily="18" charset="0"/>
                <a:cs typeface="Times New Roman" pitchFamily="18" charset="0"/>
              </a:rPr>
              <a:t>Implement Boolean Equation (POS) using MUX</a:t>
            </a:r>
          </a:p>
        </p:txBody>
      </p:sp>
      <p:sp>
        <p:nvSpPr>
          <p:cNvPr id="4" name="Date Placeholder 3"/>
          <p:cNvSpPr>
            <a:spLocks noGrp="1"/>
          </p:cNvSpPr>
          <p:nvPr>
            <p:ph type="dt" sz="half" idx="10"/>
          </p:nvPr>
        </p:nvSpPr>
        <p:spPr/>
        <p:txBody>
          <a:bodyPr/>
          <a:lstStyle/>
          <a:p>
            <a:fld id="{7307E159-DCE6-4B47-8666-D9ECD5C5605B}"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78</a:t>
            </a:fld>
            <a:endParaRPr lang="en-US"/>
          </a:p>
        </p:txBody>
      </p:sp>
      <p:pic>
        <p:nvPicPr>
          <p:cNvPr id="7" name="Picture 6"/>
          <p:cNvPicPr>
            <a:picLocks noChangeAspect="1"/>
          </p:cNvPicPr>
          <p:nvPr/>
        </p:nvPicPr>
        <p:blipFill>
          <a:blip r:embed="rId2" cstate="print"/>
          <a:stretch>
            <a:fillRect/>
          </a:stretch>
        </p:blipFill>
        <p:spPr>
          <a:xfrm>
            <a:off x="1" y="1"/>
            <a:ext cx="768095" cy="794713"/>
          </a:xfrm>
          <a:prstGeom prst="rect">
            <a:avLst/>
          </a:prstGeom>
        </p:spPr>
      </p:pic>
      <p:pic>
        <p:nvPicPr>
          <p:cNvPr id="8" name="Picture 7"/>
          <p:cNvPicPr>
            <a:picLocks noChangeAspect="1"/>
          </p:cNvPicPr>
          <p:nvPr/>
        </p:nvPicPr>
        <p:blipFill>
          <a:blip r:embed="rId3"/>
          <a:stretch>
            <a:fillRect/>
          </a:stretch>
        </p:blipFill>
        <p:spPr>
          <a:xfrm>
            <a:off x="838200" y="1377950"/>
            <a:ext cx="4810125" cy="447675"/>
          </a:xfrm>
          <a:prstGeom prst="rect">
            <a:avLst/>
          </a:prstGeom>
        </p:spPr>
      </p:pic>
      <p:sp>
        <p:nvSpPr>
          <p:cNvPr id="9" name="TextBox 8"/>
          <p:cNvSpPr txBox="1"/>
          <p:nvPr/>
        </p:nvSpPr>
        <p:spPr>
          <a:xfrm>
            <a:off x="768096" y="1825625"/>
            <a:ext cx="4599432" cy="4678204"/>
          </a:xfrm>
          <a:prstGeom prst="rect">
            <a:avLst/>
          </a:prstGeom>
          <a:solidFill>
            <a:schemeClr val="accent4">
              <a:lumMod val="40000"/>
              <a:lumOff val="60000"/>
            </a:schemeClr>
          </a:solidFill>
        </p:spPr>
        <p:txBody>
          <a:bodyPr wrap="square" rtlCol="0">
            <a:spAutoFit/>
          </a:bodyPr>
          <a:lstStyle/>
          <a:p>
            <a:r>
              <a:rPr lang="en-US" sz="2000" dirty="0"/>
              <a:t>As there are 4 variables, multiplexer having four select lines is required.</a:t>
            </a:r>
          </a:p>
          <a:p>
            <a:endParaRPr lang="en-US" sz="2000" dirty="0"/>
          </a:p>
          <a:p>
            <a:r>
              <a:rPr lang="en-US" sz="2000" dirty="0"/>
              <a:t>Mux selected = 16:1 Mux</a:t>
            </a:r>
          </a:p>
          <a:p>
            <a:endParaRPr lang="en-US" sz="2000" dirty="0"/>
          </a:p>
          <a:p>
            <a:r>
              <a:rPr lang="en-US" sz="2000" dirty="0"/>
              <a:t>For the Select lines S0 is LSB and S3 is MSB.’</a:t>
            </a:r>
          </a:p>
          <a:p>
            <a:r>
              <a:rPr lang="en-US" sz="2000" dirty="0"/>
              <a:t>For the inputs, D is LSB and A is MSB as per the table.</a:t>
            </a:r>
          </a:p>
          <a:p>
            <a:endParaRPr lang="en-US" sz="2000" dirty="0"/>
          </a:p>
          <a:p>
            <a:r>
              <a:rPr lang="en-US" sz="2000" b="1" dirty="0"/>
              <a:t>S0= D</a:t>
            </a:r>
          </a:p>
          <a:p>
            <a:r>
              <a:rPr lang="en-US" sz="2000" b="1" dirty="0"/>
              <a:t>S1= C</a:t>
            </a:r>
          </a:p>
          <a:p>
            <a:r>
              <a:rPr lang="en-US" sz="2000" b="1" dirty="0"/>
              <a:t>S2= B</a:t>
            </a:r>
          </a:p>
          <a:p>
            <a:r>
              <a:rPr lang="en-US" sz="2000" b="1" dirty="0"/>
              <a:t>S3 =A</a:t>
            </a:r>
          </a:p>
          <a:p>
            <a:endParaRPr lang="en-US" dirty="0"/>
          </a:p>
        </p:txBody>
      </p:sp>
      <p:graphicFrame>
        <p:nvGraphicFramePr>
          <p:cNvPr id="10" name="Table 9"/>
          <p:cNvGraphicFramePr>
            <a:graphicFrameLocks noGrp="1"/>
          </p:cNvGraphicFramePr>
          <p:nvPr/>
        </p:nvGraphicFramePr>
        <p:xfrm>
          <a:off x="5742431" y="7"/>
          <a:ext cx="5678424" cy="6449361"/>
        </p:xfrm>
        <a:graphic>
          <a:graphicData uri="http://schemas.openxmlformats.org/drawingml/2006/table">
            <a:tbl>
              <a:tblPr firstRow="1" bandRow="1">
                <a:tableStyleId>{5C22544A-7EE6-4342-B048-85BDC9FD1C3A}</a:tableStyleId>
              </a:tblPr>
              <a:tblGrid>
                <a:gridCol w="1042417">
                  <a:extLst>
                    <a:ext uri="{9D8B030D-6E8A-4147-A177-3AD203B41FA5}">
                      <a16:colId xmlns="" xmlns:a16="http://schemas.microsoft.com/office/drawing/2014/main" val="20000"/>
                    </a:ext>
                  </a:extLst>
                </a:gridCol>
                <a:gridCol w="850391">
                  <a:extLst>
                    <a:ext uri="{9D8B030D-6E8A-4147-A177-3AD203B41FA5}">
                      <a16:colId xmlns="" xmlns:a16="http://schemas.microsoft.com/office/drawing/2014/main" val="20001"/>
                    </a:ext>
                  </a:extLst>
                </a:gridCol>
                <a:gridCol w="946404">
                  <a:extLst>
                    <a:ext uri="{9D8B030D-6E8A-4147-A177-3AD203B41FA5}">
                      <a16:colId xmlns="" xmlns:a16="http://schemas.microsoft.com/office/drawing/2014/main" val="20002"/>
                    </a:ext>
                  </a:extLst>
                </a:gridCol>
                <a:gridCol w="946404">
                  <a:extLst>
                    <a:ext uri="{9D8B030D-6E8A-4147-A177-3AD203B41FA5}">
                      <a16:colId xmlns="" xmlns:a16="http://schemas.microsoft.com/office/drawing/2014/main" val="20003"/>
                    </a:ext>
                  </a:extLst>
                </a:gridCol>
                <a:gridCol w="946404">
                  <a:extLst>
                    <a:ext uri="{9D8B030D-6E8A-4147-A177-3AD203B41FA5}">
                      <a16:colId xmlns="" xmlns:a16="http://schemas.microsoft.com/office/drawing/2014/main" val="20004"/>
                    </a:ext>
                  </a:extLst>
                </a:gridCol>
                <a:gridCol w="946404">
                  <a:extLst>
                    <a:ext uri="{9D8B030D-6E8A-4147-A177-3AD203B41FA5}">
                      <a16:colId xmlns="" xmlns:a16="http://schemas.microsoft.com/office/drawing/2014/main" val="20005"/>
                    </a:ext>
                  </a:extLst>
                </a:gridCol>
              </a:tblGrid>
              <a:tr h="597201">
                <a:tc>
                  <a:txBody>
                    <a:bodyPr/>
                    <a:lstStyle/>
                    <a:p>
                      <a:pPr algn="ctr"/>
                      <a:r>
                        <a:rPr lang="en-US" sz="1800" dirty="0">
                          <a:solidFill>
                            <a:schemeClr val="tx1"/>
                          </a:solidFill>
                        </a:rPr>
                        <a:t>Decimal</a:t>
                      </a:r>
                    </a:p>
                  </a:txBody>
                  <a:tcPr>
                    <a:solidFill>
                      <a:schemeClr val="accent2">
                        <a:lumMod val="40000"/>
                        <a:lumOff val="60000"/>
                      </a:schemeClr>
                    </a:solidFill>
                  </a:tcPr>
                </a:tc>
                <a:tc>
                  <a:txBody>
                    <a:bodyPr/>
                    <a:lstStyle/>
                    <a:p>
                      <a:pPr algn="ctr"/>
                      <a:r>
                        <a:rPr lang="en-US" sz="1800" dirty="0"/>
                        <a:t>A</a:t>
                      </a:r>
                      <a:endParaRPr lang="en-IN" sz="1800" dirty="0"/>
                    </a:p>
                  </a:txBody>
                  <a:tcPr marL="121920" marR="121920"/>
                </a:tc>
                <a:tc>
                  <a:txBody>
                    <a:bodyPr/>
                    <a:lstStyle/>
                    <a:p>
                      <a:pPr algn="ctr"/>
                      <a:r>
                        <a:rPr lang="en-US" sz="1800" dirty="0"/>
                        <a:t>B</a:t>
                      </a:r>
                      <a:endParaRPr lang="en-IN" sz="1800" dirty="0"/>
                    </a:p>
                  </a:txBody>
                  <a:tcPr marL="121920" marR="121920"/>
                </a:tc>
                <a:tc>
                  <a:txBody>
                    <a:bodyPr/>
                    <a:lstStyle/>
                    <a:p>
                      <a:pPr algn="ctr"/>
                      <a:r>
                        <a:rPr lang="en-US" sz="1800" dirty="0"/>
                        <a:t>C</a:t>
                      </a:r>
                      <a:endParaRPr lang="en-IN" sz="1800" dirty="0"/>
                    </a:p>
                  </a:txBody>
                  <a:tcPr marL="121920" marR="121920"/>
                </a:tc>
                <a:tc>
                  <a:txBody>
                    <a:bodyPr/>
                    <a:lstStyle/>
                    <a:p>
                      <a:pPr algn="ctr"/>
                      <a:r>
                        <a:rPr lang="en-US" sz="1800" dirty="0"/>
                        <a:t>D</a:t>
                      </a:r>
                      <a:endParaRPr lang="en-IN" sz="1800" dirty="0"/>
                    </a:p>
                  </a:txBody>
                  <a:tcPr marL="121920" marR="121920"/>
                </a:tc>
                <a:tc>
                  <a:txBody>
                    <a:bodyPr/>
                    <a:lstStyle/>
                    <a:p>
                      <a:pPr algn="ctr"/>
                      <a:r>
                        <a:rPr lang="en-US" sz="1800" dirty="0"/>
                        <a:t>Y</a:t>
                      </a:r>
                      <a:endParaRPr lang="en-IN" sz="1800" dirty="0"/>
                    </a:p>
                  </a:txBody>
                  <a:tcPr marL="121920" marR="121920"/>
                </a:tc>
                <a:extLst>
                  <a:ext uri="{0D108BD9-81ED-4DB2-BD59-A6C34878D82A}">
                    <a16:rowId xmlns="" xmlns:a16="http://schemas.microsoft.com/office/drawing/2014/main" val="10000"/>
                  </a:ext>
                </a:extLst>
              </a:tr>
              <a:tr h="351294">
                <a:tc>
                  <a:txBody>
                    <a:bodyPr/>
                    <a:lstStyle/>
                    <a:p>
                      <a:pPr algn="ctr"/>
                      <a:r>
                        <a:rPr lang="en-US" sz="1800" dirty="0">
                          <a:solidFill>
                            <a:schemeClr val="tx1"/>
                          </a:solidFill>
                        </a:rPr>
                        <a:t>0</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1"/>
                  </a:ext>
                </a:extLst>
              </a:tr>
              <a:tr h="351294">
                <a:tc>
                  <a:txBody>
                    <a:bodyPr/>
                    <a:lstStyle/>
                    <a:p>
                      <a:pPr algn="ctr"/>
                      <a:r>
                        <a:rPr lang="en-US" sz="1800" dirty="0">
                          <a:solidFill>
                            <a:schemeClr val="tx1"/>
                          </a:solidFill>
                        </a:rPr>
                        <a:t>1</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2"/>
                  </a:ext>
                </a:extLst>
              </a:tr>
              <a:tr h="351294">
                <a:tc>
                  <a:txBody>
                    <a:bodyPr/>
                    <a:lstStyle/>
                    <a:p>
                      <a:pPr algn="ctr"/>
                      <a:r>
                        <a:rPr lang="en-US" sz="1800" dirty="0">
                          <a:solidFill>
                            <a:schemeClr val="tx1"/>
                          </a:solidFill>
                        </a:rPr>
                        <a:t>2</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3"/>
                  </a:ext>
                </a:extLst>
              </a:tr>
              <a:tr h="351294">
                <a:tc>
                  <a:txBody>
                    <a:bodyPr/>
                    <a:lstStyle/>
                    <a:p>
                      <a:pPr algn="ctr"/>
                      <a:r>
                        <a:rPr lang="en-US" sz="1800" dirty="0">
                          <a:solidFill>
                            <a:schemeClr val="tx1"/>
                          </a:solidFill>
                        </a:rPr>
                        <a:t>3</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4"/>
                  </a:ext>
                </a:extLst>
              </a:tr>
              <a:tr h="351294">
                <a:tc>
                  <a:txBody>
                    <a:bodyPr/>
                    <a:lstStyle/>
                    <a:p>
                      <a:pPr algn="ctr"/>
                      <a:r>
                        <a:rPr lang="en-US" sz="1800" dirty="0">
                          <a:solidFill>
                            <a:schemeClr val="tx1"/>
                          </a:solidFill>
                        </a:rPr>
                        <a:t>4</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5"/>
                  </a:ext>
                </a:extLst>
              </a:tr>
              <a:tr h="351294">
                <a:tc>
                  <a:txBody>
                    <a:bodyPr/>
                    <a:lstStyle/>
                    <a:p>
                      <a:pPr algn="ctr"/>
                      <a:r>
                        <a:rPr lang="en-US" sz="1800" dirty="0">
                          <a:solidFill>
                            <a:schemeClr val="tx1"/>
                          </a:solidFill>
                        </a:rPr>
                        <a:t>5</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6"/>
                  </a:ext>
                </a:extLst>
              </a:tr>
              <a:tr h="351294">
                <a:tc>
                  <a:txBody>
                    <a:bodyPr/>
                    <a:lstStyle/>
                    <a:p>
                      <a:pPr algn="ctr"/>
                      <a:r>
                        <a:rPr lang="en-US" sz="1800" dirty="0">
                          <a:solidFill>
                            <a:schemeClr val="tx1"/>
                          </a:solidFill>
                        </a:rPr>
                        <a:t>6</a:t>
                      </a:r>
                    </a:p>
                  </a:txBody>
                  <a:tcPr>
                    <a:solidFill>
                      <a:schemeClr val="accent2">
                        <a:lumMod val="40000"/>
                        <a:lumOff val="60000"/>
                      </a:schemeClr>
                    </a:solidFill>
                  </a:tcPr>
                </a:tc>
                <a:tc>
                  <a:txBody>
                    <a:bodyPr/>
                    <a:lstStyle/>
                    <a:p>
                      <a:pPr algn="ctr"/>
                      <a:r>
                        <a:rPr lang="en-US" sz="180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7"/>
                  </a:ext>
                </a:extLst>
              </a:tr>
              <a:tr h="351294">
                <a:tc>
                  <a:txBody>
                    <a:bodyPr/>
                    <a:lstStyle/>
                    <a:p>
                      <a:pPr algn="ctr"/>
                      <a:r>
                        <a:rPr lang="en-US" sz="1800" dirty="0">
                          <a:solidFill>
                            <a:schemeClr val="tx1"/>
                          </a:solidFill>
                        </a:rPr>
                        <a:t>7</a:t>
                      </a:r>
                    </a:p>
                  </a:txBody>
                  <a:tcPr>
                    <a:solidFill>
                      <a:schemeClr val="accent2">
                        <a:lumMod val="40000"/>
                        <a:lumOff val="60000"/>
                      </a:schemeClr>
                    </a:solidFill>
                  </a:tcPr>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08"/>
                  </a:ext>
                </a:extLst>
              </a:tr>
              <a:tr h="351294">
                <a:tc>
                  <a:txBody>
                    <a:bodyPr/>
                    <a:lstStyle/>
                    <a:p>
                      <a:pPr algn="ctr"/>
                      <a:r>
                        <a:rPr lang="en-US" sz="1800" dirty="0">
                          <a:solidFill>
                            <a:schemeClr val="tx1"/>
                          </a:solidFill>
                        </a:rPr>
                        <a:t>8</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09"/>
                  </a:ext>
                </a:extLst>
              </a:tr>
              <a:tr h="351294">
                <a:tc>
                  <a:txBody>
                    <a:bodyPr/>
                    <a:lstStyle/>
                    <a:p>
                      <a:pPr algn="ctr"/>
                      <a:r>
                        <a:rPr lang="en-US" sz="1800" dirty="0">
                          <a:solidFill>
                            <a:schemeClr val="tx1"/>
                          </a:solidFill>
                        </a:rPr>
                        <a:t>9</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0"/>
                  </a:ext>
                </a:extLst>
              </a:tr>
              <a:tr h="351294">
                <a:tc>
                  <a:txBody>
                    <a:bodyPr/>
                    <a:lstStyle/>
                    <a:p>
                      <a:pPr algn="ctr"/>
                      <a:r>
                        <a:rPr lang="en-US" sz="1800" dirty="0">
                          <a:solidFill>
                            <a:schemeClr val="tx1"/>
                          </a:solidFill>
                        </a:rPr>
                        <a:t>10</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1"/>
                  </a:ext>
                </a:extLst>
              </a:tr>
              <a:tr h="351294">
                <a:tc>
                  <a:txBody>
                    <a:bodyPr/>
                    <a:lstStyle/>
                    <a:p>
                      <a:pPr algn="ctr"/>
                      <a:r>
                        <a:rPr lang="en-US" sz="1800" dirty="0">
                          <a:solidFill>
                            <a:schemeClr val="tx1"/>
                          </a:solidFill>
                        </a:rPr>
                        <a:t>11</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2"/>
                  </a:ext>
                </a:extLst>
              </a:tr>
              <a:tr h="351294">
                <a:tc>
                  <a:txBody>
                    <a:bodyPr/>
                    <a:lstStyle/>
                    <a:p>
                      <a:pPr algn="ctr"/>
                      <a:r>
                        <a:rPr lang="en-US" sz="1800" dirty="0">
                          <a:solidFill>
                            <a:schemeClr val="tx1"/>
                          </a:solidFill>
                        </a:rPr>
                        <a:t>12</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3"/>
                  </a:ext>
                </a:extLst>
              </a:tr>
              <a:tr h="351294">
                <a:tc>
                  <a:txBody>
                    <a:bodyPr/>
                    <a:lstStyle/>
                    <a:p>
                      <a:pPr algn="ctr"/>
                      <a:r>
                        <a:rPr lang="en-US" sz="1800" dirty="0">
                          <a:solidFill>
                            <a:schemeClr val="tx1"/>
                          </a:solidFill>
                        </a:rPr>
                        <a:t>13</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4"/>
                  </a:ext>
                </a:extLst>
              </a:tr>
              <a:tr h="351294">
                <a:tc>
                  <a:txBody>
                    <a:bodyPr/>
                    <a:lstStyle/>
                    <a:p>
                      <a:pPr algn="ctr"/>
                      <a:r>
                        <a:rPr lang="en-US" sz="1800" dirty="0">
                          <a:solidFill>
                            <a:schemeClr val="tx1"/>
                          </a:solidFill>
                        </a:rPr>
                        <a:t>14</a:t>
                      </a:r>
                    </a:p>
                  </a:txBody>
                  <a:tcPr>
                    <a:solidFill>
                      <a:schemeClr val="accent2">
                        <a:lumMod val="40000"/>
                        <a:lumOff val="60000"/>
                      </a:schemeClr>
                    </a:solidFill>
                  </a:tcPr>
                </a:tc>
                <a:tc>
                  <a:txBody>
                    <a:bodyPr/>
                    <a:lstStyle/>
                    <a:p>
                      <a:pPr algn="ctr"/>
                      <a:r>
                        <a:rPr lang="en-US" sz="180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0</a:t>
                      </a:r>
                      <a:endParaRPr lang="en-IN" sz="1800" dirty="0"/>
                    </a:p>
                  </a:txBody>
                  <a:tcPr marL="121920" marR="121920"/>
                </a:tc>
                <a:tc>
                  <a:txBody>
                    <a:bodyPr/>
                    <a:lstStyle/>
                    <a:p>
                      <a:pPr algn="ctr"/>
                      <a:r>
                        <a:rPr lang="en-US" sz="1800" b="0" dirty="0">
                          <a:solidFill>
                            <a:schemeClr val="tx1"/>
                          </a:solidFill>
                        </a:rPr>
                        <a:t>0</a:t>
                      </a:r>
                      <a:endParaRPr lang="en-IN" sz="1800" b="0" dirty="0">
                        <a:solidFill>
                          <a:schemeClr val="tx1"/>
                        </a:solidFill>
                      </a:endParaRPr>
                    </a:p>
                  </a:txBody>
                  <a:tcPr marL="121920" marR="121920"/>
                </a:tc>
                <a:extLst>
                  <a:ext uri="{0D108BD9-81ED-4DB2-BD59-A6C34878D82A}">
                    <a16:rowId xmlns="" xmlns:a16="http://schemas.microsoft.com/office/drawing/2014/main" val="10015"/>
                  </a:ext>
                </a:extLst>
              </a:tr>
              <a:tr h="351294">
                <a:tc>
                  <a:txBody>
                    <a:bodyPr/>
                    <a:lstStyle/>
                    <a:p>
                      <a:pPr algn="ctr"/>
                      <a:r>
                        <a:rPr lang="en-US" sz="1800" dirty="0">
                          <a:solidFill>
                            <a:schemeClr val="tx1"/>
                          </a:solidFill>
                        </a:rPr>
                        <a:t>15</a:t>
                      </a:r>
                    </a:p>
                  </a:txBody>
                  <a:tcPr>
                    <a:solidFill>
                      <a:schemeClr val="accent2">
                        <a:lumMod val="40000"/>
                        <a:lumOff val="60000"/>
                      </a:schemeClr>
                    </a:solidFill>
                  </a:tcPr>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dirty="0"/>
                        <a:t>1</a:t>
                      </a:r>
                      <a:endParaRPr lang="en-IN" sz="1800" dirty="0"/>
                    </a:p>
                  </a:txBody>
                  <a:tcPr marL="121920" marR="121920"/>
                </a:tc>
                <a:tc>
                  <a:txBody>
                    <a:bodyPr/>
                    <a:lstStyle/>
                    <a:p>
                      <a:pPr algn="ctr"/>
                      <a:r>
                        <a:rPr lang="en-US" sz="1800" b="0" dirty="0">
                          <a:solidFill>
                            <a:schemeClr val="tx1"/>
                          </a:solidFill>
                        </a:rPr>
                        <a:t>1</a:t>
                      </a:r>
                      <a:endParaRPr lang="en-IN" sz="1800" b="0" dirty="0">
                        <a:solidFill>
                          <a:schemeClr val="tx1"/>
                        </a:solidFill>
                      </a:endParaRPr>
                    </a:p>
                  </a:txBody>
                  <a:tcPr marL="121920" marR="121920"/>
                </a:tc>
                <a:extLst>
                  <a:ext uri="{0D108BD9-81ED-4DB2-BD59-A6C34878D82A}">
                    <a16:rowId xmlns="" xmlns:a16="http://schemas.microsoft.com/office/drawing/2014/main" val="10016"/>
                  </a:ext>
                </a:extLst>
              </a:tr>
            </a:tbl>
          </a:graphicData>
        </a:graphic>
      </p:graphicFrame>
    </p:spTree>
    <p:extLst>
      <p:ext uri="{BB962C8B-B14F-4D97-AF65-F5344CB8AC3E}">
        <p14:creationId xmlns:p14="http://schemas.microsoft.com/office/powerpoint/2010/main" val="1157696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163957"/>
            <a:ext cx="9415272" cy="713867"/>
          </a:xfrm>
        </p:spPr>
        <p:txBody>
          <a:bodyPr>
            <a:normAutofit/>
          </a:bodyPr>
          <a:lstStyle/>
          <a:p>
            <a:pPr marL="12700">
              <a:lnSpc>
                <a:spcPct val="100000"/>
              </a:lnSpc>
              <a:spcBef>
                <a:spcPts val="105"/>
              </a:spcBef>
            </a:pPr>
            <a:r>
              <a:rPr lang="en-US" sz="3200" dirty="0">
                <a:latin typeface="Times New Roman" pitchFamily="18" charset="0"/>
                <a:cs typeface="Times New Roman" pitchFamily="18" charset="0"/>
              </a:rPr>
              <a:t>Implement Circuit using MUX</a:t>
            </a:r>
          </a:p>
        </p:txBody>
      </p:sp>
      <p:sp>
        <p:nvSpPr>
          <p:cNvPr id="4" name="Date Placeholder 3"/>
          <p:cNvSpPr>
            <a:spLocks noGrp="1"/>
          </p:cNvSpPr>
          <p:nvPr>
            <p:ph type="dt" sz="half" idx="10"/>
          </p:nvPr>
        </p:nvSpPr>
        <p:spPr/>
        <p:txBody>
          <a:bodyPr/>
          <a:lstStyle/>
          <a:p>
            <a:fld id="{8C2AD2C8-876A-4CDC-8541-5879DAC04018}"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79</a:t>
            </a:fld>
            <a:endParaRPr lang="en-US"/>
          </a:p>
        </p:txBody>
      </p:sp>
      <p:pic>
        <p:nvPicPr>
          <p:cNvPr id="7" name="Picture 6"/>
          <p:cNvPicPr>
            <a:picLocks noChangeAspect="1"/>
          </p:cNvPicPr>
          <p:nvPr/>
        </p:nvPicPr>
        <p:blipFill>
          <a:blip r:embed="rId2"/>
          <a:stretch>
            <a:fillRect/>
          </a:stretch>
        </p:blipFill>
        <p:spPr>
          <a:xfrm>
            <a:off x="1409700" y="1575594"/>
            <a:ext cx="9372600" cy="4895850"/>
          </a:xfrm>
          <a:prstGeom prst="rect">
            <a:avLst/>
          </a:prstGeom>
        </p:spPr>
      </p:pic>
      <p:pic>
        <p:nvPicPr>
          <p:cNvPr id="8" name="Picture 7"/>
          <p:cNvPicPr>
            <a:picLocks noChangeAspect="1"/>
          </p:cNvPicPr>
          <p:nvPr/>
        </p:nvPicPr>
        <p:blipFill>
          <a:blip r:embed="rId3" cstate="print"/>
          <a:stretch>
            <a:fillRect/>
          </a:stretch>
        </p:blipFill>
        <p:spPr>
          <a:xfrm>
            <a:off x="70105" y="0"/>
            <a:ext cx="768095" cy="794713"/>
          </a:xfrm>
          <a:prstGeom prst="rect">
            <a:avLst/>
          </a:prstGeom>
        </p:spPr>
      </p:pic>
    </p:spTree>
    <p:extLst>
      <p:ext uri="{BB962C8B-B14F-4D97-AF65-F5344CB8AC3E}">
        <p14:creationId xmlns:p14="http://schemas.microsoft.com/office/powerpoint/2010/main" val="3816828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04"/>
        <p:cNvGrpSpPr/>
        <p:nvPr/>
      </p:nvGrpSpPr>
      <p:grpSpPr>
        <a:xfrm>
          <a:off x="0" y="0"/>
          <a:ext cx="0" cy="0"/>
          <a:chOff x="0" y="0"/>
          <a:chExt cx="0" cy="0"/>
        </a:xfrm>
      </p:grpSpPr>
      <p:sp>
        <p:nvSpPr>
          <p:cNvPr id="1705" name="Google Shape;1705;p121"/>
          <p:cNvSpPr txBox="1">
            <a:spLocks noGrp="1"/>
          </p:cNvSpPr>
          <p:nvPr>
            <p:ph type="title"/>
          </p:nvPr>
        </p:nvSpPr>
        <p:spPr>
          <a:xfrm>
            <a:off x="1371999" y="18289"/>
            <a:ext cx="6518940" cy="81989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Half Adder  USING 4:1 MUX :</a:t>
            </a:r>
            <a:endParaRPr sz="3200" b="1" dirty="0">
              <a:latin typeface="Times New Roman"/>
              <a:ea typeface="Times New Roman"/>
              <a:cs typeface="Times New Roman"/>
              <a:sym typeface="Times New Roman"/>
            </a:endParaRPr>
          </a:p>
        </p:txBody>
      </p:sp>
      <p:pic>
        <p:nvPicPr>
          <p:cNvPr id="1708" name="Google Shape;1708;p121"/>
          <p:cNvPicPr preferRelativeResize="0">
            <a:picLocks noGrp="1"/>
          </p:cNvPicPr>
          <p:nvPr>
            <p:ph idx="1"/>
          </p:nvPr>
        </p:nvPicPr>
        <p:blipFill rotWithShape="1">
          <a:blip r:embed="rId3">
            <a:alphaModFix/>
          </a:blip>
          <a:srcRect/>
          <a:stretch/>
        </p:blipFill>
        <p:spPr>
          <a:xfrm>
            <a:off x="541870" y="4913239"/>
            <a:ext cx="2438400" cy="859763"/>
          </a:xfrm>
          <a:prstGeom prst="rect">
            <a:avLst/>
          </a:prstGeom>
          <a:noFill/>
          <a:ln>
            <a:noFill/>
          </a:ln>
        </p:spPr>
      </p:pic>
      <p:sp>
        <p:nvSpPr>
          <p:cNvPr id="1710" name="Google Shape;1710;p1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8</a:t>
            </a:fld>
            <a:endParaRPr/>
          </a:p>
        </p:txBody>
      </p:sp>
      <p:pic>
        <p:nvPicPr>
          <p:cNvPr id="1706" name="Google Shape;1706;p121"/>
          <p:cNvPicPr preferRelativeResize="0"/>
          <p:nvPr/>
        </p:nvPicPr>
        <p:blipFill rotWithShape="1">
          <a:blip r:embed="rId4">
            <a:alphaModFix/>
          </a:blip>
          <a:srcRect/>
          <a:stretch/>
        </p:blipFill>
        <p:spPr>
          <a:xfrm>
            <a:off x="403761" y="1313598"/>
            <a:ext cx="7655718" cy="2539906"/>
          </a:xfrm>
          <a:prstGeom prst="rect">
            <a:avLst/>
          </a:prstGeom>
          <a:noFill/>
          <a:ln>
            <a:noFill/>
          </a:ln>
        </p:spPr>
      </p:pic>
      <p:pic>
        <p:nvPicPr>
          <p:cNvPr id="1707" name="Google Shape;1707;p121"/>
          <p:cNvPicPr preferRelativeResize="0"/>
          <p:nvPr/>
        </p:nvPicPr>
        <p:blipFill rotWithShape="1">
          <a:blip r:embed="rId5">
            <a:alphaModFix/>
          </a:blip>
          <a:srcRect/>
          <a:stretch/>
        </p:blipFill>
        <p:spPr>
          <a:xfrm>
            <a:off x="67739" y="3904419"/>
            <a:ext cx="7823200" cy="533400"/>
          </a:xfrm>
          <a:prstGeom prst="rect">
            <a:avLst/>
          </a:prstGeom>
          <a:noFill/>
          <a:ln>
            <a:noFill/>
          </a:ln>
        </p:spPr>
      </p:pic>
      <p:pic>
        <p:nvPicPr>
          <p:cNvPr id="1709" name="Google Shape;1709;p121"/>
          <p:cNvPicPr preferRelativeResize="0"/>
          <p:nvPr/>
        </p:nvPicPr>
        <p:blipFill rotWithShape="1">
          <a:blip r:embed="rId6">
            <a:alphaModFix/>
          </a:blip>
          <a:srcRect/>
          <a:stretch/>
        </p:blipFill>
        <p:spPr>
          <a:xfrm>
            <a:off x="7890939" y="656799"/>
            <a:ext cx="4091264" cy="5150715"/>
          </a:xfrm>
          <a:prstGeom prst="rect">
            <a:avLst/>
          </a:prstGeom>
          <a:noFill/>
          <a:ln>
            <a:noFill/>
          </a:ln>
        </p:spPr>
      </p:pic>
      <p:pic>
        <p:nvPicPr>
          <p:cNvPr id="1711" name="Google Shape;1711;p121"/>
          <p:cNvPicPr preferRelativeResize="0"/>
          <p:nvPr/>
        </p:nvPicPr>
        <p:blipFill rotWithShape="1">
          <a:blip r:embed="rId7">
            <a:alphaModFix/>
          </a:blip>
          <a:srcRect/>
          <a:stretch/>
        </p:blipFill>
        <p:spPr>
          <a:xfrm>
            <a:off x="103632" y="18288"/>
            <a:ext cx="870858" cy="822961"/>
          </a:xfrm>
          <a:prstGeom prst="rect">
            <a:avLst/>
          </a:prstGeom>
          <a:noFill/>
          <a:ln>
            <a:noFill/>
          </a:ln>
        </p:spPr>
      </p:pic>
      <p:sp>
        <p:nvSpPr>
          <p:cNvPr id="2" name="Date Placeholder 1"/>
          <p:cNvSpPr>
            <a:spLocks noGrp="1"/>
          </p:cNvSpPr>
          <p:nvPr>
            <p:ph type="dt" sz="half" idx="10"/>
          </p:nvPr>
        </p:nvSpPr>
        <p:spPr/>
        <p:txBody>
          <a:bodyPr/>
          <a:lstStyle/>
          <a:p>
            <a:fld id="{2A3320E6-66CF-4B3E-BF33-B521ADDE64A0}" type="datetime1">
              <a:rPr lang="en-US" smtClean="0"/>
              <a:t>9/12/2022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2054"/>
        <p:cNvGrpSpPr/>
        <p:nvPr/>
      </p:nvGrpSpPr>
      <p:grpSpPr>
        <a:xfrm>
          <a:off x="0" y="0"/>
          <a:ext cx="0" cy="0"/>
          <a:chOff x="0" y="0"/>
          <a:chExt cx="0" cy="0"/>
        </a:xfrm>
      </p:grpSpPr>
      <p:sp>
        <p:nvSpPr>
          <p:cNvPr id="2055" name="Google Shape;2055;p154"/>
          <p:cNvSpPr txBox="1">
            <a:spLocks noGrp="1"/>
          </p:cNvSpPr>
          <p:nvPr>
            <p:ph type="title"/>
          </p:nvPr>
        </p:nvSpPr>
        <p:spPr>
          <a:xfrm>
            <a:off x="1115917" y="135409"/>
            <a:ext cx="8068159" cy="7662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3200" dirty="0"/>
              <a:t>IC 74153 Dual 4:1 Multiplexer</a:t>
            </a:r>
            <a:endParaRPr sz="3200" dirty="0"/>
          </a:p>
        </p:txBody>
      </p:sp>
      <p:pic>
        <p:nvPicPr>
          <p:cNvPr id="2056" name="Google Shape;2056;p154"/>
          <p:cNvPicPr preferRelativeResize="0">
            <a:picLocks noGrp="1"/>
          </p:cNvPicPr>
          <p:nvPr>
            <p:ph idx="1"/>
          </p:nvPr>
        </p:nvPicPr>
        <p:blipFill rotWithShape="1">
          <a:blip r:embed="rId3">
            <a:alphaModFix/>
          </a:blip>
          <a:srcRect r="46669"/>
          <a:stretch/>
        </p:blipFill>
        <p:spPr>
          <a:xfrm>
            <a:off x="618803" y="1178585"/>
            <a:ext cx="3344889" cy="4533457"/>
          </a:xfrm>
          <a:prstGeom prst="rect">
            <a:avLst/>
          </a:prstGeom>
          <a:noFill/>
          <a:ln>
            <a:noFill/>
          </a:ln>
        </p:spPr>
      </p:pic>
      <p:sp>
        <p:nvSpPr>
          <p:cNvPr id="2061" name="Google Shape;2061;p15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
        <p:nvSpPr>
          <p:cNvPr id="2057" name="Google Shape;2057;p154"/>
          <p:cNvSpPr txBox="1"/>
          <p:nvPr/>
        </p:nvSpPr>
        <p:spPr>
          <a:xfrm>
            <a:off x="4153546" y="2991173"/>
            <a:ext cx="6199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a:t>
            </a:r>
            <a:endParaRPr sz="1800" b="1">
              <a:solidFill>
                <a:schemeClr val="dk1"/>
              </a:solidFill>
              <a:latin typeface="Arial"/>
              <a:ea typeface="Arial"/>
              <a:cs typeface="Arial"/>
              <a:sym typeface="Arial"/>
            </a:endParaRPr>
          </a:p>
        </p:txBody>
      </p:sp>
      <p:graphicFrame>
        <p:nvGraphicFramePr>
          <p:cNvPr id="2060" name="Google Shape;2060;p154"/>
          <p:cNvGraphicFramePr/>
          <p:nvPr/>
        </p:nvGraphicFramePr>
        <p:xfrm>
          <a:off x="5528158" y="1441343"/>
          <a:ext cx="5825625" cy="4405925"/>
        </p:xfrm>
        <a:graphic>
          <a:graphicData uri="http://schemas.openxmlformats.org/drawingml/2006/table">
            <a:tbl>
              <a:tblPr firstRow="1" bandRow="1">
                <a:noFill/>
              </a:tblPr>
              <a:tblGrid>
                <a:gridCol w="1424125">
                  <a:extLst>
                    <a:ext uri="{9D8B030D-6E8A-4147-A177-3AD203B41FA5}">
                      <a16:colId xmlns="" xmlns:a16="http://schemas.microsoft.com/office/drawing/2014/main" val="20000"/>
                    </a:ext>
                  </a:extLst>
                </a:gridCol>
                <a:gridCol w="511450">
                  <a:extLst>
                    <a:ext uri="{9D8B030D-6E8A-4147-A177-3AD203B41FA5}">
                      <a16:colId xmlns="" xmlns:a16="http://schemas.microsoft.com/office/drawing/2014/main" val="20001"/>
                    </a:ext>
                  </a:extLst>
                </a:gridCol>
                <a:gridCol w="533750">
                  <a:extLst>
                    <a:ext uri="{9D8B030D-6E8A-4147-A177-3AD203B41FA5}">
                      <a16:colId xmlns="" xmlns:a16="http://schemas.microsoft.com/office/drawing/2014/main" val="20002"/>
                    </a:ext>
                  </a:extLst>
                </a:gridCol>
                <a:gridCol w="845600">
                  <a:extLst>
                    <a:ext uri="{9D8B030D-6E8A-4147-A177-3AD203B41FA5}">
                      <a16:colId xmlns="" xmlns:a16="http://schemas.microsoft.com/office/drawing/2014/main" val="20003"/>
                    </a:ext>
                  </a:extLst>
                </a:gridCol>
                <a:gridCol w="588925">
                  <a:extLst>
                    <a:ext uri="{9D8B030D-6E8A-4147-A177-3AD203B41FA5}">
                      <a16:colId xmlns="" xmlns:a16="http://schemas.microsoft.com/office/drawing/2014/main" val="20004"/>
                    </a:ext>
                  </a:extLst>
                </a:gridCol>
                <a:gridCol w="604425">
                  <a:extLst>
                    <a:ext uri="{9D8B030D-6E8A-4147-A177-3AD203B41FA5}">
                      <a16:colId xmlns="" xmlns:a16="http://schemas.microsoft.com/office/drawing/2014/main" val="20005"/>
                    </a:ext>
                  </a:extLst>
                </a:gridCol>
                <a:gridCol w="588925">
                  <a:extLst>
                    <a:ext uri="{9D8B030D-6E8A-4147-A177-3AD203B41FA5}">
                      <a16:colId xmlns="" xmlns:a16="http://schemas.microsoft.com/office/drawing/2014/main" val="20006"/>
                    </a:ext>
                  </a:extLst>
                </a:gridCol>
                <a:gridCol w="728425">
                  <a:extLst>
                    <a:ext uri="{9D8B030D-6E8A-4147-A177-3AD203B41FA5}">
                      <a16:colId xmlns="" xmlns:a16="http://schemas.microsoft.com/office/drawing/2014/main" val="20007"/>
                    </a:ext>
                  </a:extLst>
                </a:gridCol>
              </a:tblGrid>
              <a:tr h="697425">
                <a:tc>
                  <a:txBody>
                    <a:bodyPr/>
                    <a:lstStyle/>
                    <a:p>
                      <a:pPr marL="0" marR="0" lvl="0" indent="0" algn="l" rtl="0">
                        <a:spcBef>
                          <a:spcPts val="0"/>
                        </a:spcBef>
                        <a:spcAft>
                          <a:spcPts val="0"/>
                        </a:spcAft>
                        <a:buNone/>
                      </a:pPr>
                      <a:r>
                        <a:rPr lang="en-US" sz="1800"/>
                        <a:t>Strobe (G’)</a:t>
                      </a:r>
                      <a:endParaRPr/>
                    </a:p>
                    <a:p>
                      <a:pPr marL="0" marR="0" lvl="0" indent="0" algn="l" rtl="0">
                        <a:spcBef>
                          <a:spcPts val="0"/>
                        </a:spcBef>
                        <a:spcAft>
                          <a:spcPts val="0"/>
                        </a:spcAft>
                        <a:buNone/>
                      </a:pPr>
                      <a:r>
                        <a:rPr lang="en-US" sz="1800"/>
                        <a:t>Active Low</a:t>
                      </a:r>
                      <a:endParaRPr sz="1800"/>
                    </a:p>
                  </a:txBody>
                  <a:tcPr marL="91450" marR="91450" marT="45725" marB="45725"/>
                </a:tc>
                <a:tc gridSpan="2">
                  <a:txBody>
                    <a:bodyPr/>
                    <a:lstStyle/>
                    <a:p>
                      <a:pPr marL="0" marR="0" lvl="0" indent="0" algn="l" rtl="0">
                        <a:spcBef>
                          <a:spcPts val="0"/>
                        </a:spcBef>
                        <a:spcAft>
                          <a:spcPts val="0"/>
                        </a:spcAft>
                        <a:buNone/>
                      </a:pPr>
                      <a:r>
                        <a:rPr lang="en-US" sz="1800"/>
                        <a:t>Select Inputs</a:t>
                      </a:r>
                      <a:endParaRPr sz="1800"/>
                    </a:p>
                  </a:txBody>
                  <a:tcPr marL="91450" marR="91450" marT="45725" marB="45725"/>
                </a:tc>
                <a:tc hMerge="1">
                  <a:txBody>
                    <a:bodyPr/>
                    <a:lstStyle/>
                    <a:p>
                      <a:endParaRPr lang="en-US"/>
                    </a:p>
                  </a:txBody>
                  <a:tcPr/>
                </a:tc>
                <a:tc gridSpan="4">
                  <a:txBody>
                    <a:bodyPr/>
                    <a:lstStyle/>
                    <a:p>
                      <a:pPr marL="0" marR="0" lvl="0" indent="0" algn="ctr" rtl="0">
                        <a:spcBef>
                          <a:spcPts val="0"/>
                        </a:spcBef>
                        <a:spcAft>
                          <a:spcPts val="0"/>
                        </a:spcAft>
                        <a:buNone/>
                      </a:pPr>
                      <a:r>
                        <a:rPr lang="en-US" sz="1800"/>
                        <a:t>Data Inputs</a:t>
                      </a:r>
                      <a:endParaRPr sz="1800"/>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spcBef>
                          <a:spcPts val="0"/>
                        </a:spcBef>
                        <a:spcAft>
                          <a:spcPts val="0"/>
                        </a:spcAft>
                        <a:buNone/>
                      </a:pPr>
                      <a:r>
                        <a:rPr lang="en-US" sz="1800"/>
                        <a:t>Y</a:t>
                      </a:r>
                      <a:endParaRPr sz="18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D0</a:t>
                      </a:r>
                      <a:endParaRPr sz="1800"/>
                    </a:p>
                  </a:txBody>
                  <a:tcPr marL="91450" marR="91450" marT="45725" marB="45725"/>
                </a:tc>
                <a:tc>
                  <a:txBody>
                    <a:bodyPr/>
                    <a:lstStyle/>
                    <a:p>
                      <a:pPr marL="0" marR="0" lvl="0" indent="0" algn="l" rtl="0">
                        <a:spcBef>
                          <a:spcPts val="0"/>
                        </a:spcBef>
                        <a:spcAft>
                          <a:spcPts val="0"/>
                        </a:spcAft>
                        <a:buNone/>
                      </a:pPr>
                      <a:r>
                        <a:rPr lang="en-US" sz="1800"/>
                        <a:t>D1</a:t>
                      </a:r>
                      <a:endParaRPr sz="1800"/>
                    </a:p>
                  </a:txBody>
                  <a:tcPr marL="91450" marR="91450" marT="45725" marB="45725"/>
                </a:tc>
                <a:tc>
                  <a:txBody>
                    <a:bodyPr/>
                    <a:lstStyle/>
                    <a:p>
                      <a:pPr marL="0" marR="0" lvl="0" indent="0" algn="l" rtl="0">
                        <a:spcBef>
                          <a:spcPts val="0"/>
                        </a:spcBef>
                        <a:spcAft>
                          <a:spcPts val="0"/>
                        </a:spcAft>
                        <a:buNone/>
                      </a:pPr>
                      <a:r>
                        <a:rPr lang="en-US" sz="1800"/>
                        <a:t>D2</a:t>
                      </a:r>
                      <a:endParaRPr sz="1800"/>
                    </a:p>
                  </a:txBody>
                  <a:tcPr marL="91450" marR="91450" marT="45725" marB="45725"/>
                </a:tc>
                <a:tc>
                  <a:txBody>
                    <a:bodyPr/>
                    <a:lstStyle/>
                    <a:p>
                      <a:pPr marL="0" marR="0" lvl="0" indent="0" algn="l" rtl="0">
                        <a:spcBef>
                          <a:spcPts val="0"/>
                        </a:spcBef>
                        <a:spcAft>
                          <a:spcPts val="0"/>
                        </a:spcAft>
                        <a:buNone/>
                      </a:pPr>
                      <a:r>
                        <a:rPr lang="en-US" sz="1800"/>
                        <a:t>D3</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extLst>
                  <a:ext uri="{0D108BD9-81ED-4DB2-BD59-A6C34878D82A}">
                    <a16:rowId xmlns="" xmlns:a16="http://schemas.microsoft.com/office/drawing/2014/main" val="10004"/>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extLst>
                  <a:ext uri="{0D108BD9-81ED-4DB2-BD59-A6C34878D82A}">
                    <a16:rowId xmlns="" xmlns:a16="http://schemas.microsoft.com/office/drawing/2014/main" val="10005"/>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extLst>
                  <a:ext uri="{0D108BD9-81ED-4DB2-BD59-A6C34878D82A}">
                    <a16:rowId xmlns="" xmlns:a16="http://schemas.microsoft.com/office/drawing/2014/main" val="10006"/>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extLst>
                  <a:ext uri="{0D108BD9-81ED-4DB2-BD59-A6C34878D82A}">
                    <a16:rowId xmlns="" xmlns:a16="http://schemas.microsoft.com/office/drawing/2014/main" val="10007"/>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extLst>
                  <a:ext uri="{0D108BD9-81ED-4DB2-BD59-A6C34878D82A}">
                    <a16:rowId xmlns="" xmlns:a16="http://schemas.microsoft.com/office/drawing/2014/main" val="10008"/>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L</a:t>
                      </a:r>
                      <a:endParaRPr sz="1800"/>
                    </a:p>
                  </a:txBody>
                  <a:tcPr marL="91450" marR="91450" marT="45725" marB="45725"/>
                </a:tc>
                <a:extLst>
                  <a:ext uri="{0D108BD9-81ED-4DB2-BD59-A6C34878D82A}">
                    <a16:rowId xmlns="" xmlns:a16="http://schemas.microsoft.com/office/drawing/2014/main" val="10009"/>
                  </a:ext>
                </a:extLst>
              </a:tr>
              <a:tr h="370850">
                <a:tc>
                  <a:txBody>
                    <a:bodyPr/>
                    <a:lstStyle/>
                    <a:p>
                      <a:pPr marL="0" marR="0" lvl="0" indent="0" algn="l" rtl="0">
                        <a:spcBef>
                          <a:spcPts val="0"/>
                        </a:spcBef>
                        <a:spcAft>
                          <a:spcPts val="0"/>
                        </a:spcAft>
                        <a:buNone/>
                      </a:pPr>
                      <a:r>
                        <a:rPr lang="en-US" sz="1800"/>
                        <a:t>L</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tc>
                  <a:txBody>
                    <a:bodyPr/>
                    <a:lstStyle/>
                    <a:p>
                      <a:pPr marL="0" marR="0" lvl="0" indent="0" algn="l" rtl="0">
                        <a:spcBef>
                          <a:spcPts val="0"/>
                        </a:spcBef>
                        <a:spcAft>
                          <a:spcPts val="0"/>
                        </a:spcAft>
                        <a:buNone/>
                      </a:pPr>
                      <a:r>
                        <a:rPr lang="en-US" sz="1800"/>
                        <a:t>H</a:t>
                      </a:r>
                      <a:endParaRPr sz="1800"/>
                    </a:p>
                  </a:txBody>
                  <a:tcPr marL="91450" marR="91450" marT="45725" marB="45725"/>
                </a:tc>
                <a:extLst>
                  <a:ext uri="{0D108BD9-81ED-4DB2-BD59-A6C34878D82A}">
                    <a16:rowId xmlns="" xmlns:a16="http://schemas.microsoft.com/office/drawing/2014/main" val="10010"/>
                  </a:ext>
                </a:extLst>
              </a:tr>
            </a:tbl>
          </a:graphicData>
        </a:graphic>
      </p:graphicFrame>
      <p:pic>
        <p:nvPicPr>
          <p:cNvPr id="9" name="Google Shape;1949;p142"/>
          <p:cNvPicPr preferRelativeResize="0"/>
          <p:nvPr/>
        </p:nvPicPr>
        <p:blipFill rotWithShape="1">
          <a:blip r:embed="rId4">
            <a:alphaModFix/>
          </a:blip>
          <a:srcRect/>
          <a:stretch/>
        </p:blipFill>
        <p:spPr>
          <a:xfrm>
            <a:off x="82297" y="79248"/>
            <a:ext cx="865632" cy="822412"/>
          </a:xfrm>
          <a:prstGeom prst="rect">
            <a:avLst/>
          </a:prstGeom>
          <a:noFill/>
          <a:ln>
            <a:noFill/>
          </a:ln>
        </p:spPr>
      </p:pic>
      <p:sp>
        <p:nvSpPr>
          <p:cNvPr id="2" name="Date Placeholder 1"/>
          <p:cNvSpPr>
            <a:spLocks noGrp="1"/>
          </p:cNvSpPr>
          <p:nvPr>
            <p:ph type="dt" sz="half" idx="10"/>
          </p:nvPr>
        </p:nvSpPr>
        <p:spPr/>
        <p:txBody>
          <a:bodyPr/>
          <a:lstStyle/>
          <a:p>
            <a:fld id="{80486182-5625-4D4B-9149-8E745A4AA174}" type="datetime1">
              <a:rPr lang="en-US" smtClean="0"/>
              <a:t>9/12/2022</a:t>
            </a:fld>
            <a:endParaRPr lang="en-US"/>
          </a:p>
        </p:txBody>
      </p:sp>
    </p:spTree>
    <p:extLst>
      <p:ext uri="{BB962C8B-B14F-4D97-AF65-F5344CB8AC3E}">
        <p14:creationId xmlns:p14="http://schemas.microsoft.com/office/powerpoint/2010/main" val="29913695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2065"/>
        <p:cNvGrpSpPr/>
        <p:nvPr/>
      </p:nvGrpSpPr>
      <p:grpSpPr>
        <a:xfrm>
          <a:off x="0" y="0"/>
          <a:ext cx="0" cy="0"/>
          <a:chOff x="0" y="0"/>
          <a:chExt cx="0" cy="0"/>
        </a:xfrm>
      </p:grpSpPr>
      <p:sp>
        <p:nvSpPr>
          <p:cNvPr id="2066" name="Google Shape;2066;p155"/>
          <p:cNvSpPr txBox="1">
            <a:spLocks noGrp="1"/>
          </p:cNvSpPr>
          <p:nvPr>
            <p:ph type="title"/>
          </p:nvPr>
        </p:nvSpPr>
        <p:spPr>
          <a:xfrm>
            <a:off x="1457842" y="307870"/>
            <a:ext cx="9123680" cy="780196"/>
          </a:xfrm>
          <a:prstGeom prst="rect">
            <a:avLst/>
          </a:prstGeom>
          <a:noFill/>
          <a:ln>
            <a:noFill/>
          </a:ln>
        </p:spPr>
        <p:txBody>
          <a:bodyPr spcFirstLastPara="1" wrap="square" lIns="91425" tIns="45700" rIns="91425" bIns="45700" anchor="ctr" anchorCtr="0">
            <a:normAutofit/>
          </a:bodyPr>
          <a:lstStyle/>
          <a:p>
            <a:pPr marL="12700" lvl="0" indent="0" algn="l" rtl="0">
              <a:lnSpc>
                <a:spcPct val="10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Multiplexer Tree</a:t>
            </a:r>
            <a:endParaRPr/>
          </a:p>
        </p:txBody>
      </p:sp>
      <p:sp>
        <p:nvSpPr>
          <p:cNvPr id="2067" name="Google Shape;2067;p155"/>
          <p:cNvSpPr txBox="1">
            <a:spLocks noGrp="1"/>
          </p:cNvSpPr>
          <p:nvPr>
            <p:ph idx="1"/>
          </p:nvPr>
        </p:nvSpPr>
        <p:spPr>
          <a:xfrm>
            <a:off x="975833" y="1710070"/>
            <a:ext cx="10592391" cy="2904460"/>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800"/>
              <a:buChar char="•"/>
            </a:pPr>
            <a:r>
              <a:rPr lang="en-US" sz="2800" dirty="0">
                <a:latin typeface="Times New Roman"/>
                <a:ea typeface="Times New Roman"/>
                <a:cs typeface="Times New Roman"/>
                <a:sym typeface="Times New Roman"/>
              </a:rPr>
              <a:t>16-to-l multiplexers are the largest available </a:t>
            </a:r>
            <a:r>
              <a:rPr lang="en-US" sz="2800" dirty="0" err="1">
                <a:latin typeface="Times New Roman"/>
                <a:ea typeface="Times New Roman"/>
                <a:cs typeface="Times New Roman"/>
                <a:sym typeface="Times New Roman"/>
              </a:rPr>
              <a:t>lCs</a:t>
            </a:r>
            <a:endParaRPr sz="2800" dirty="0">
              <a:latin typeface="Times New Roman"/>
              <a:ea typeface="Times New Roman"/>
              <a:cs typeface="Times New Roman"/>
              <a:sym typeface="Times New Roman"/>
            </a:endParaRPr>
          </a:p>
          <a:p>
            <a:pPr marL="228600" lvl="0" indent="-50800" algn="just" rtl="0">
              <a:lnSpc>
                <a:spcPct val="150000"/>
              </a:lnSpc>
              <a:spcBef>
                <a:spcPts val="0"/>
              </a:spcBef>
              <a:spcAft>
                <a:spcPts val="0"/>
              </a:spcAft>
              <a:buClr>
                <a:schemeClr val="dk1"/>
              </a:buClr>
              <a:buSzPts val="2800"/>
              <a:buNone/>
            </a:pPr>
            <a:endParaRPr sz="2800" dirty="0">
              <a:latin typeface="Times New Roman"/>
              <a:ea typeface="Times New Roman"/>
              <a:cs typeface="Times New Roman"/>
              <a:sym typeface="Times New Roman"/>
            </a:endParaRPr>
          </a:p>
          <a:p>
            <a:pPr marL="228600" lvl="0" indent="-228600" algn="just" rtl="0">
              <a:lnSpc>
                <a:spcPct val="150000"/>
              </a:lnSpc>
              <a:spcBef>
                <a:spcPts val="0"/>
              </a:spcBef>
              <a:spcAft>
                <a:spcPts val="0"/>
              </a:spcAft>
              <a:buClr>
                <a:schemeClr val="dk1"/>
              </a:buClr>
              <a:buSzPts val="2800"/>
              <a:buChar char="•"/>
            </a:pPr>
            <a:r>
              <a:rPr lang="en-US" sz="2800" dirty="0">
                <a:latin typeface="Times New Roman"/>
                <a:ea typeface="Times New Roman"/>
                <a:cs typeface="Times New Roman"/>
                <a:sym typeface="Times New Roman"/>
              </a:rPr>
              <a:t>To meet the larger input needs, multiplexers stack or trees are designed with the help of enable/strobe inputs</a:t>
            </a:r>
            <a:r>
              <a:rPr lang="en-US" dirty="0">
                <a:latin typeface="Times New Roman"/>
                <a:ea typeface="Times New Roman"/>
                <a:cs typeface="Times New Roman"/>
                <a:sym typeface="Times New Roman"/>
              </a:rPr>
              <a:t>.</a:t>
            </a:r>
            <a:endParaRPr dirty="0"/>
          </a:p>
        </p:txBody>
      </p:sp>
      <p:sp>
        <p:nvSpPr>
          <p:cNvPr id="2069" name="Google Shape;2069;p15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pic>
        <p:nvPicPr>
          <p:cNvPr id="6" name="Google Shape;1949;p142"/>
          <p:cNvPicPr preferRelativeResize="0"/>
          <p:nvPr/>
        </p:nvPicPr>
        <p:blipFill rotWithShape="1">
          <a:blip r:embed="rId3">
            <a:alphaModFix/>
          </a:blip>
          <a:srcRect/>
          <a:stretch/>
        </p:blipFill>
        <p:spPr>
          <a:xfrm>
            <a:off x="121381" y="0"/>
            <a:ext cx="738155" cy="822412"/>
          </a:xfrm>
          <a:prstGeom prst="rect">
            <a:avLst/>
          </a:prstGeom>
          <a:noFill/>
          <a:ln>
            <a:noFill/>
          </a:ln>
        </p:spPr>
      </p:pic>
      <p:sp>
        <p:nvSpPr>
          <p:cNvPr id="2" name="Date Placeholder 1"/>
          <p:cNvSpPr>
            <a:spLocks noGrp="1"/>
          </p:cNvSpPr>
          <p:nvPr>
            <p:ph type="dt" sz="half" idx="10"/>
          </p:nvPr>
        </p:nvSpPr>
        <p:spPr/>
        <p:txBody>
          <a:bodyPr/>
          <a:lstStyle/>
          <a:p>
            <a:fld id="{424A828C-82BF-46B2-BD9F-52F6290DFEA9}" type="datetime1">
              <a:rPr lang="en-US" smtClean="0"/>
              <a:t>9/12/2022</a:t>
            </a:fld>
            <a:endParaRPr lang="en-US"/>
          </a:p>
        </p:txBody>
      </p:sp>
    </p:spTree>
    <p:extLst>
      <p:ext uri="{BB962C8B-B14F-4D97-AF65-F5344CB8AC3E}">
        <p14:creationId xmlns:p14="http://schemas.microsoft.com/office/powerpoint/2010/main" val="16627595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2073"/>
        <p:cNvGrpSpPr/>
        <p:nvPr/>
      </p:nvGrpSpPr>
      <p:grpSpPr>
        <a:xfrm>
          <a:off x="0" y="0"/>
          <a:ext cx="0" cy="0"/>
          <a:chOff x="0" y="0"/>
          <a:chExt cx="0" cy="0"/>
        </a:xfrm>
      </p:grpSpPr>
      <p:sp>
        <p:nvSpPr>
          <p:cNvPr id="2074" name="Google Shape;2074;p156"/>
          <p:cNvSpPr txBox="1">
            <a:spLocks noGrp="1"/>
          </p:cNvSpPr>
          <p:nvPr>
            <p:ph type="title"/>
          </p:nvPr>
        </p:nvSpPr>
        <p:spPr>
          <a:xfrm>
            <a:off x="1425756" y="158252"/>
            <a:ext cx="4692105"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MUX Tree</a:t>
            </a:r>
            <a:endParaRPr dirty="0"/>
          </a:p>
        </p:txBody>
      </p:sp>
      <p:sp>
        <p:nvSpPr>
          <p:cNvPr id="2078" name="Google Shape;2078;p15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
        <p:nvSpPr>
          <p:cNvPr id="2075" name="Google Shape;2075;p156"/>
          <p:cNvSpPr txBox="1"/>
          <p:nvPr/>
        </p:nvSpPr>
        <p:spPr>
          <a:xfrm>
            <a:off x="1190172" y="1188440"/>
            <a:ext cx="6908800" cy="382797"/>
          </a:xfrm>
          <a:prstGeom prst="rect">
            <a:avLst/>
          </a:prstGeom>
          <a:noFill/>
          <a:ln>
            <a:noFill/>
          </a:ln>
        </p:spPr>
        <p:txBody>
          <a:bodyPr spcFirstLastPara="1" wrap="square" lIns="0" tIns="13325" rIns="0" bIns="0" anchor="t" anchorCtr="0">
            <a:spAutoFit/>
          </a:bodyPr>
          <a:lstStyle/>
          <a:p>
            <a:pPr marL="12700" marR="0" lvl="0" algn="l" rtl="0">
              <a:spcBef>
                <a:spcPts val="0"/>
              </a:spcBef>
              <a:spcAft>
                <a:spcPts val="0"/>
              </a:spcAft>
              <a:buClr>
                <a:schemeClr val="dk1"/>
              </a:buClr>
              <a:buSzPts val="2400"/>
            </a:pPr>
            <a:r>
              <a:rPr lang="en-US" sz="2400" dirty="0">
                <a:solidFill>
                  <a:schemeClr val="dk1"/>
                </a:solidFill>
                <a:latin typeface="Times New Roman"/>
                <a:ea typeface="Times New Roman"/>
                <a:cs typeface="Times New Roman"/>
                <a:sym typeface="Times New Roman"/>
              </a:rPr>
              <a:t>Implement 4:1 Using 2:1</a:t>
            </a:r>
            <a:endParaRPr sz="2400" dirty="0">
              <a:solidFill>
                <a:schemeClr val="dk1"/>
              </a:solidFill>
              <a:latin typeface="Times New Roman"/>
              <a:ea typeface="Times New Roman"/>
              <a:cs typeface="Times New Roman"/>
              <a:sym typeface="Times New Roman"/>
            </a:endParaRPr>
          </a:p>
        </p:txBody>
      </p:sp>
      <p:pic>
        <p:nvPicPr>
          <p:cNvPr id="2076" name="Google Shape;2076;p156"/>
          <p:cNvPicPr preferRelativeResize="0"/>
          <p:nvPr/>
        </p:nvPicPr>
        <p:blipFill rotWithShape="1">
          <a:blip r:embed="rId3">
            <a:alphaModFix/>
          </a:blip>
          <a:srcRect/>
          <a:stretch/>
        </p:blipFill>
        <p:spPr>
          <a:xfrm>
            <a:off x="1425755" y="1937265"/>
            <a:ext cx="9605101" cy="4144222"/>
          </a:xfrm>
          <a:prstGeom prst="rect">
            <a:avLst/>
          </a:prstGeom>
          <a:noFill/>
          <a:ln>
            <a:noFill/>
          </a:ln>
        </p:spPr>
      </p:pic>
      <p:pic>
        <p:nvPicPr>
          <p:cNvPr id="7" name="Google Shape;1949;p142"/>
          <p:cNvPicPr preferRelativeResize="0"/>
          <p:nvPr/>
        </p:nvPicPr>
        <p:blipFill rotWithShape="1">
          <a:blip r:embed="rId4">
            <a:alphaModFix/>
          </a:blip>
          <a:srcRect/>
          <a:stretch/>
        </p:blipFill>
        <p:spPr>
          <a:xfrm>
            <a:off x="121381" y="0"/>
            <a:ext cx="738155" cy="822412"/>
          </a:xfrm>
          <a:prstGeom prst="rect">
            <a:avLst/>
          </a:prstGeom>
          <a:noFill/>
          <a:ln>
            <a:noFill/>
          </a:ln>
        </p:spPr>
      </p:pic>
      <p:sp>
        <p:nvSpPr>
          <p:cNvPr id="2" name="Date Placeholder 1"/>
          <p:cNvSpPr>
            <a:spLocks noGrp="1"/>
          </p:cNvSpPr>
          <p:nvPr>
            <p:ph type="dt" sz="half" idx="10"/>
          </p:nvPr>
        </p:nvSpPr>
        <p:spPr/>
        <p:txBody>
          <a:bodyPr/>
          <a:lstStyle/>
          <a:p>
            <a:fld id="{F52E9212-B93B-4D5F-A11A-0F158CB6128F}" type="datetime1">
              <a:rPr lang="en-US" smtClean="0"/>
              <a:t>9/12/2022</a:t>
            </a:fld>
            <a:endParaRPr lang="en-US"/>
          </a:p>
        </p:txBody>
      </p:sp>
    </p:spTree>
    <p:extLst>
      <p:ext uri="{BB962C8B-B14F-4D97-AF65-F5344CB8AC3E}">
        <p14:creationId xmlns:p14="http://schemas.microsoft.com/office/powerpoint/2010/main" val="26835454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2082"/>
        <p:cNvGrpSpPr/>
        <p:nvPr/>
      </p:nvGrpSpPr>
      <p:grpSpPr>
        <a:xfrm>
          <a:off x="0" y="0"/>
          <a:ext cx="0" cy="0"/>
          <a:chOff x="0" y="0"/>
          <a:chExt cx="0" cy="0"/>
        </a:xfrm>
      </p:grpSpPr>
      <p:sp>
        <p:nvSpPr>
          <p:cNvPr id="2083" name="Google Shape;2083;p157"/>
          <p:cNvSpPr txBox="1">
            <a:spLocks noGrp="1"/>
          </p:cNvSpPr>
          <p:nvPr>
            <p:ph type="title"/>
          </p:nvPr>
        </p:nvSpPr>
        <p:spPr>
          <a:xfrm>
            <a:off x="2246344" y="150891"/>
            <a:ext cx="7455471"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MUX Tree               (Contd..)</a:t>
            </a:r>
            <a:endParaRPr dirty="0"/>
          </a:p>
        </p:txBody>
      </p:sp>
      <p:sp>
        <p:nvSpPr>
          <p:cNvPr id="2091" name="Google Shape;2091;p15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
        <p:nvSpPr>
          <p:cNvPr id="2084" name="Google Shape;2084;p157"/>
          <p:cNvSpPr txBox="1"/>
          <p:nvPr/>
        </p:nvSpPr>
        <p:spPr>
          <a:xfrm>
            <a:off x="838200" y="978878"/>
            <a:ext cx="10637520" cy="444342"/>
          </a:xfrm>
          <a:prstGeom prst="rect">
            <a:avLst/>
          </a:prstGeom>
          <a:noFill/>
          <a:ln>
            <a:noFill/>
          </a:ln>
        </p:spPr>
        <p:txBody>
          <a:bodyPr spcFirstLastPara="1" wrap="square" lIns="0" tIns="13325" rIns="0" bIns="0" anchor="t" anchorCtr="0">
            <a:spAutoFit/>
          </a:bodyPr>
          <a:lstStyle/>
          <a:p>
            <a:pPr marL="12700" marR="0" lvl="0" algn="l" rtl="0">
              <a:spcBef>
                <a:spcPts val="0"/>
              </a:spcBef>
              <a:spcAft>
                <a:spcPts val="0"/>
              </a:spcAft>
              <a:buClr>
                <a:schemeClr val="dk1"/>
              </a:buClr>
              <a:buSzPts val="2400"/>
            </a:pPr>
            <a:r>
              <a:rPr lang="en-US" sz="2800" dirty="0">
                <a:solidFill>
                  <a:schemeClr val="dk1"/>
                </a:solidFill>
                <a:latin typeface="Times New Roman"/>
                <a:ea typeface="Times New Roman"/>
                <a:cs typeface="Times New Roman"/>
                <a:sym typeface="Times New Roman"/>
              </a:rPr>
              <a:t>Implement 8:1 Multiplexer using 4:1 and 2:1 Multiplexer.</a:t>
            </a:r>
            <a:endParaRPr sz="2800" dirty="0">
              <a:solidFill>
                <a:schemeClr val="dk1"/>
              </a:solidFill>
              <a:latin typeface="Times New Roman"/>
              <a:ea typeface="Times New Roman"/>
              <a:cs typeface="Times New Roman"/>
              <a:sym typeface="Times New Roman"/>
            </a:endParaRPr>
          </a:p>
        </p:txBody>
      </p:sp>
      <p:sp>
        <p:nvSpPr>
          <p:cNvPr id="2085" name="Google Shape;2085;p157"/>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9</a:t>
            </a:r>
            <a:endParaRPr sz="1050">
              <a:solidFill>
                <a:srgbClr val="FFFFFF"/>
              </a:solidFill>
              <a:latin typeface="Arial"/>
              <a:ea typeface="Arial"/>
              <a:cs typeface="Arial"/>
              <a:sym typeface="Arial"/>
            </a:endParaRPr>
          </a:p>
        </p:txBody>
      </p:sp>
      <p:cxnSp>
        <p:nvCxnSpPr>
          <p:cNvPr id="2087" name="Google Shape;2087;p157"/>
          <p:cNvCxnSpPr/>
          <p:nvPr/>
        </p:nvCxnSpPr>
        <p:spPr>
          <a:xfrm>
            <a:off x="5318760" y="3489960"/>
            <a:ext cx="0" cy="690436"/>
          </a:xfrm>
          <a:prstGeom prst="straightConnector1">
            <a:avLst/>
          </a:prstGeom>
          <a:noFill/>
          <a:ln w="9525" cap="flat" cmpd="sng">
            <a:solidFill>
              <a:schemeClr val="accent1"/>
            </a:solidFill>
            <a:prstDash val="solid"/>
            <a:miter lim="800000"/>
            <a:headEnd type="none" w="sm" len="sm"/>
            <a:tailEnd type="none" w="sm" len="sm"/>
          </a:ln>
        </p:spPr>
      </p:cxnSp>
      <p:cxnSp>
        <p:nvCxnSpPr>
          <p:cNvPr id="2088" name="Google Shape;2088;p157"/>
          <p:cNvCxnSpPr/>
          <p:nvPr/>
        </p:nvCxnSpPr>
        <p:spPr>
          <a:xfrm rot="10800000" flipH="1">
            <a:off x="5974079" y="2595595"/>
            <a:ext cx="1232932" cy="1"/>
          </a:xfrm>
          <a:prstGeom prst="straightConnector1">
            <a:avLst/>
          </a:prstGeom>
          <a:noFill/>
          <a:ln w="9525" cap="flat" cmpd="sng">
            <a:solidFill>
              <a:schemeClr val="accent1"/>
            </a:solidFill>
            <a:prstDash val="solid"/>
            <a:miter lim="800000"/>
            <a:headEnd type="none" w="sm" len="sm"/>
            <a:tailEnd type="none" w="sm" len="sm"/>
          </a:ln>
        </p:spPr>
      </p:cxnSp>
      <p:sp>
        <p:nvSpPr>
          <p:cNvPr id="2089" name="Google Shape;2089;p157"/>
          <p:cNvSpPr/>
          <p:nvPr/>
        </p:nvSpPr>
        <p:spPr>
          <a:xfrm>
            <a:off x="4023360" y="1051560"/>
            <a:ext cx="101669" cy="58357"/>
          </a:xfrm>
          <a:prstGeom prst="arc">
            <a:avLst>
              <a:gd name="adj1" fmla="val 16200000"/>
              <a:gd name="adj2" fmla="val 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2090" name="Google Shape;2090;p157"/>
          <p:cNvPicPr preferRelativeResize="0"/>
          <p:nvPr/>
        </p:nvPicPr>
        <p:blipFill rotWithShape="1">
          <a:blip r:embed="rId3">
            <a:alphaModFix/>
          </a:blip>
          <a:srcRect/>
          <a:stretch/>
        </p:blipFill>
        <p:spPr>
          <a:xfrm>
            <a:off x="6321742" y="1757162"/>
            <a:ext cx="5032058" cy="4156032"/>
          </a:xfrm>
          <a:prstGeom prst="rect">
            <a:avLst/>
          </a:prstGeom>
          <a:noFill/>
          <a:ln>
            <a:noFill/>
          </a:ln>
        </p:spPr>
      </p:pic>
      <p:pic>
        <p:nvPicPr>
          <p:cNvPr id="11" name="Google Shape;1949;p142"/>
          <p:cNvPicPr preferRelativeResize="0"/>
          <p:nvPr/>
        </p:nvPicPr>
        <p:blipFill rotWithShape="1">
          <a:blip r:embed="rId4">
            <a:alphaModFix/>
          </a:blip>
          <a:srcRect/>
          <a:stretch/>
        </p:blipFill>
        <p:spPr>
          <a:xfrm>
            <a:off x="64009" y="96107"/>
            <a:ext cx="795528" cy="822412"/>
          </a:xfrm>
          <a:prstGeom prst="rect">
            <a:avLst/>
          </a:prstGeom>
          <a:noFill/>
          <a:ln>
            <a:noFill/>
          </a:ln>
        </p:spPr>
      </p:pic>
      <p:graphicFrame>
        <p:nvGraphicFramePr>
          <p:cNvPr id="14" name="Google Shape;2097;p158"/>
          <p:cNvGraphicFramePr/>
          <p:nvPr>
            <p:extLst>
              <p:ext uri="{D42A27DB-BD31-4B8C-83A1-F6EECF244321}">
                <p14:modId xmlns:p14="http://schemas.microsoft.com/office/powerpoint/2010/main" val="2488848412"/>
              </p:ext>
            </p:extLst>
          </p:nvPr>
        </p:nvGraphicFramePr>
        <p:xfrm>
          <a:off x="664464" y="1868424"/>
          <a:ext cx="4953000" cy="4132125"/>
        </p:xfrm>
        <a:graphic>
          <a:graphicData uri="http://schemas.openxmlformats.org/drawingml/2006/table">
            <a:tbl>
              <a:tblPr firstRow="1" bandRow="1">
                <a:noFill/>
              </a:tblPr>
              <a:tblGrid>
                <a:gridCol w="1238250">
                  <a:extLst>
                    <a:ext uri="{9D8B030D-6E8A-4147-A177-3AD203B41FA5}">
                      <a16:colId xmlns="" xmlns:a16="http://schemas.microsoft.com/office/drawing/2014/main" val="20000"/>
                    </a:ext>
                  </a:extLst>
                </a:gridCol>
                <a:gridCol w="1238250">
                  <a:extLst>
                    <a:ext uri="{9D8B030D-6E8A-4147-A177-3AD203B41FA5}">
                      <a16:colId xmlns="" xmlns:a16="http://schemas.microsoft.com/office/drawing/2014/main" val="20001"/>
                    </a:ext>
                  </a:extLst>
                </a:gridCol>
                <a:gridCol w="1238250">
                  <a:extLst>
                    <a:ext uri="{9D8B030D-6E8A-4147-A177-3AD203B41FA5}">
                      <a16:colId xmlns="" xmlns:a16="http://schemas.microsoft.com/office/drawing/2014/main" val="20002"/>
                    </a:ext>
                  </a:extLst>
                </a:gridCol>
                <a:gridCol w="1238250">
                  <a:extLst>
                    <a:ext uri="{9D8B030D-6E8A-4147-A177-3AD203B41FA5}">
                      <a16:colId xmlns="" xmlns:a16="http://schemas.microsoft.com/office/drawing/2014/main" val="20003"/>
                    </a:ext>
                  </a:extLst>
                </a:gridCol>
              </a:tblGrid>
              <a:tr h="459125">
                <a:tc>
                  <a:txBody>
                    <a:bodyPr/>
                    <a:lstStyle/>
                    <a:p>
                      <a:pPr marL="12700" marR="0" lvl="0" indent="0" algn="ctr" rtl="0">
                        <a:lnSpc>
                          <a:spcPct val="100000"/>
                        </a:lnSpc>
                        <a:spcBef>
                          <a:spcPts val="0"/>
                        </a:spcBef>
                        <a:spcAft>
                          <a:spcPts val="0"/>
                        </a:spcAft>
                        <a:buNone/>
                      </a:pPr>
                      <a:r>
                        <a:rPr lang="en-US" sz="2400" b="1" dirty="0">
                          <a:solidFill>
                            <a:srgbClr val="FFFFFF"/>
                          </a:solidFill>
                          <a:latin typeface="Times New Roman"/>
                          <a:ea typeface="Times New Roman"/>
                          <a:cs typeface="Times New Roman"/>
                          <a:sym typeface="Times New Roman"/>
                        </a:rPr>
                        <a:t>S2</a:t>
                      </a:r>
                      <a:endParaRPr sz="2400" dirty="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12700" marR="0" lvl="0" indent="0" algn="ctr"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S1</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12700" marR="0" lvl="0" indent="0" algn="ctr"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S0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516890" marR="0" lvl="0" indent="0" algn="l"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Y</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extLst>
                  <a:ext uri="{0D108BD9-81ED-4DB2-BD59-A6C34878D82A}">
                    <a16:rowId xmlns="" xmlns:a16="http://schemas.microsoft.com/office/drawing/2014/main" val="10000"/>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1"/>
                  </a:ext>
                </a:extLst>
              </a:tr>
              <a:tr h="459125">
                <a:tc>
                  <a:txBody>
                    <a:bodyPr/>
                    <a:lstStyle/>
                    <a:p>
                      <a:pPr marL="1333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2"/>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I2</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3"/>
                  </a:ext>
                </a:extLst>
              </a:tr>
              <a:tr h="459125">
                <a:tc>
                  <a:txBody>
                    <a:bodyPr/>
                    <a:lstStyle/>
                    <a:p>
                      <a:pPr marL="1333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I3</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4"/>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I4</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5"/>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I5</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6"/>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I6</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7"/>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dirty="0">
                          <a:latin typeface="Times New Roman"/>
                          <a:ea typeface="Times New Roman"/>
                          <a:cs typeface="Times New Roman"/>
                          <a:sym typeface="Times New Roman"/>
                        </a:rPr>
                        <a:t>I7</a:t>
                      </a:r>
                      <a:endParaRPr dirty="0"/>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8"/>
                  </a:ext>
                </a:extLst>
              </a:tr>
            </a:tbl>
          </a:graphicData>
        </a:graphic>
      </p:graphicFrame>
      <p:sp>
        <p:nvSpPr>
          <p:cNvPr id="2" name="Date Placeholder 1"/>
          <p:cNvSpPr>
            <a:spLocks noGrp="1"/>
          </p:cNvSpPr>
          <p:nvPr>
            <p:ph type="dt" sz="half" idx="10"/>
          </p:nvPr>
        </p:nvSpPr>
        <p:spPr/>
        <p:txBody>
          <a:bodyPr/>
          <a:lstStyle/>
          <a:p>
            <a:fld id="{D1B2AE29-A090-4CD2-AE12-DF3F11DC92D3}" type="datetime1">
              <a:rPr lang="en-US" smtClean="0"/>
              <a:t>9/12/2022</a:t>
            </a:fld>
            <a:endParaRPr lang="en-US"/>
          </a:p>
        </p:txBody>
      </p:sp>
    </p:spTree>
    <p:extLst>
      <p:ext uri="{BB962C8B-B14F-4D97-AF65-F5344CB8AC3E}">
        <p14:creationId xmlns:p14="http://schemas.microsoft.com/office/powerpoint/2010/main" val="4249091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2095"/>
        <p:cNvGrpSpPr/>
        <p:nvPr/>
      </p:nvGrpSpPr>
      <p:grpSpPr>
        <a:xfrm>
          <a:off x="0" y="0"/>
          <a:ext cx="0" cy="0"/>
          <a:chOff x="0" y="0"/>
          <a:chExt cx="0" cy="0"/>
        </a:xfrm>
      </p:grpSpPr>
      <p:sp>
        <p:nvSpPr>
          <p:cNvPr id="2096" name="Google Shape;2096;p158"/>
          <p:cNvSpPr txBox="1">
            <a:spLocks noGrp="1"/>
          </p:cNvSpPr>
          <p:nvPr>
            <p:ph type="title"/>
          </p:nvPr>
        </p:nvSpPr>
        <p:spPr>
          <a:xfrm>
            <a:off x="1005840" y="261960"/>
            <a:ext cx="10494264" cy="456653"/>
          </a:xfrm>
          <a:prstGeom prst="rect">
            <a:avLst/>
          </a:prstGeom>
          <a:noFill/>
          <a:ln>
            <a:noFill/>
          </a:ln>
        </p:spPr>
        <p:txBody>
          <a:bodyPr spcFirstLastPara="1" wrap="square" lIns="0" tIns="13325" rIns="0" bIns="0" anchor="ctr" anchorCtr="0">
            <a:spAutoFit/>
          </a:bodyPr>
          <a:lstStyle/>
          <a:p>
            <a:pPr marL="12700" lvl="0">
              <a:spcBef>
                <a:spcPts val="0"/>
              </a:spcBef>
              <a:buClr>
                <a:schemeClr val="dk1"/>
              </a:buClr>
              <a:buSzPts val="2400"/>
            </a:pPr>
            <a:r>
              <a:rPr lang="en-US" sz="3200" dirty="0">
                <a:solidFill>
                  <a:schemeClr val="dk1"/>
                </a:solidFill>
                <a:latin typeface="Times New Roman"/>
                <a:ea typeface="Times New Roman"/>
                <a:cs typeface="Times New Roman"/>
                <a:sym typeface="Times New Roman"/>
              </a:rPr>
              <a:t>Implement 8:1 Multiplexer using 4:1 Multiplexers and OR gate</a:t>
            </a:r>
          </a:p>
        </p:txBody>
      </p:sp>
      <p:sp>
        <p:nvSpPr>
          <p:cNvPr id="2100" name="Google Shape;2100;p15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graphicFrame>
        <p:nvGraphicFramePr>
          <p:cNvPr id="2097" name="Google Shape;2097;p158"/>
          <p:cNvGraphicFramePr/>
          <p:nvPr>
            <p:extLst>
              <p:ext uri="{D42A27DB-BD31-4B8C-83A1-F6EECF244321}">
                <p14:modId xmlns:p14="http://schemas.microsoft.com/office/powerpoint/2010/main" val="2910089839"/>
              </p:ext>
            </p:extLst>
          </p:nvPr>
        </p:nvGraphicFramePr>
        <p:xfrm>
          <a:off x="582168" y="1411224"/>
          <a:ext cx="4953000" cy="4132125"/>
        </p:xfrm>
        <a:graphic>
          <a:graphicData uri="http://schemas.openxmlformats.org/drawingml/2006/table">
            <a:tbl>
              <a:tblPr firstRow="1" bandRow="1">
                <a:noFill/>
              </a:tblPr>
              <a:tblGrid>
                <a:gridCol w="1238250">
                  <a:extLst>
                    <a:ext uri="{9D8B030D-6E8A-4147-A177-3AD203B41FA5}">
                      <a16:colId xmlns="" xmlns:a16="http://schemas.microsoft.com/office/drawing/2014/main" val="20000"/>
                    </a:ext>
                  </a:extLst>
                </a:gridCol>
                <a:gridCol w="1238250">
                  <a:extLst>
                    <a:ext uri="{9D8B030D-6E8A-4147-A177-3AD203B41FA5}">
                      <a16:colId xmlns="" xmlns:a16="http://schemas.microsoft.com/office/drawing/2014/main" val="20001"/>
                    </a:ext>
                  </a:extLst>
                </a:gridCol>
                <a:gridCol w="1238250">
                  <a:extLst>
                    <a:ext uri="{9D8B030D-6E8A-4147-A177-3AD203B41FA5}">
                      <a16:colId xmlns="" xmlns:a16="http://schemas.microsoft.com/office/drawing/2014/main" val="20002"/>
                    </a:ext>
                  </a:extLst>
                </a:gridCol>
                <a:gridCol w="1238250">
                  <a:extLst>
                    <a:ext uri="{9D8B030D-6E8A-4147-A177-3AD203B41FA5}">
                      <a16:colId xmlns="" xmlns:a16="http://schemas.microsoft.com/office/drawing/2014/main" val="20003"/>
                    </a:ext>
                  </a:extLst>
                </a:gridCol>
              </a:tblGrid>
              <a:tr h="459125">
                <a:tc>
                  <a:txBody>
                    <a:bodyPr/>
                    <a:lstStyle/>
                    <a:p>
                      <a:pPr marL="12700" marR="0" lvl="0" indent="0" algn="ctr" rtl="0">
                        <a:lnSpc>
                          <a:spcPct val="100000"/>
                        </a:lnSpc>
                        <a:spcBef>
                          <a:spcPts val="0"/>
                        </a:spcBef>
                        <a:spcAft>
                          <a:spcPts val="0"/>
                        </a:spcAft>
                        <a:buNone/>
                      </a:pPr>
                      <a:r>
                        <a:rPr lang="en-US" sz="2400" b="1" dirty="0">
                          <a:solidFill>
                            <a:srgbClr val="FFFFFF"/>
                          </a:solidFill>
                          <a:latin typeface="Times New Roman"/>
                          <a:ea typeface="Times New Roman"/>
                          <a:cs typeface="Times New Roman"/>
                          <a:sym typeface="Times New Roman"/>
                        </a:rPr>
                        <a:t>S2</a:t>
                      </a:r>
                      <a:endParaRPr sz="2400" dirty="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12700" marR="0" lvl="0" indent="0" algn="ctr"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S1</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12700" marR="0" lvl="0" indent="0" algn="ctr"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S0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tc>
                  <a:txBody>
                    <a:bodyPr/>
                    <a:lstStyle/>
                    <a:p>
                      <a:pPr marL="516890" marR="0" lvl="0" indent="0" algn="l" rtl="0">
                        <a:lnSpc>
                          <a:spcPct val="100000"/>
                        </a:lnSpc>
                        <a:spcBef>
                          <a:spcPts val="0"/>
                        </a:spcBef>
                        <a:spcAft>
                          <a:spcPts val="0"/>
                        </a:spcAft>
                        <a:buNone/>
                      </a:pPr>
                      <a:r>
                        <a:rPr lang="en-US" sz="2400" b="1">
                          <a:solidFill>
                            <a:srgbClr val="FFFFFF"/>
                          </a:solidFill>
                          <a:latin typeface="Times New Roman"/>
                          <a:ea typeface="Times New Roman"/>
                          <a:cs typeface="Times New Roman"/>
                          <a:sym typeface="Times New Roman"/>
                        </a:rPr>
                        <a:t>Y</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F81BC"/>
                    </a:solidFill>
                  </a:tcPr>
                </a:tc>
                <a:extLst>
                  <a:ext uri="{0D108BD9-81ED-4DB2-BD59-A6C34878D82A}">
                    <a16:rowId xmlns="" xmlns:a16="http://schemas.microsoft.com/office/drawing/2014/main" val="10000"/>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I0</a:t>
                      </a:r>
                      <a:endParaRPr sz="2400">
                        <a:latin typeface="Times New Roman"/>
                        <a:ea typeface="Times New Roman"/>
                        <a:cs typeface="Times New Roman"/>
                        <a:sym typeface="Times New Roman"/>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1"/>
                  </a:ext>
                </a:extLst>
              </a:tr>
              <a:tr h="459125">
                <a:tc>
                  <a:txBody>
                    <a:bodyPr/>
                    <a:lstStyle/>
                    <a:p>
                      <a:pPr marL="1333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2"/>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I2</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3"/>
                  </a:ext>
                </a:extLst>
              </a:tr>
              <a:tr h="459125">
                <a:tc>
                  <a:txBody>
                    <a:bodyPr/>
                    <a:lstStyle/>
                    <a:p>
                      <a:pPr marL="13334" marR="0" lvl="0" indent="0" algn="ctr" rtl="0">
                        <a:lnSpc>
                          <a:spcPct val="100000"/>
                        </a:lnSpc>
                        <a:spcBef>
                          <a:spcPts val="0"/>
                        </a:spcBef>
                        <a:spcAft>
                          <a:spcPts val="0"/>
                        </a:spcAft>
                        <a:buNone/>
                      </a:pPr>
                      <a:r>
                        <a:rPr lang="en-US" sz="2400" dirty="0">
                          <a:latin typeface="Times New Roman"/>
                          <a:ea typeface="Times New Roman"/>
                          <a:cs typeface="Times New Roman"/>
                          <a:sym typeface="Times New Roman"/>
                        </a:rPr>
                        <a:t>0</a:t>
                      </a:r>
                      <a:endParaRPr sz="2400" dirty="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I3</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4"/>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I4</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5"/>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I5</a:t>
                      </a:r>
                      <a:endParaRPr sz="2400">
                        <a:latin typeface="Times New Roman"/>
                        <a:ea typeface="Times New Roman"/>
                        <a:cs typeface="Times New Roman"/>
                        <a:sym typeface="Times New Roman"/>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6"/>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0</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tc>
                  <a:txBody>
                    <a:bodyPr/>
                    <a:lstStyle/>
                    <a:p>
                      <a:pPr marL="498475" marR="0" lvl="0" indent="0" algn="l" rtl="0">
                        <a:lnSpc>
                          <a:spcPct val="100000"/>
                        </a:lnSpc>
                        <a:spcBef>
                          <a:spcPts val="0"/>
                        </a:spcBef>
                        <a:spcAft>
                          <a:spcPts val="0"/>
                        </a:spcAft>
                        <a:buNone/>
                      </a:pPr>
                      <a:r>
                        <a:rPr lang="en-US" sz="2400">
                          <a:latin typeface="Times New Roman"/>
                          <a:ea typeface="Times New Roman"/>
                          <a:cs typeface="Times New Roman"/>
                          <a:sym typeface="Times New Roman"/>
                        </a:rPr>
                        <a:t>I6</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7E8"/>
                    </a:solidFill>
                  </a:tcPr>
                </a:tc>
                <a:extLst>
                  <a:ext uri="{0D108BD9-81ED-4DB2-BD59-A6C34878D82A}">
                    <a16:rowId xmlns="" xmlns:a16="http://schemas.microsoft.com/office/drawing/2014/main" val="10007"/>
                  </a:ext>
                </a:extLst>
              </a:tr>
              <a:tr h="459125">
                <a:tc>
                  <a:txBody>
                    <a:bodyPr/>
                    <a:lstStyle/>
                    <a:p>
                      <a:pPr marL="1333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14604" marR="0" lvl="0" indent="0" algn="ctr" rtl="0">
                        <a:lnSpc>
                          <a:spcPct val="100000"/>
                        </a:lnSpc>
                        <a:spcBef>
                          <a:spcPts val="0"/>
                        </a:spcBef>
                        <a:spcAft>
                          <a:spcPts val="0"/>
                        </a:spcAft>
                        <a:buNone/>
                      </a:pPr>
                      <a:r>
                        <a:rPr lang="en-US"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tc>
                  <a:txBody>
                    <a:bodyPr/>
                    <a:lstStyle/>
                    <a:p>
                      <a:pPr marL="498475" marR="0" lvl="0" indent="0" algn="l" rtl="0">
                        <a:lnSpc>
                          <a:spcPct val="100000"/>
                        </a:lnSpc>
                        <a:spcBef>
                          <a:spcPts val="0"/>
                        </a:spcBef>
                        <a:spcAft>
                          <a:spcPts val="0"/>
                        </a:spcAft>
                        <a:buNone/>
                      </a:pPr>
                      <a:r>
                        <a:rPr lang="en-US" sz="2400" dirty="0">
                          <a:latin typeface="Times New Roman"/>
                          <a:ea typeface="Times New Roman"/>
                          <a:cs typeface="Times New Roman"/>
                          <a:sym typeface="Times New Roman"/>
                        </a:rPr>
                        <a:t>I7</a:t>
                      </a:r>
                      <a:endParaRPr dirty="0"/>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CF4"/>
                    </a:solidFill>
                  </a:tcPr>
                </a:tc>
                <a:extLst>
                  <a:ext uri="{0D108BD9-81ED-4DB2-BD59-A6C34878D82A}">
                    <a16:rowId xmlns="" xmlns:a16="http://schemas.microsoft.com/office/drawing/2014/main" val="10008"/>
                  </a:ext>
                </a:extLst>
              </a:tr>
            </a:tbl>
          </a:graphicData>
        </a:graphic>
      </p:graphicFrame>
      <p:sp>
        <p:nvSpPr>
          <p:cNvPr id="2098" name="Google Shape;2098;p158"/>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10</a:t>
            </a:r>
            <a:endParaRPr sz="1050">
              <a:solidFill>
                <a:srgbClr val="FFFFFF"/>
              </a:solidFill>
              <a:latin typeface="Arial"/>
              <a:ea typeface="Arial"/>
              <a:cs typeface="Arial"/>
              <a:sym typeface="Arial"/>
            </a:endParaRPr>
          </a:p>
        </p:txBody>
      </p:sp>
      <p:pic>
        <p:nvPicPr>
          <p:cNvPr id="7" name="Google Shape;1949;p142"/>
          <p:cNvPicPr preferRelativeResize="0"/>
          <p:nvPr/>
        </p:nvPicPr>
        <p:blipFill rotWithShape="1">
          <a:blip r:embed="rId3">
            <a:alphaModFix/>
          </a:blip>
          <a:srcRect/>
          <a:stretch/>
        </p:blipFill>
        <p:spPr>
          <a:xfrm>
            <a:off x="121381" y="92904"/>
            <a:ext cx="738155" cy="822412"/>
          </a:xfrm>
          <a:prstGeom prst="rect">
            <a:avLst/>
          </a:prstGeom>
          <a:noFill/>
          <a:ln>
            <a:noFill/>
          </a:ln>
        </p:spPr>
      </p:pic>
      <p:pic>
        <p:nvPicPr>
          <p:cNvPr id="8" name="Picture 7"/>
          <p:cNvPicPr>
            <a:picLocks noChangeAspect="1"/>
          </p:cNvPicPr>
          <p:nvPr/>
        </p:nvPicPr>
        <p:blipFill>
          <a:blip r:embed="rId4"/>
          <a:stretch>
            <a:fillRect/>
          </a:stretch>
        </p:blipFill>
        <p:spPr>
          <a:xfrm>
            <a:off x="5764878" y="1295657"/>
            <a:ext cx="6073553" cy="4363257"/>
          </a:xfrm>
          <a:prstGeom prst="rect">
            <a:avLst/>
          </a:prstGeom>
        </p:spPr>
      </p:pic>
      <p:sp>
        <p:nvSpPr>
          <p:cNvPr id="2" name="Date Placeholder 1"/>
          <p:cNvSpPr>
            <a:spLocks noGrp="1"/>
          </p:cNvSpPr>
          <p:nvPr>
            <p:ph type="dt" sz="half" idx="10"/>
          </p:nvPr>
        </p:nvSpPr>
        <p:spPr/>
        <p:txBody>
          <a:bodyPr/>
          <a:lstStyle/>
          <a:p>
            <a:fld id="{37044D5D-F5C3-45F2-925C-1B69639B31FB}" type="datetime1">
              <a:rPr lang="en-US" smtClean="0"/>
              <a:t>9/12/2022</a:t>
            </a:fld>
            <a:endParaRPr lang="en-US"/>
          </a:p>
        </p:txBody>
      </p:sp>
    </p:spTree>
    <p:extLst>
      <p:ext uri="{BB962C8B-B14F-4D97-AF65-F5344CB8AC3E}">
        <p14:creationId xmlns:p14="http://schemas.microsoft.com/office/powerpoint/2010/main" val="31096331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047" y="169445"/>
            <a:ext cx="7455471" cy="505908"/>
          </a:xfrm>
          <a:prstGeom prst="rect">
            <a:avLst/>
          </a:prstGeom>
        </p:spPr>
        <p:txBody>
          <a:bodyPr vert="horz" wrap="square" lIns="0" tIns="13335" rIns="0" bIns="0" rtlCol="0" anchor="ctr">
            <a:spAutoFit/>
          </a:bodyPr>
          <a:lstStyle/>
          <a:p>
            <a:pPr marL="12700">
              <a:lnSpc>
                <a:spcPct val="100000"/>
              </a:lnSpc>
              <a:spcBef>
                <a:spcPts val="105"/>
              </a:spcBef>
            </a:pPr>
            <a:r>
              <a:rPr sz="3200" b="1" dirty="0">
                <a:latin typeface="Times New Roman" pitchFamily="18" charset="0"/>
                <a:cs typeface="Times New Roman" pitchFamily="18" charset="0"/>
              </a:rPr>
              <a:t>MUX Tree </a:t>
            </a:r>
            <a:r>
              <a:rPr lang="en-IN" sz="3200" b="1" dirty="0">
                <a:latin typeface="Times New Roman" pitchFamily="18" charset="0"/>
                <a:cs typeface="Times New Roman" pitchFamily="18" charset="0"/>
              </a:rPr>
              <a:t>  </a:t>
            </a:r>
            <a:r>
              <a:rPr lang="en-IN" sz="3200" b="1" dirty="0">
                <a:solidFill>
                  <a:srgbClr val="FF0000"/>
                </a:solidFill>
                <a:latin typeface="Times New Roman" pitchFamily="18" charset="0"/>
                <a:cs typeface="Times New Roman" pitchFamily="18" charset="0"/>
              </a:rPr>
              <a:t>(Active High Enable)</a:t>
            </a:r>
            <a:endParaRPr sz="3200" b="1" dirty="0">
              <a:solidFill>
                <a:srgbClr val="FF0000"/>
              </a:solidFill>
              <a:latin typeface="Times New Roman" pitchFamily="18" charset="0"/>
              <a:cs typeface="Times New Roman" pitchFamily="18" charset="0"/>
            </a:endParaRPr>
          </a:p>
        </p:txBody>
      </p:sp>
      <p:sp>
        <p:nvSpPr>
          <p:cNvPr id="50" name="object 50"/>
          <p:cNvSpPr txBox="1">
            <a:spLocks noGrp="1"/>
          </p:cNvSpPr>
          <p:nvPr>
            <p:ph type="sldNum" sz="quarter" idx="12"/>
          </p:nvPr>
        </p:nvSpPr>
        <p:spPr>
          <a:xfrm>
            <a:off x="10198995" y="6565403"/>
            <a:ext cx="2743200" cy="153888"/>
          </a:xfrm>
          <a:prstGeom prst="rect">
            <a:avLst/>
          </a:prstGeom>
        </p:spPr>
        <p:txBody>
          <a:bodyPr vert="horz" wrap="square" lIns="0" tIns="0" rIns="0" bIns="0" rtlCol="0" anchor="ctr">
            <a:spAutoFit/>
          </a:bodyPr>
          <a:lstStyle/>
          <a:p>
            <a:pPr marL="25400">
              <a:lnSpc>
                <a:spcPts val="1240"/>
              </a:lnSpc>
            </a:pPr>
            <a:fld id="{81D60167-4931-47E6-BA6A-407CBD079E47}" type="slidenum">
              <a:rPr spc="-60" dirty="0"/>
              <a:pPr marL="25400">
                <a:lnSpc>
                  <a:spcPts val="1240"/>
                </a:lnSpc>
              </a:pPr>
              <a:t>85</a:t>
            </a:fld>
            <a:endParaRPr spc="-60" dirty="0"/>
          </a:p>
        </p:txBody>
      </p:sp>
      <p:sp>
        <p:nvSpPr>
          <p:cNvPr id="3" name="object 3"/>
          <p:cNvSpPr txBox="1"/>
          <p:nvPr/>
        </p:nvSpPr>
        <p:spPr>
          <a:xfrm>
            <a:off x="496324" y="903214"/>
            <a:ext cx="9144000" cy="382797"/>
          </a:xfrm>
          <a:prstGeom prst="rect">
            <a:avLst/>
          </a:prstGeom>
        </p:spPr>
        <p:txBody>
          <a:bodyPr vert="horz" wrap="square" lIns="0" tIns="13335" rIns="0" bIns="0" rtlCol="0">
            <a:spAutoFit/>
          </a:bodyPr>
          <a:lstStyle/>
          <a:p>
            <a:pPr marL="355600" indent="-342900">
              <a:spcBef>
                <a:spcPts val="105"/>
              </a:spcBef>
              <a:buChar char="•"/>
              <a:tabLst>
                <a:tab pos="354965" algn="l"/>
                <a:tab pos="355600" algn="l"/>
              </a:tabLst>
            </a:pPr>
            <a:r>
              <a:rPr sz="2400" spc="-80" dirty="0">
                <a:latin typeface="Times New Roman" pitchFamily="18" charset="0"/>
                <a:cs typeface="Times New Roman" pitchFamily="18" charset="0"/>
              </a:rPr>
              <a:t>Implement </a:t>
            </a:r>
            <a:r>
              <a:rPr sz="2400" spc="-120" dirty="0">
                <a:solidFill>
                  <a:srgbClr val="FF0000"/>
                </a:solidFill>
                <a:latin typeface="Times New Roman" pitchFamily="18" charset="0"/>
                <a:cs typeface="Times New Roman" pitchFamily="18" charset="0"/>
              </a:rPr>
              <a:t>8:1</a:t>
            </a:r>
            <a:r>
              <a:rPr lang="en-US" sz="2400" spc="-120" dirty="0">
                <a:solidFill>
                  <a:srgbClr val="FF0000"/>
                </a:solidFill>
                <a:latin typeface="Times New Roman" pitchFamily="18" charset="0"/>
                <a:cs typeface="Times New Roman" pitchFamily="18" charset="0"/>
              </a:rPr>
              <a:t> </a:t>
            </a:r>
            <a:r>
              <a:rPr lang="en-US" sz="2400" spc="-120" dirty="0">
                <a:latin typeface="Times New Roman" pitchFamily="18" charset="0"/>
                <a:cs typeface="Times New Roman" pitchFamily="18" charset="0"/>
              </a:rPr>
              <a:t>Multiplexer</a:t>
            </a:r>
            <a:r>
              <a:rPr sz="2400" spc="-120" dirty="0">
                <a:latin typeface="Times New Roman" pitchFamily="18" charset="0"/>
                <a:cs typeface="Times New Roman" pitchFamily="18" charset="0"/>
              </a:rPr>
              <a:t> </a:t>
            </a:r>
            <a:r>
              <a:rPr lang="en-US" sz="2400" spc="-195" dirty="0">
                <a:latin typeface="Times New Roman" pitchFamily="18" charset="0"/>
                <a:cs typeface="Times New Roman" pitchFamily="18" charset="0"/>
              </a:rPr>
              <a:t>u</a:t>
            </a:r>
            <a:r>
              <a:rPr sz="2400" spc="-195" dirty="0">
                <a:latin typeface="Times New Roman" pitchFamily="18" charset="0"/>
                <a:cs typeface="Times New Roman" pitchFamily="18" charset="0"/>
              </a:rPr>
              <a:t>sing </a:t>
            </a:r>
            <a:r>
              <a:rPr sz="2400" spc="-114" dirty="0">
                <a:latin typeface="Times New Roman" pitchFamily="18" charset="0"/>
                <a:cs typeface="Times New Roman" pitchFamily="18" charset="0"/>
              </a:rPr>
              <a:t>4:1</a:t>
            </a:r>
            <a:r>
              <a:rPr lang="en-US" sz="2400" spc="-114" dirty="0">
                <a:latin typeface="Times New Roman" pitchFamily="18" charset="0"/>
                <a:cs typeface="Times New Roman" pitchFamily="18" charset="0"/>
              </a:rPr>
              <a:t> and 2:1 Multiplexer.</a:t>
            </a:r>
            <a:endParaRPr sz="2400" dirty="0">
              <a:latin typeface="Times New Roman" pitchFamily="18" charset="0"/>
              <a:cs typeface="Times New Roman" pitchFamily="18" charset="0"/>
            </a:endParaRPr>
          </a:p>
        </p:txBody>
      </p:sp>
      <p:sp>
        <p:nvSpPr>
          <p:cNvPr id="7" name="Slide Number Placeholder 41"/>
          <p:cNvSpPr txBox="1">
            <a:spLocks/>
          </p:cNvSpPr>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r>
              <a:rPr lang="en-US" spc="-60" dirty="0"/>
              <a:t>9</a:t>
            </a:r>
          </a:p>
        </p:txBody>
      </p:sp>
      <p:sp>
        <p:nvSpPr>
          <p:cNvPr id="64" name="Arc 63"/>
          <p:cNvSpPr/>
          <p:nvPr/>
        </p:nvSpPr>
        <p:spPr>
          <a:xfrm>
            <a:off x="4023360" y="1051560"/>
            <a:ext cx="101669" cy="5835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graphicFrame>
        <p:nvGraphicFramePr>
          <p:cNvPr id="15" name="object 3"/>
          <p:cNvGraphicFramePr>
            <a:graphicFrameLocks noGrp="1"/>
          </p:cNvGraphicFramePr>
          <p:nvPr/>
        </p:nvGraphicFramePr>
        <p:xfrm>
          <a:off x="8094150" y="2526130"/>
          <a:ext cx="3092348" cy="4132062"/>
        </p:xfrm>
        <a:graphic>
          <a:graphicData uri="http://schemas.openxmlformats.org/drawingml/2006/table">
            <a:tbl>
              <a:tblPr firstRow="1" bandRow="1">
                <a:tableStyleId>{2D5ABB26-0587-4C30-8999-92F81FD0307C}</a:tableStyleId>
              </a:tblPr>
              <a:tblGrid>
                <a:gridCol w="773087">
                  <a:extLst>
                    <a:ext uri="{9D8B030D-6E8A-4147-A177-3AD203B41FA5}">
                      <a16:colId xmlns="" xmlns:a16="http://schemas.microsoft.com/office/drawing/2014/main" val="20000"/>
                    </a:ext>
                  </a:extLst>
                </a:gridCol>
                <a:gridCol w="773087">
                  <a:extLst>
                    <a:ext uri="{9D8B030D-6E8A-4147-A177-3AD203B41FA5}">
                      <a16:colId xmlns="" xmlns:a16="http://schemas.microsoft.com/office/drawing/2014/main" val="20001"/>
                    </a:ext>
                  </a:extLst>
                </a:gridCol>
                <a:gridCol w="773087">
                  <a:extLst>
                    <a:ext uri="{9D8B030D-6E8A-4147-A177-3AD203B41FA5}">
                      <a16:colId xmlns="" xmlns:a16="http://schemas.microsoft.com/office/drawing/2014/main" val="20002"/>
                    </a:ext>
                  </a:extLst>
                </a:gridCol>
                <a:gridCol w="773087">
                  <a:extLst>
                    <a:ext uri="{9D8B030D-6E8A-4147-A177-3AD203B41FA5}">
                      <a16:colId xmlns="" xmlns:a16="http://schemas.microsoft.com/office/drawing/2014/main" val="20003"/>
                    </a:ext>
                  </a:extLst>
                </a:gridCol>
              </a:tblGrid>
              <a:tr h="459118">
                <a:tc>
                  <a:txBody>
                    <a:bodyPr/>
                    <a:lstStyle/>
                    <a:p>
                      <a:pPr marL="12700" algn="ctr">
                        <a:lnSpc>
                          <a:spcPct val="100000"/>
                        </a:lnSpc>
                        <a:spcBef>
                          <a:spcPts val="275"/>
                        </a:spcBef>
                      </a:pPr>
                      <a:r>
                        <a:rPr sz="2400" b="1" spc="-5" dirty="0">
                          <a:solidFill>
                            <a:srgbClr val="FFFFFF"/>
                          </a:solidFill>
                          <a:latin typeface="Times New Roman"/>
                          <a:cs typeface="Times New Roman"/>
                        </a:rPr>
                        <a:t>S2</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75"/>
                        </a:spcBef>
                      </a:pPr>
                      <a:r>
                        <a:rPr sz="2400" b="1" spc="-10" dirty="0">
                          <a:solidFill>
                            <a:srgbClr val="FFFFFF"/>
                          </a:solidFill>
                          <a:latin typeface="Times New Roman"/>
                          <a:cs typeface="Times New Roman"/>
                        </a:rPr>
                        <a:t>S1</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75"/>
                        </a:spcBef>
                      </a:pPr>
                      <a:r>
                        <a:rPr sz="2400" b="1" spc="-10" dirty="0">
                          <a:solidFill>
                            <a:srgbClr val="FFFFFF"/>
                          </a:solidFill>
                          <a:latin typeface="Times New Roman"/>
                          <a:cs typeface="Times New Roman"/>
                        </a:rPr>
                        <a:t>S0</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516890" algn="l">
                        <a:lnSpc>
                          <a:spcPct val="100000"/>
                        </a:lnSpc>
                        <a:spcBef>
                          <a:spcPts val="275"/>
                        </a:spcBef>
                      </a:pPr>
                      <a:r>
                        <a:rPr sz="2400" b="1" dirty="0">
                          <a:solidFill>
                            <a:srgbClr val="FFFFFF"/>
                          </a:solidFill>
                          <a:latin typeface="Times New Roman"/>
                          <a:cs typeface="Times New Roman"/>
                        </a:rPr>
                        <a:t>Y</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 xmlns:a16="http://schemas.microsoft.com/office/drawing/2014/main" val="10000"/>
                  </a:ext>
                </a:extLst>
              </a:tr>
              <a:tr h="459118">
                <a:tc>
                  <a:txBody>
                    <a:bodyPr/>
                    <a:lstStyle/>
                    <a:p>
                      <a:pPr marL="13335" algn="ctr">
                        <a:lnSpc>
                          <a:spcPct val="100000"/>
                        </a:lnSpc>
                        <a:spcBef>
                          <a:spcPts val="275"/>
                        </a:spcBef>
                      </a:pPr>
                      <a:r>
                        <a:rPr sz="2400" dirty="0">
                          <a:solidFill>
                            <a:srgbClr val="FF0000"/>
                          </a:solidFill>
                          <a:latin typeface="Times New Roman"/>
                          <a:cs typeface="Times New Roman"/>
                        </a:rPr>
                        <a:t>0</a:t>
                      </a: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75"/>
                        </a:spcBef>
                      </a:pPr>
                      <a:r>
                        <a:rPr sz="2400" dirty="0">
                          <a:solidFill>
                            <a:srgbClr val="FF0000"/>
                          </a:solidFill>
                          <a:latin typeface="Times New Roman"/>
                          <a:cs typeface="Times New Roman"/>
                        </a:rPr>
                        <a:t>0</a:t>
                      </a: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75"/>
                        </a:spcBef>
                      </a:pPr>
                      <a:r>
                        <a:rPr sz="2400" dirty="0">
                          <a:solidFill>
                            <a:srgbClr val="FF0000"/>
                          </a:solidFill>
                          <a:latin typeface="Times New Roman"/>
                          <a:cs typeface="Times New Roman"/>
                        </a:rPr>
                        <a:t>0</a:t>
                      </a: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498475" algn="l">
                        <a:lnSpc>
                          <a:spcPct val="100000"/>
                        </a:lnSpc>
                        <a:spcBef>
                          <a:spcPts val="275"/>
                        </a:spcBef>
                      </a:pPr>
                      <a:r>
                        <a:rPr sz="2400" dirty="0">
                          <a:solidFill>
                            <a:srgbClr val="FF0000"/>
                          </a:solidFill>
                          <a:latin typeface="Times New Roman"/>
                          <a:cs typeface="Times New Roman"/>
                        </a:rPr>
                        <a:t>I0</a:t>
                      </a: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1"/>
                  </a:ext>
                </a:extLst>
              </a:tr>
              <a:tr h="459118">
                <a:tc>
                  <a:txBody>
                    <a:bodyPr/>
                    <a:lstStyle/>
                    <a:p>
                      <a:pPr marL="13335" algn="ctr">
                        <a:lnSpc>
                          <a:spcPct val="100000"/>
                        </a:lnSpc>
                        <a:spcBef>
                          <a:spcPts val="280"/>
                        </a:spcBef>
                      </a:pPr>
                      <a:r>
                        <a:rPr sz="2400" dirty="0">
                          <a:solidFill>
                            <a:srgbClr val="FF0000"/>
                          </a:solidFill>
                          <a:latin typeface="Times New Roman"/>
                          <a:cs typeface="Times New Roman"/>
                        </a:rPr>
                        <a:t>0</a:t>
                      </a:r>
                      <a:endParaRPr sz="2400">
                        <a:solidFill>
                          <a:srgbClr val="FF000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FF0000"/>
                          </a:solidFill>
                          <a:latin typeface="Times New Roman"/>
                          <a:cs typeface="Times New Roman"/>
                        </a:rPr>
                        <a:t>0</a:t>
                      </a:r>
                      <a:endParaRPr sz="2400">
                        <a:solidFill>
                          <a:srgbClr val="FF000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FF0000"/>
                          </a:solidFill>
                          <a:latin typeface="Times New Roman"/>
                          <a:cs typeface="Times New Roman"/>
                        </a:rPr>
                        <a:t>1</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gn="l">
                        <a:lnSpc>
                          <a:spcPct val="100000"/>
                        </a:lnSpc>
                        <a:spcBef>
                          <a:spcPts val="280"/>
                        </a:spcBef>
                      </a:pPr>
                      <a:r>
                        <a:rPr sz="2400" dirty="0">
                          <a:solidFill>
                            <a:srgbClr val="FF0000"/>
                          </a:solidFill>
                          <a:latin typeface="Times New Roman"/>
                          <a:cs typeface="Times New Roman"/>
                        </a:rPr>
                        <a:t>I1</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2"/>
                  </a:ext>
                </a:extLst>
              </a:tr>
              <a:tr h="459118">
                <a:tc>
                  <a:txBody>
                    <a:bodyPr/>
                    <a:lstStyle/>
                    <a:p>
                      <a:pPr marL="13335" algn="ctr">
                        <a:lnSpc>
                          <a:spcPct val="100000"/>
                        </a:lnSpc>
                        <a:spcBef>
                          <a:spcPts val="280"/>
                        </a:spcBef>
                      </a:pPr>
                      <a:r>
                        <a:rPr sz="2400" dirty="0">
                          <a:solidFill>
                            <a:srgbClr val="FF0000"/>
                          </a:solidFill>
                          <a:latin typeface="Times New Roman"/>
                          <a:cs typeface="Times New Roman"/>
                        </a:rPr>
                        <a:t>0</a:t>
                      </a:r>
                      <a:endParaRPr sz="2400">
                        <a:solidFill>
                          <a:srgbClr val="FF000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solidFill>
                            <a:srgbClr val="FF0000"/>
                          </a:solidFill>
                          <a:latin typeface="Times New Roman"/>
                          <a:cs typeface="Times New Roman"/>
                        </a:rPr>
                        <a:t>1</a:t>
                      </a:r>
                      <a:endParaRPr sz="2400">
                        <a:solidFill>
                          <a:srgbClr val="FF000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solidFill>
                            <a:srgbClr val="FF0000"/>
                          </a:solidFill>
                          <a:latin typeface="Times New Roman"/>
                          <a:cs typeface="Times New Roman"/>
                        </a:rPr>
                        <a:t>0</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gn="l">
                        <a:lnSpc>
                          <a:spcPct val="100000"/>
                        </a:lnSpc>
                        <a:spcBef>
                          <a:spcPts val="280"/>
                        </a:spcBef>
                      </a:pPr>
                      <a:r>
                        <a:rPr sz="2400" dirty="0">
                          <a:solidFill>
                            <a:srgbClr val="FF0000"/>
                          </a:solidFill>
                          <a:latin typeface="Times New Roman"/>
                          <a:cs typeface="Times New Roman"/>
                        </a:rPr>
                        <a:t>I2</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3"/>
                  </a:ext>
                </a:extLst>
              </a:tr>
              <a:tr h="459118">
                <a:tc>
                  <a:txBody>
                    <a:bodyPr/>
                    <a:lstStyle/>
                    <a:p>
                      <a:pPr marL="13335" algn="ctr">
                        <a:lnSpc>
                          <a:spcPct val="100000"/>
                        </a:lnSpc>
                        <a:spcBef>
                          <a:spcPts val="280"/>
                        </a:spcBef>
                      </a:pPr>
                      <a:r>
                        <a:rPr sz="2400" dirty="0">
                          <a:solidFill>
                            <a:srgbClr val="FF0000"/>
                          </a:solidFill>
                          <a:latin typeface="Times New Roman"/>
                          <a:cs typeface="Times New Roman"/>
                        </a:rPr>
                        <a:t>0</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FF0000"/>
                          </a:solidFill>
                          <a:latin typeface="Times New Roman"/>
                          <a:cs typeface="Times New Roman"/>
                        </a:rPr>
                        <a:t>1</a:t>
                      </a:r>
                      <a:endParaRPr sz="2400">
                        <a:solidFill>
                          <a:srgbClr val="FF000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FF0000"/>
                          </a:solidFill>
                          <a:latin typeface="Times New Roman"/>
                          <a:cs typeface="Times New Roman"/>
                        </a:rPr>
                        <a:t>1</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gn="l">
                        <a:lnSpc>
                          <a:spcPct val="100000"/>
                        </a:lnSpc>
                        <a:spcBef>
                          <a:spcPts val="280"/>
                        </a:spcBef>
                      </a:pPr>
                      <a:r>
                        <a:rPr sz="2400" dirty="0">
                          <a:solidFill>
                            <a:srgbClr val="FF0000"/>
                          </a:solidFill>
                          <a:latin typeface="Times New Roman"/>
                          <a:cs typeface="Times New Roman"/>
                        </a:rPr>
                        <a:t>I3</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4"/>
                  </a:ext>
                </a:extLst>
              </a:tr>
              <a:tr h="459118">
                <a:tc>
                  <a:txBody>
                    <a:bodyPr/>
                    <a:lstStyle/>
                    <a:p>
                      <a:pPr marL="13335" algn="ctr">
                        <a:lnSpc>
                          <a:spcPct val="100000"/>
                        </a:lnSpc>
                        <a:spcBef>
                          <a:spcPts val="280"/>
                        </a:spcBef>
                      </a:pPr>
                      <a:r>
                        <a:rPr sz="2400" dirty="0">
                          <a:solidFill>
                            <a:srgbClr val="0070C0"/>
                          </a:solidFill>
                          <a:latin typeface="Times New Roman"/>
                          <a:cs typeface="Times New Roman"/>
                        </a:rPr>
                        <a:t>1</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solidFill>
                            <a:srgbClr val="0070C0"/>
                          </a:solidFill>
                          <a:latin typeface="Times New Roman"/>
                          <a:cs typeface="Times New Roman"/>
                        </a:rPr>
                        <a:t>0</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solidFill>
                            <a:srgbClr val="0070C0"/>
                          </a:solidFill>
                          <a:latin typeface="Times New Roman"/>
                          <a:cs typeface="Times New Roman"/>
                        </a:rPr>
                        <a:t>0</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gn="l">
                        <a:lnSpc>
                          <a:spcPct val="100000"/>
                        </a:lnSpc>
                        <a:spcBef>
                          <a:spcPts val="280"/>
                        </a:spcBef>
                      </a:pPr>
                      <a:r>
                        <a:rPr sz="2400" dirty="0">
                          <a:solidFill>
                            <a:srgbClr val="0070C0"/>
                          </a:solidFill>
                          <a:latin typeface="Times New Roman"/>
                          <a:cs typeface="Times New Roman"/>
                        </a:rPr>
                        <a:t>I4</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5"/>
                  </a:ext>
                </a:extLst>
              </a:tr>
              <a:tr h="459118">
                <a:tc>
                  <a:txBody>
                    <a:bodyPr/>
                    <a:lstStyle/>
                    <a:p>
                      <a:pPr marL="13335" algn="ctr">
                        <a:lnSpc>
                          <a:spcPct val="100000"/>
                        </a:lnSpc>
                        <a:spcBef>
                          <a:spcPts val="280"/>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0070C0"/>
                          </a:solidFill>
                          <a:latin typeface="Times New Roman"/>
                          <a:cs typeface="Times New Roman"/>
                        </a:rPr>
                        <a:t>0</a:t>
                      </a:r>
                      <a:endParaRPr sz="2400">
                        <a:solidFill>
                          <a:srgbClr val="0070C0"/>
                        </a:solidFill>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solidFill>
                            <a:srgbClr val="0070C0"/>
                          </a:solidFill>
                          <a:latin typeface="Times New Roman"/>
                          <a:cs typeface="Times New Roman"/>
                        </a:rPr>
                        <a:t>1</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gn="l">
                        <a:lnSpc>
                          <a:spcPct val="100000"/>
                        </a:lnSpc>
                        <a:spcBef>
                          <a:spcPts val="280"/>
                        </a:spcBef>
                      </a:pPr>
                      <a:r>
                        <a:rPr sz="2400" dirty="0">
                          <a:solidFill>
                            <a:srgbClr val="0070C0"/>
                          </a:solidFill>
                          <a:latin typeface="Times New Roman"/>
                          <a:cs typeface="Times New Roman"/>
                        </a:rPr>
                        <a:t>I5</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6"/>
                  </a:ext>
                </a:extLst>
              </a:tr>
              <a:tr h="459118">
                <a:tc>
                  <a:txBody>
                    <a:bodyPr/>
                    <a:lstStyle/>
                    <a:p>
                      <a:pPr marL="13335" algn="ctr">
                        <a:lnSpc>
                          <a:spcPct val="100000"/>
                        </a:lnSpc>
                        <a:spcBef>
                          <a:spcPts val="285"/>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5"/>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5"/>
                        </a:spcBef>
                      </a:pPr>
                      <a:r>
                        <a:rPr sz="2400" dirty="0">
                          <a:solidFill>
                            <a:srgbClr val="0070C0"/>
                          </a:solidFill>
                          <a:latin typeface="Times New Roman"/>
                          <a:cs typeface="Times New Roman"/>
                        </a:rPr>
                        <a:t>0</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gn="l">
                        <a:lnSpc>
                          <a:spcPct val="100000"/>
                        </a:lnSpc>
                        <a:spcBef>
                          <a:spcPts val="285"/>
                        </a:spcBef>
                      </a:pPr>
                      <a:r>
                        <a:rPr sz="2400" dirty="0">
                          <a:solidFill>
                            <a:srgbClr val="0070C0"/>
                          </a:solidFill>
                          <a:latin typeface="Times New Roman"/>
                          <a:cs typeface="Times New Roman"/>
                        </a:rPr>
                        <a:t>I6</a:t>
                      </a: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7"/>
                  </a:ext>
                </a:extLst>
              </a:tr>
              <a:tr h="459118">
                <a:tc>
                  <a:txBody>
                    <a:bodyPr/>
                    <a:lstStyle/>
                    <a:p>
                      <a:pPr marL="13335" algn="ctr">
                        <a:lnSpc>
                          <a:spcPct val="100000"/>
                        </a:lnSpc>
                        <a:spcBef>
                          <a:spcPts val="285"/>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5"/>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5"/>
                        </a:spcBef>
                      </a:pPr>
                      <a:r>
                        <a:rPr sz="2400" dirty="0">
                          <a:solidFill>
                            <a:srgbClr val="0070C0"/>
                          </a:solidFill>
                          <a:latin typeface="Times New Roman"/>
                          <a:cs typeface="Times New Roman"/>
                        </a:rPr>
                        <a:t>1</a:t>
                      </a:r>
                      <a:endParaRPr sz="2400">
                        <a:solidFill>
                          <a:srgbClr val="0070C0"/>
                        </a:solidFill>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gn="l">
                        <a:lnSpc>
                          <a:spcPct val="100000"/>
                        </a:lnSpc>
                        <a:spcBef>
                          <a:spcPts val="285"/>
                        </a:spcBef>
                      </a:pPr>
                      <a:r>
                        <a:rPr sz="2400" dirty="0">
                          <a:solidFill>
                            <a:srgbClr val="0070C0"/>
                          </a:solidFill>
                          <a:latin typeface="Times New Roman"/>
                          <a:cs typeface="Times New Roman"/>
                        </a:rPr>
                        <a:t>I7</a:t>
                      </a: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8"/>
                  </a:ext>
                </a:extLst>
              </a:tr>
            </a:tbl>
          </a:graphicData>
        </a:graphic>
      </p:graphicFrame>
      <p:pic>
        <p:nvPicPr>
          <p:cNvPr id="8" name="Picture 7"/>
          <p:cNvPicPr>
            <a:picLocks noChangeAspect="1"/>
          </p:cNvPicPr>
          <p:nvPr/>
        </p:nvPicPr>
        <p:blipFill>
          <a:blip r:embed="rId2"/>
          <a:stretch>
            <a:fillRect/>
          </a:stretch>
        </p:blipFill>
        <p:spPr>
          <a:xfrm>
            <a:off x="236106" y="1539154"/>
            <a:ext cx="7574507" cy="4461267"/>
          </a:xfrm>
          <a:prstGeom prst="rect">
            <a:avLst/>
          </a:prstGeom>
        </p:spPr>
      </p:pic>
      <p:pic>
        <p:nvPicPr>
          <p:cNvPr id="5" name="Picture 4"/>
          <p:cNvPicPr>
            <a:picLocks noChangeAspect="1"/>
          </p:cNvPicPr>
          <p:nvPr/>
        </p:nvPicPr>
        <p:blipFill>
          <a:blip r:embed="rId3"/>
          <a:stretch>
            <a:fillRect/>
          </a:stretch>
        </p:blipFill>
        <p:spPr>
          <a:xfrm>
            <a:off x="8119186" y="150891"/>
            <a:ext cx="3399523" cy="2292059"/>
          </a:xfrm>
          <a:prstGeom prst="rect">
            <a:avLst/>
          </a:prstGeom>
        </p:spPr>
      </p:pic>
      <p:sp>
        <p:nvSpPr>
          <p:cNvPr id="10" name="Rectangle 9"/>
          <p:cNvSpPr/>
          <p:nvPr/>
        </p:nvSpPr>
        <p:spPr>
          <a:xfrm>
            <a:off x="1542197" y="1709014"/>
            <a:ext cx="2481163" cy="1954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2197" y="4198967"/>
            <a:ext cx="2481163" cy="2085563"/>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949;p142"/>
          <p:cNvPicPr preferRelativeResize="0"/>
          <p:nvPr/>
        </p:nvPicPr>
        <p:blipFill rotWithShape="1">
          <a:blip r:embed="rId4">
            <a:alphaModFix/>
          </a:blip>
          <a:srcRect/>
          <a:stretch/>
        </p:blipFill>
        <p:spPr>
          <a:xfrm>
            <a:off x="121381" y="47184"/>
            <a:ext cx="619283" cy="628169"/>
          </a:xfrm>
          <a:prstGeom prst="rect">
            <a:avLst/>
          </a:prstGeom>
          <a:noFill/>
          <a:ln>
            <a:noFill/>
          </a:ln>
        </p:spPr>
      </p:pic>
      <p:sp>
        <p:nvSpPr>
          <p:cNvPr id="4" name="Date Placeholder 3"/>
          <p:cNvSpPr>
            <a:spLocks noGrp="1"/>
          </p:cNvSpPr>
          <p:nvPr>
            <p:ph type="dt" sz="half" idx="10"/>
          </p:nvPr>
        </p:nvSpPr>
        <p:spPr/>
        <p:txBody>
          <a:bodyPr/>
          <a:lstStyle/>
          <a:p>
            <a:fld id="{75F0905F-5326-48D9-AEEA-2D88D9512374}" type="datetime1">
              <a:rPr lang="en-US" smtClean="0"/>
              <a:t>9/12/2022</a:t>
            </a:fld>
            <a:endParaRPr lang="en-US"/>
          </a:p>
        </p:txBody>
      </p:sp>
    </p:spTree>
    <p:extLst>
      <p:ext uri="{BB962C8B-B14F-4D97-AF65-F5344CB8AC3E}">
        <p14:creationId xmlns:p14="http://schemas.microsoft.com/office/powerpoint/2010/main" val="20807812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047" y="200223"/>
            <a:ext cx="7455471" cy="444352"/>
          </a:xfrm>
          <a:prstGeom prst="rect">
            <a:avLst/>
          </a:prstGeom>
        </p:spPr>
        <p:txBody>
          <a:bodyPr vert="horz" wrap="square" lIns="0" tIns="13335" rIns="0" bIns="0" rtlCol="0" anchor="ctr">
            <a:spAutoFit/>
          </a:bodyPr>
          <a:lstStyle/>
          <a:p>
            <a:pPr marL="12700">
              <a:lnSpc>
                <a:spcPct val="100000"/>
              </a:lnSpc>
              <a:spcBef>
                <a:spcPts val="105"/>
              </a:spcBef>
            </a:pPr>
            <a:r>
              <a:rPr sz="2800" b="1" dirty="0">
                <a:latin typeface="Times New Roman" pitchFamily="18" charset="0"/>
                <a:cs typeface="Times New Roman" pitchFamily="18" charset="0"/>
              </a:rPr>
              <a:t>MUX Tree </a:t>
            </a:r>
            <a:r>
              <a:rPr lang="en-IN" sz="2800" b="1" dirty="0">
                <a:latin typeface="Times New Roman" pitchFamily="18" charset="0"/>
                <a:cs typeface="Times New Roman" pitchFamily="18" charset="0"/>
              </a:rPr>
              <a:t>  </a:t>
            </a:r>
            <a:r>
              <a:rPr lang="en-IN" sz="2800" b="1" dirty="0">
                <a:solidFill>
                  <a:srgbClr val="FF0000"/>
                </a:solidFill>
                <a:latin typeface="Times New Roman" pitchFamily="18" charset="0"/>
                <a:cs typeface="Times New Roman" pitchFamily="18" charset="0"/>
              </a:rPr>
              <a:t>(Active High Enable)</a:t>
            </a:r>
            <a:endParaRPr sz="2800" b="1" dirty="0">
              <a:solidFill>
                <a:srgbClr val="FF0000"/>
              </a:solidFill>
              <a:latin typeface="Times New Roman" pitchFamily="18" charset="0"/>
              <a:cs typeface="Times New Roman" pitchFamily="18" charset="0"/>
            </a:endParaRPr>
          </a:p>
        </p:txBody>
      </p:sp>
      <p:sp>
        <p:nvSpPr>
          <p:cNvPr id="50" name="object 50"/>
          <p:cNvSpPr txBox="1">
            <a:spLocks noGrp="1"/>
          </p:cNvSpPr>
          <p:nvPr>
            <p:ph type="sldNum" sz="quarter" idx="12"/>
          </p:nvPr>
        </p:nvSpPr>
        <p:spPr>
          <a:xfrm>
            <a:off x="10198995" y="6565403"/>
            <a:ext cx="2743200" cy="153888"/>
          </a:xfrm>
          <a:prstGeom prst="rect">
            <a:avLst/>
          </a:prstGeom>
        </p:spPr>
        <p:txBody>
          <a:bodyPr vert="horz" wrap="square" lIns="0" tIns="0" rIns="0" bIns="0" rtlCol="0" anchor="ctr">
            <a:spAutoFit/>
          </a:bodyPr>
          <a:lstStyle/>
          <a:p>
            <a:pPr marL="25400">
              <a:lnSpc>
                <a:spcPts val="1240"/>
              </a:lnSpc>
            </a:pPr>
            <a:fld id="{81D60167-4931-47E6-BA6A-407CBD079E47}" type="slidenum">
              <a:rPr spc="-60" dirty="0"/>
              <a:pPr marL="25400">
                <a:lnSpc>
                  <a:spcPts val="1240"/>
                </a:lnSpc>
              </a:pPr>
              <a:t>86</a:t>
            </a:fld>
            <a:endParaRPr spc="-60" dirty="0"/>
          </a:p>
        </p:txBody>
      </p:sp>
      <p:sp>
        <p:nvSpPr>
          <p:cNvPr id="3" name="object 3"/>
          <p:cNvSpPr txBox="1"/>
          <p:nvPr/>
        </p:nvSpPr>
        <p:spPr>
          <a:xfrm>
            <a:off x="761633" y="613274"/>
            <a:ext cx="6523454" cy="321242"/>
          </a:xfrm>
          <a:prstGeom prst="rect">
            <a:avLst/>
          </a:prstGeom>
        </p:spPr>
        <p:txBody>
          <a:bodyPr vert="horz" wrap="square" lIns="0" tIns="13335" rIns="0" bIns="0" rtlCol="0">
            <a:spAutoFit/>
          </a:bodyPr>
          <a:lstStyle/>
          <a:p>
            <a:pPr marL="355600" indent="-342900">
              <a:spcBef>
                <a:spcPts val="105"/>
              </a:spcBef>
              <a:buChar char="•"/>
              <a:tabLst>
                <a:tab pos="354965" algn="l"/>
                <a:tab pos="355600" algn="l"/>
              </a:tabLst>
            </a:pPr>
            <a:r>
              <a:rPr sz="2000" spc="-80" dirty="0">
                <a:latin typeface="Times New Roman" pitchFamily="18" charset="0"/>
                <a:cs typeface="Times New Roman" pitchFamily="18" charset="0"/>
              </a:rPr>
              <a:t>Implement </a:t>
            </a:r>
            <a:r>
              <a:rPr sz="2000" spc="-120" dirty="0">
                <a:solidFill>
                  <a:srgbClr val="FF0000"/>
                </a:solidFill>
                <a:latin typeface="Times New Roman" pitchFamily="18" charset="0"/>
                <a:cs typeface="Times New Roman" pitchFamily="18" charset="0"/>
              </a:rPr>
              <a:t>8:1</a:t>
            </a:r>
            <a:r>
              <a:rPr lang="en-US" sz="2000" spc="-120" dirty="0">
                <a:solidFill>
                  <a:srgbClr val="FF0000"/>
                </a:solidFill>
                <a:latin typeface="Times New Roman" pitchFamily="18" charset="0"/>
                <a:cs typeface="Times New Roman" pitchFamily="18" charset="0"/>
              </a:rPr>
              <a:t> </a:t>
            </a:r>
            <a:r>
              <a:rPr lang="en-US" sz="2000" spc="-120" dirty="0">
                <a:latin typeface="Times New Roman" pitchFamily="18" charset="0"/>
                <a:cs typeface="Times New Roman" pitchFamily="18" charset="0"/>
              </a:rPr>
              <a:t>Multiplexer</a:t>
            </a:r>
            <a:r>
              <a:rPr sz="2000" spc="-120" dirty="0">
                <a:latin typeface="Times New Roman" pitchFamily="18" charset="0"/>
                <a:cs typeface="Times New Roman" pitchFamily="18" charset="0"/>
              </a:rPr>
              <a:t> </a:t>
            </a:r>
            <a:r>
              <a:rPr lang="en-US" sz="2000" spc="-195" dirty="0">
                <a:latin typeface="Times New Roman" pitchFamily="18" charset="0"/>
                <a:cs typeface="Times New Roman" pitchFamily="18" charset="0"/>
              </a:rPr>
              <a:t>u</a:t>
            </a:r>
            <a:r>
              <a:rPr sz="2000" spc="-195" dirty="0">
                <a:latin typeface="Times New Roman" pitchFamily="18" charset="0"/>
                <a:cs typeface="Times New Roman" pitchFamily="18" charset="0"/>
              </a:rPr>
              <a:t>sing </a:t>
            </a:r>
            <a:r>
              <a:rPr sz="2000" spc="-114" dirty="0">
                <a:latin typeface="Times New Roman" pitchFamily="18" charset="0"/>
                <a:cs typeface="Times New Roman" pitchFamily="18" charset="0"/>
              </a:rPr>
              <a:t>4:1</a:t>
            </a:r>
            <a:r>
              <a:rPr lang="en-US" sz="2000" spc="-114" dirty="0">
                <a:latin typeface="Times New Roman" pitchFamily="18" charset="0"/>
                <a:cs typeface="Times New Roman" pitchFamily="18" charset="0"/>
              </a:rPr>
              <a:t> and 2:1 Multiplexer.</a:t>
            </a:r>
            <a:endParaRPr sz="2000" dirty="0">
              <a:latin typeface="Times New Roman" pitchFamily="18" charset="0"/>
              <a:cs typeface="Times New Roman" pitchFamily="18" charset="0"/>
            </a:endParaRPr>
          </a:p>
        </p:txBody>
      </p:sp>
      <p:sp>
        <p:nvSpPr>
          <p:cNvPr id="7" name="Slide Number Placeholder 41"/>
          <p:cNvSpPr txBox="1">
            <a:spLocks/>
          </p:cNvSpPr>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r>
              <a:rPr lang="en-US" spc="-60" dirty="0"/>
              <a:t>9</a:t>
            </a:r>
          </a:p>
        </p:txBody>
      </p:sp>
      <p:sp>
        <p:nvSpPr>
          <p:cNvPr id="64" name="Arc 63"/>
          <p:cNvSpPr/>
          <p:nvPr/>
        </p:nvSpPr>
        <p:spPr>
          <a:xfrm>
            <a:off x="4023360" y="1051560"/>
            <a:ext cx="101669" cy="5835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pic>
        <p:nvPicPr>
          <p:cNvPr id="8" name="Picture 7"/>
          <p:cNvPicPr>
            <a:picLocks noChangeAspect="1"/>
          </p:cNvPicPr>
          <p:nvPr/>
        </p:nvPicPr>
        <p:blipFill>
          <a:blip r:embed="rId2"/>
          <a:stretch>
            <a:fillRect/>
          </a:stretch>
        </p:blipFill>
        <p:spPr>
          <a:xfrm>
            <a:off x="236106" y="1580097"/>
            <a:ext cx="5025211" cy="4461267"/>
          </a:xfrm>
          <a:prstGeom prst="rect">
            <a:avLst/>
          </a:prstGeom>
        </p:spPr>
      </p:pic>
      <p:sp>
        <p:nvSpPr>
          <p:cNvPr id="10" name="Rectangle 9"/>
          <p:cNvSpPr/>
          <p:nvPr/>
        </p:nvSpPr>
        <p:spPr>
          <a:xfrm>
            <a:off x="1266092" y="1580097"/>
            <a:ext cx="1336432" cy="1954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66092" y="4166316"/>
            <a:ext cx="1426086" cy="2085563"/>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4559174" y="4299472"/>
            <a:ext cx="1911963" cy="2265931"/>
          </a:xfrm>
          <a:prstGeom prst="rect">
            <a:avLst/>
          </a:prstGeom>
        </p:spPr>
      </p:pic>
      <p:cxnSp>
        <p:nvCxnSpPr>
          <p:cNvPr id="9" name="Straight Connector 8"/>
          <p:cNvCxnSpPr/>
          <p:nvPr/>
        </p:nvCxnSpPr>
        <p:spPr>
          <a:xfrm>
            <a:off x="6091311" y="3235746"/>
            <a:ext cx="5641144" cy="4255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6741355" y="3648796"/>
            <a:ext cx="4991100" cy="3292029"/>
          </a:xfrm>
          <a:prstGeom prst="rect">
            <a:avLst/>
          </a:prstGeom>
        </p:spPr>
      </p:pic>
      <p:pic>
        <p:nvPicPr>
          <p:cNvPr id="14" name="Picture 13"/>
          <p:cNvPicPr>
            <a:picLocks noChangeAspect="1"/>
          </p:cNvPicPr>
          <p:nvPr/>
        </p:nvPicPr>
        <p:blipFill>
          <a:blip r:embed="rId5"/>
          <a:stretch>
            <a:fillRect/>
          </a:stretch>
        </p:blipFill>
        <p:spPr>
          <a:xfrm>
            <a:off x="6484180" y="69240"/>
            <a:ext cx="5248275" cy="3076575"/>
          </a:xfrm>
          <a:prstGeom prst="rect">
            <a:avLst/>
          </a:prstGeom>
        </p:spPr>
      </p:pic>
      <p:pic>
        <p:nvPicPr>
          <p:cNvPr id="17" name="Google Shape;1949;p142"/>
          <p:cNvPicPr preferRelativeResize="0"/>
          <p:nvPr/>
        </p:nvPicPr>
        <p:blipFill rotWithShape="1">
          <a:blip r:embed="rId6">
            <a:alphaModFix/>
          </a:blip>
          <a:srcRect/>
          <a:stretch/>
        </p:blipFill>
        <p:spPr>
          <a:xfrm>
            <a:off x="121381" y="47184"/>
            <a:ext cx="619283" cy="628169"/>
          </a:xfrm>
          <a:prstGeom prst="rect">
            <a:avLst/>
          </a:prstGeom>
          <a:noFill/>
          <a:ln>
            <a:noFill/>
          </a:ln>
        </p:spPr>
      </p:pic>
      <p:sp>
        <p:nvSpPr>
          <p:cNvPr id="4" name="Date Placeholder 3"/>
          <p:cNvSpPr>
            <a:spLocks noGrp="1"/>
          </p:cNvSpPr>
          <p:nvPr>
            <p:ph type="dt" sz="half" idx="10"/>
          </p:nvPr>
        </p:nvSpPr>
        <p:spPr/>
        <p:txBody>
          <a:bodyPr/>
          <a:lstStyle/>
          <a:p>
            <a:fld id="{997CCF1F-D693-453A-8F1D-45323038F35A}" type="datetime1">
              <a:rPr lang="en-US" smtClean="0"/>
              <a:t>9/12/2022</a:t>
            </a:fld>
            <a:endParaRPr lang="en-US"/>
          </a:p>
        </p:txBody>
      </p:sp>
    </p:spTree>
    <p:extLst>
      <p:ext uri="{BB962C8B-B14F-4D97-AF65-F5344CB8AC3E}">
        <p14:creationId xmlns:p14="http://schemas.microsoft.com/office/powerpoint/2010/main" val="4282575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7011" y="6041364"/>
            <a:ext cx="912176" cy="365125"/>
          </a:xfrm>
        </p:spPr>
        <p:txBody>
          <a:bodyPr/>
          <a:lstStyle/>
          <a:p>
            <a:fld id="{526FE11E-118A-4B25-AD40-C4D808304AB2}" type="datetime1">
              <a:rPr lang="en-US" smtClean="0"/>
              <a:t>9/12/2022</a:t>
            </a:fld>
            <a:endParaRPr lang="en-US"/>
          </a:p>
        </p:txBody>
      </p:sp>
      <p:sp>
        <p:nvSpPr>
          <p:cNvPr id="50" name="object 50"/>
          <p:cNvSpPr txBox="1">
            <a:spLocks noGrp="1"/>
          </p:cNvSpPr>
          <p:nvPr>
            <p:ph type="sldNum" sz="quarter" idx="12"/>
          </p:nvPr>
        </p:nvSpPr>
        <p:spPr>
          <a:xfrm>
            <a:off x="10198995" y="6565403"/>
            <a:ext cx="2743200" cy="153888"/>
          </a:xfrm>
          <a:prstGeom prst="rect">
            <a:avLst/>
          </a:prstGeom>
        </p:spPr>
        <p:txBody>
          <a:bodyPr vert="horz" wrap="square" lIns="0" tIns="0" rIns="0" bIns="0" rtlCol="0" anchor="ctr">
            <a:spAutoFit/>
          </a:bodyPr>
          <a:lstStyle/>
          <a:p>
            <a:pPr marL="25400">
              <a:lnSpc>
                <a:spcPts val="1240"/>
              </a:lnSpc>
            </a:pPr>
            <a:fld id="{81D60167-4931-47E6-BA6A-407CBD079E47}" type="slidenum">
              <a:rPr spc="-60" dirty="0"/>
              <a:pPr marL="25400">
                <a:lnSpc>
                  <a:spcPts val="1240"/>
                </a:lnSpc>
              </a:pPr>
              <a:t>87</a:t>
            </a:fld>
            <a:endParaRPr spc="-60" dirty="0"/>
          </a:p>
        </p:txBody>
      </p:sp>
      <p:sp>
        <p:nvSpPr>
          <p:cNvPr id="3" name="object 3"/>
          <p:cNvSpPr txBox="1"/>
          <p:nvPr/>
        </p:nvSpPr>
        <p:spPr>
          <a:xfrm>
            <a:off x="1237253" y="123972"/>
            <a:ext cx="8288738" cy="444352"/>
          </a:xfrm>
          <a:prstGeom prst="rect">
            <a:avLst/>
          </a:prstGeom>
        </p:spPr>
        <p:txBody>
          <a:bodyPr vert="horz" wrap="square" lIns="0" tIns="13335" rIns="0" bIns="0" rtlCol="0">
            <a:spAutoFit/>
          </a:bodyPr>
          <a:lstStyle/>
          <a:p>
            <a:pPr marL="12700">
              <a:spcBef>
                <a:spcPts val="105"/>
              </a:spcBef>
              <a:tabLst>
                <a:tab pos="354965" algn="l"/>
                <a:tab pos="355600" algn="l"/>
              </a:tabLst>
            </a:pPr>
            <a:r>
              <a:rPr lang="en-US" sz="2800" dirty="0">
                <a:latin typeface="Times New Roman" pitchFamily="18" charset="0"/>
                <a:cs typeface="Times New Roman" pitchFamily="18" charset="0"/>
              </a:rPr>
              <a:t>At Output side we can either use OR gate else Mux</a:t>
            </a:r>
            <a:endParaRPr sz="2800" dirty="0">
              <a:latin typeface="Times New Roman" pitchFamily="18" charset="0"/>
              <a:cs typeface="Times New Roman" pitchFamily="18" charset="0"/>
            </a:endParaRPr>
          </a:p>
        </p:txBody>
      </p:sp>
      <p:sp>
        <p:nvSpPr>
          <p:cNvPr id="7" name="Slide Number Placeholder 41"/>
          <p:cNvSpPr txBox="1">
            <a:spLocks/>
          </p:cNvSpPr>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r>
              <a:rPr lang="en-US" spc="-60" dirty="0"/>
              <a:t>9</a:t>
            </a:r>
          </a:p>
        </p:txBody>
      </p:sp>
      <p:sp>
        <p:nvSpPr>
          <p:cNvPr id="64" name="Arc 63"/>
          <p:cNvSpPr/>
          <p:nvPr/>
        </p:nvSpPr>
        <p:spPr>
          <a:xfrm>
            <a:off x="4023360" y="1051560"/>
            <a:ext cx="101669" cy="5835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pic>
        <p:nvPicPr>
          <p:cNvPr id="5" name="Picture 4"/>
          <p:cNvPicPr>
            <a:picLocks noChangeAspect="1"/>
          </p:cNvPicPr>
          <p:nvPr/>
        </p:nvPicPr>
        <p:blipFill>
          <a:blip r:embed="rId2"/>
          <a:stretch>
            <a:fillRect/>
          </a:stretch>
        </p:blipFill>
        <p:spPr>
          <a:xfrm>
            <a:off x="634800" y="1544482"/>
            <a:ext cx="4991100" cy="4378646"/>
          </a:xfrm>
          <a:prstGeom prst="rect">
            <a:avLst/>
          </a:prstGeom>
        </p:spPr>
      </p:pic>
      <p:pic>
        <p:nvPicPr>
          <p:cNvPr id="12" name="Picture 11"/>
          <p:cNvPicPr>
            <a:picLocks noChangeAspect="1"/>
          </p:cNvPicPr>
          <p:nvPr/>
        </p:nvPicPr>
        <p:blipFill>
          <a:blip r:embed="rId3"/>
          <a:stretch>
            <a:fillRect/>
          </a:stretch>
        </p:blipFill>
        <p:spPr>
          <a:xfrm>
            <a:off x="6865164" y="1313598"/>
            <a:ext cx="4991100" cy="4461267"/>
          </a:xfrm>
          <a:prstGeom prst="rect">
            <a:avLst/>
          </a:prstGeom>
        </p:spPr>
      </p:pic>
      <p:cxnSp>
        <p:nvCxnSpPr>
          <p:cNvPr id="11" name="Straight Connector 10"/>
          <p:cNvCxnSpPr/>
          <p:nvPr/>
        </p:nvCxnSpPr>
        <p:spPr>
          <a:xfrm>
            <a:off x="5991367" y="3330054"/>
            <a:ext cx="61414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91367" y="3544231"/>
            <a:ext cx="61414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991366" y="3752002"/>
            <a:ext cx="614149"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4" name="Google Shape;1949;p142"/>
          <p:cNvPicPr preferRelativeResize="0"/>
          <p:nvPr/>
        </p:nvPicPr>
        <p:blipFill rotWithShape="1">
          <a:blip r:embed="rId4">
            <a:alphaModFix/>
          </a:blip>
          <a:srcRect/>
          <a:stretch/>
        </p:blipFill>
        <p:spPr>
          <a:xfrm>
            <a:off x="121381" y="47184"/>
            <a:ext cx="619283" cy="628169"/>
          </a:xfrm>
          <a:prstGeom prst="rect">
            <a:avLst/>
          </a:prstGeom>
          <a:noFill/>
          <a:ln>
            <a:noFill/>
          </a:ln>
        </p:spPr>
      </p:pic>
    </p:spTree>
    <p:extLst>
      <p:ext uri="{BB962C8B-B14F-4D97-AF65-F5344CB8AC3E}">
        <p14:creationId xmlns:p14="http://schemas.microsoft.com/office/powerpoint/2010/main" val="37401709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6344" y="150891"/>
            <a:ext cx="7455471" cy="505908"/>
          </a:xfrm>
          <a:prstGeom prst="rect">
            <a:avLst/>
          </a:prstGeom>
        </p:spPr>
        <p:txBody>
          <a:bodyPr vert="horz" wrap="square" lIns="0" tIns="13335" rIns="0" bIns="0" rtlCol="0" anchor="ctr">
            <a:spAutoFit/>
          </a:bodyPr>
          <a:lstStyle/>
          <a:p>
            <a:pPr marL="12700">
              <a:lnSpc>
                <a:spcPct val="100000"/>
              </a:lnSpc>
              <a:spcBef>
                <a:spcPts val="105"/>
              </a:spcBef>
            </a:pPr>
            <a:r>
              <a:rPr sz="3200" b="1" dirty="0">
                <a:latin typeface="Times New Roman" pitchFamily="18" charset="0"/>
                <a:cs typeface="Times New Roman" pitchFamily="18" charset="0"/>
              </a:rPr>
              <a:t>MUX Tree </a:t>
            </a:r>
            <a:r>
              <a:rPr lang="en-IN" sz="3200" b="1" dirty="0">
                <a:latin typeface="Times New Roman" pitchFamily="18" charset="0"/>
                <a:cs typeface="Times New Roman" pitchFamily="18" charset="0"/>
              </a:rPr>
              <a:t>              </a:t>
            </a:r>
            <a:r>
              <a:rPr sz="3200" b="1" dirty="0">
                <a:latin typeface="Times New Roman" pitchFamily="18" charset="0"/>
                <a:cs typeface="Times New Roman" pitchFamily="18" charset="0"/>
              </a:rPr>
              <a:t>(Contd..)</a:t>
            </a:r>
          </a:p>
        </p:txBody>
      </p:sp>
      <p:sp>
        <p:nvSpPr>
          <p:cNvPr id="4" name="Date Placeholder 3"/>
          <p:cNvSpPr>
            <a:spLocks noGrp="1"/>
          </p:cNvSpPr>
          <p:nvPr>
            <p:ph type="dt" sz="half" idx="10"/>
          </p:nvPr>
        </p:nvSpPr>
        <p:spPr>
          <a:xfrm>
            <a:off x="7207011" y="6041364"/>
            <a:ext cx="912176" cy="365125"/>
          </a:xfrm>
        </p:spPr>
        <p:txBody>
          <a:bodyPr/>
          <a:lstStyle/>
          <a:p>
            <a:fld id="{EE92A82E-B2C7-4C4F-843A-673F6CA81B53}" type="datetime1">
              <a:rPr lang="en-US" smtClean="0"/>
              <a:t>9/12/2022</a:t>
            </a:fld>
            <a:endParaRPr lang="en-US"/>
          </a:p>
        </p:txBody>
      </p:sp>
      <p:sp>
        <p:nvSpPr>
          <p:cNvPr id="50" name="object 50"/>
          <p:cNvSpPr txBox="1">
            <a:spLocks noGrp="1"/>
          </p:cNvSpPr>
          <p:nvPr>
            <p:ph type="sldNum" sz="quarter" idx="12"/>
          </p:nvPr>
        </p:nvSpPr>
        <p:spPr>
          <a:xfrm>
            <a:off x="10198995" y="6565403"/>
            <a:ext cx="2743200" cy="153888"/>
          </a:xfrm>
          <a:prstGeom prst="rect">
            <a:avLst/>
          </a:prstGeom>
        </p:spPr>
        <p:txBody>
          <a:bodyPr vert="horz" wrap="square" lIns="0" tIns="0" rIns="0" bIns="0" rtlCol="0" anchor="ctr">
            <a:spAutoFit/>
          </a:bodyPr>
          <a:lstStyle/>
          <a:p>
            <a:pPr marL="25400">
              <a:lnSpc>
                <a:spcPts val="1240"/>
              </a:lnSpc>
            </a:pPr>
            <a:fld id="{81D60167-4931-47E6-BA6A-407CBD079E47}" type="slidenum">
              <a:rPr spc="-60" dirty="0"/>
              <a:pPr marL="25400">
                <a:lnSpc>
                  <a:spcPts val="1240"/>
                </a:lnSpc>
              </a:pPr>
              <a:t>88</a:t>
            </a:fld>
            <a:endParaRPr spc="-60" dirty="0"/>
          </a:p>
        </p:txBody>
      </p:sp>
      <p:sp>
        <p:nvSpPr>
          <p:cNvPr id="3" name="object 3"/>
          <p:cNvSpPr txBox="1"/>
          <p:nvPr/>
        </p:nvSpPr>
        <p:spPr>
          <a:xfrm>
            <a:off x="1615440" y="918519"/>
            <a:ext cx="9144000" cy="444352"/>
          </a:xfrm>
          <a:prstGeom prst="rect">
            <a:avLst/>
          </a:prstGeom>
        </p:spPr>
        <p:txBody>
          <a:bodyPr vert="horz" wrap="square" lIns="0" tIns="13335" rIns="0" bIns="0" rtlCol="0">
            <a:spAutoFit/>
          </a:bodyPr>
          <a:lstStyle/>
          <a:p>
            <a:pPr marL="355600" indent="-342900">
              <a:spcBef>
                <a:spcPts val="105"/>
              </a:spcBef>
              <a:buChar char="•"/>
              <a:tabLst>
                <a:tab pos="354965" algn="l"/>
                <a:tab pos="355600" algn="l"/>
              </a:tabLst>
            </a:pPr>
            <a:r>
              <a:rPr sz="2400" spc="-80" dirty="0">
                <a:latin typeface="Times New Roman" pitchFamily="18" charset="0"/>
                <a:cs typeface="Times New Roman" pitchFamily="18" charset="0"/>
              </a:rPr>
              <a:t>Implement </a:t>
            </a:r>
            <a:r>
              <a:rPr sz="2400" spc="-120" dirty="0">
                <a:latin typeface="Times New Roman" pitchFamily="18" charset="0"/>
                <a:cs typeface="Times New Roman" pitchFamily="18" charset="0"/>
              </a:rPr>
              <a:t>8:1</a:t>
            </a:r>
            <a:r>
              <a:rPr lang="en-US" sz="2400" spc="-120" dirty="0">
                <a:latin typeface="Times New Roman" pitchFamily="18" charset="0"/>
                <a:cs typeface="Times New Roman" pitchFamily="18" charset="0"/>
              </a:rPr>
              <a:t> Multiplexer</a:t>
            </a:r>
            <a:r>
              <a:rPr sz="2400" spc="-120" dirty="0">
                <a:latin typeface="Times New Roman" pitchFamily="18" charset="0"/>
                <a:cs typeface="Times New Roman" pitchFamily="18" charset="0"/>
              </a:rPr>
              <a:t> </a:t>
            </a:r>
            <a:r>
              <a:rPr lang="en-US" sz="2400" spc="-195" dirty="0">
                <a:latin typeface="Times New Roman" pitchFamily="18" charset="0"/>
                <a:cs typeface="Times New Roman" pitchFamily="18" charset="0"/>
              </a:rPr>
              <a:t>u</a:t>
            </a:r>
            <a:r>
              <a:rPr sz="2400" spc="-195" dirty="0">
                <a:latin typeface="Times New Roman" pitchFamily="18" charset="0"/>
                <a:cs typeface="Times New Roman" pitchFamily="18" charset="0"/>
              </a:rPr>
              <a:t>sing </a:t>
            </a:r>
            <a:r>
              <a:rPr sz="2400" spc="-114" dirty="0">
                <a:latin typeface="Times New Roman" pitchFamily="18" charset="0"/>
                <a:cs typeface="Times New Roman" pitchFamily="18" charset="0"/>
              </a:rPr>
              <a:t>4:1</a:t>
            </a:r>
            <a:r>
              <a:rPr lang="en-US" sz="2400" spc="-114" dirty="0">
                <a:latin typeface="Times New Roman" pitchFamily="18" charset="0"/>
                <a:cs typeface="Times New Roman" pitchFamily="18" charset="0"/>
              </a:rPr>
              <a:t> and  </a:t>
            </a:r>
            <a:r>
              <a:rPr lang="en-US" sz="2800" b="1" spc="-114" dirty="0">
                <a:solidFill>
                  <a:srgbClr val="FF0000"/>
                </a:solidFill>
                <a:latin typeface="Times New Roman" pitchFamily="18" charset="0"/>
                <a:cs typeface="Times New Roman" pitchFamily="18" charset="0"/>
              </a:rPr>
              <a:t>OR Gate</a:t>
            </a:r>
            <a:endParaRPr sz="2800" b="1" dirty="0">
              <a:solidFill>
                <a:srgbClr val="FF0000"/>
              </a:solidFill>
              <a:latin typeface="Times New Roman" pitchFamily="18" charset="0"/>
              <a:cs typeface="Times New Roman" pitchFamily="18" charset="0"/>
            </a:endParaRPr>
          </a:p>
        </p:txBody>
      </p:sp>
      <p:sp>
        <p:nvSpPr>
          <p:cNvPr id="7" name="Slide Number Placeholder 41"/>
          <p:cNvSpPr txBox="1">
            <a:spLocks/>
          </p:cNvSpPr>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r>
              <a:rPr lang="en-US" spc="-60" dirty="0"/>
              <a:t>9</a:t>
            </a:r>
          </a:p>
        </p:txBody>
      </p:sp>
      <p:sp>
        <p:nvSpPr>
          <p:cNvPr id="64" name="Arc 63"/>
          <p:cNvSpPr/>
          <p:nvPr/>
        </p:nvSpPr>
        <p:spPr>
          <a:xfrm>
            <a:off x="4023360" y="1051560"/>
            <a:ext cx="101669" cy="5835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graphicFrame>
        <p:nvGraphicFramePr>
          <p:cNvPr id="15" name="object 3"/>
          <p:cNvGraphicFramePr>
            <a:graphicFrameLocks noGrp="1"/>
          </p:cNvGraphicFramePr>
          <p:nvPr/>
        </p:nvGraphicFramePr>
        <p:xfrm>
          <a:off x="7492621" y="1689801"/>
          <a:ext cx="3719864" cy="4132062"/>
        </p:xfrm>
        <a:graphic>
          <a:graphicData uri="http://schemas.openxmlformats.org/drawingml/2006/table">
            <a:tbl>
              <a:tblPr firstRow="1" bandRow="1">
                <a:tableStyleId>{2D5ABB26-0587-4C30-8999-92F81FD0307C}</a:tableStyleId>
              </a:tblPr>
              <a:tblGrid>
                <a:gridCol w="929966">
                  <a:extLst>
                    <a:ext uri="{9D8B030D-6E8A-4147-A177-3AD203B41FA5}">
                      <a16:colId xmlns="" xmlns:a16="http://schemas.microsoft.com/office/drawing/2014/main" val="20000"/>
                    </a:ext>
                  </a:extLst>
                </a:gridCol>
                <a:gridCol w="929966">
                  <a:extLst>
                    <a:ext uri="{9D8B030D-6E8A-4147-A177-3AD203B41FA5}">
                      <a16:colId xmlns="" xmlns:a16="http://schemas.microsoft.com/office/drawing/2014/main" val="20001"/>
                    </a:ext>
                  </a:extLst>
                </a:gridCol>
                <a:gridCol w="929966">
                  <a:extLst>
                    <a:ext uri="{9D8B030D-6E8A-4147-A177-3AD203B41FA5}">
                      <a16:colId xmlns="" xmlns:a16="http://schemas.microsoft.com/office/drawing/2014/main" val="20002"/>
                    </a:ext>
                  </a:extLst>
                </a:gridCol>
                <a:gridCol w="929966">
                  <a:extLst>
                    <a:ext uri="{9D8B030D-6E8A-4147-A177-3AD203B41FA5}">
                      <a16:colId xmlns="" xmlns:a16="http://schemas.microsoft.com/office/drawing/2014/main" val="20003"/>
                    </a:ext>
                  </a:extLst>
                </a:gridCol>
              </a:tblGrid>
              <a:tr h="459118">
                <a:tc>
                  <a:txBody>
                    <a:bodyPr/>
                    <a:lstStyle/>
                    <a:p>
                      <a:pPr marL="12700" algn="ctr">
                        <a:lnSpc>
                          <a:spcPct val="100000"/>
                        </a:lnSpc>
                        <a:spcBef>
                          <a:spcPts val="275"/>
                        </a:spcBef>
                      </a:pPr>
                      <a:r>
                        <a:rPr sz="2400" b="1" spc="-5" dirty="0">
                          <a:solidFill>
                            <a:srgbClr val="FFFFFF"/>
                          </a:solidFill>
                          <a:latin typeface="Times New Roman"/>
                          <a:cs typeface="Times New Roman"/>
                        </a:rPr>
                        <a:t>S2</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75"/>
                        </a:spcBef>
                      </a:pPr>
                      <a:r>
                        <a:rPr sz="2400" b="1" spc="-10" dirty="0">
                          <a:solidFill>
                            <a:srgbClr val="FFFFFF"/>
                          </a:solidFill>
                          <a:latin typeface="Times New Roman"/>
                          <a:cs typeface="Times New Roman"/>
                        </a:rPr>
                        <a:t>S1</a:t>
                      </a:r>
                      <a:endParaRPr sz="2400" dirty="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75"/>
                        </a:spcBef>
                      </a:pPr>
                      <a:r>
                        <a:rPr sz="2400" b="1" spc="-10" dirty="0">
                          <a:solidFill>
                            <a:srgbClr val="FFFFFF"/>
                          </a:solidFill>
                          <a:latin typeface="Times New Roman"/>
                          <a:cs typeface="Times New Roman"/>
                        </a:rPr>
                        <a:t>S0</a:t>
                      </a:r>
                      <a:endParaRPr sz="240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516890">
                        <a:lnSpc>
                          <a:spcPct val="100000"/>
                        </a:lnSpc>
                        <a:spcBef>
                          <a:spcPts val="275"/>
                        </a:spcBef>
                      </a:pPr>
                      <a:r>
                        <a:rPr sz="2400" b="1" dirty="0">
                          <a:solidFill>
                            <a:srgbClr val="FFFFFF"/>
                          </a:solidFill>
                          <a:latin typeface="Times New Roman"/>
                          <a:cs typeface="Times New Roman"/>
                        </a:rPr>
                        <a:t>Y</a:t>
                      </a:r>
                      <a:endParaRPr sz="2400">
                        <a:latin typeface="Times New Roman"/>
                        <a:cs typeface="Times New Roman"/>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 xmlns:a16="http://schemas.microsoft.com/office/drawing/2014/main" val="10000"/>
                  </a:ext>
                </a:extLst>
              </a:tr>
              <a:tr h="459118">
                <a:tc>
                  <a:txBody>
                    <a:bodyPr/>
                    <a:lstStyle/>
                    <a:p>
                      <a:pPr marL="13335" algn="ctr">
                        <a:lnSpc>
                          <a:spcPct val="100000"/>
                        </a:lnSpc>
                        <a:spcBef>
                          <a:spcPts val="275"/>
                        </a:spcBef>
                      </a:pPr>
                      <a:r>
                        <a:rPr sz="2400" dirty="0">
                          <a:latin typeface="Times New Roman"/>
                          <a:cs typeface="Times New Roman"/>
                        </a:rPr>
                        <a:t>0</a:t>
                      </a:r>
                      <a:endParaRPr sz="2400">
                        <a:latin typeface="Times New Roman"/>
                        <a:cs typeface="Times New Roman"/>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75"/>
                        </a:spcBef>
                      </a:pPr>
                      <a:r>
                        <a:rPr sz="2400" dirty="0">
                          <a:latin typeface="Times New Roman"/>
                          <a:cs typeface="Times New Roman"/>
                        </a:rPr>
                        <a:t>0</a:t>
                      </a: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75"/>
                        </a:spcBef>
                      </a:pPr>
                      <a:r>
                        <a:rPr sz="2400" dirty="0">
                          <a:latin typeface="Times New Roman"/>
                          <a:cs typeface="Times New Roman"/>
                        </a:rPr>
                        <a:t>0</a:t>
                      </a:r>
                      <a:endParaRPr sz="2400">
                        <a:latin typeface="Times New Roman"/>
                        <a:cs typeface="Times New Roman"/>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498475">
                        <a:lnSpc>
                          <a:spcPct val="100000"/>
                        </a:lnSpc>
                        <a:spcBef>
                          <a:spcPts val="275"/>
                        </a:spcBef>
                      </a:pPr>
                      <a:r>
                        <a:rPr sz="2400" dirty="0">
                          <a:latin typeface="Times New Roman"/>
                          <a:cs typeface="Times New Roman"/>
                        </a:rPr>
                        <a:t>I0</a:t>
                      </a:r>
                      <a:endParaRPr sz="2400">
                        <a:latin typeface="Times New Roman"/>
                        <a:cs typeface="Times New Roman"/>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1"/>
                  </a:ext>
                </a:extLst>
              </a:tr>
              <a:tr h="459118">
                <a:tc>
                  <a:txBody>
                    <a:bodyPr/>
                    <a:lstStyle/>
                    <a:p>
                      <a:pPr marL="13335"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nSpc>
                          <a:spcPct val="100000"/>
                        </a:lnSpc>
                        <a:spcBef>
                          <a:spcPts val="280"/>
                        </a:spcBef>
                      </a:pPr>
                      <a:r>
                        <a:rPr sz="2400" dirty="0">
                          <a:latin typeface="Times New Roman"/>
                          <a:cs typeface="Times New Roman"/>
                        </a:rPr>
                        <a:t>I1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2"/>
                  </a:ext>
                </a:extLst>
              </a:tr>
              <a:tr h="459118">
                <a:tc>
                  <a:txBody>
                    <a:bodyPr/>
                    <a:lstStyle/>
                    <a:p>
                      <a:pPr marL="13335"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nSpc>
                          <a:spcPct val="100000"/>
                        </a:lnSpc>
                        <a:spcBef>
                          <a:spcPts val="280"/>
                        </a:spcBef>
                      </a:pPr>
                      <a:r>
                        <a:rPr sz="2400" dirty="0">
                          <a:latin typeface="Times New Roman"/>
                          <a:cs typeface="Times New Roman"/>
                        </a:rPr>
                        <a:t>I2</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3"/>
                  </a:ext>
                </a:extLst>
              </a:tr>
              <a:tr h="459118">
                <a:tc>
                  <a:txBody>
                    <a:bodyPr/>
                    <a:lstStyle/>
                    <a:p>
                      <a:pPr marL="13335"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nSpc>
                          <a:spcPct val="100000"/>
                        </a:lnSpc>
                        <a:spcBef>
                          <a:spcPts val="280"/>
                        </a:spcBef>
                      </a:pPr>
                      <a:r>
                        <a:rPr sz="2400" dirty="0">
                          <a:latin typeface="Times New Roman"/>
                          <a:cs typeface="Times New Roman"/>
                        </a:rPr>
                        <a:t>I3</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4"/>
                  </a:ext>
                </a:extLst>
              </a:tr>
              <a:tr h="459118">
                <a:tc>
                  <a:txBody>
                    <a:bodyPr/>
                    <a:lstStyle/>
                    <a:p>
                      <a:pPr marL="13335"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0"/>
                        </a:spcBef>
                      </a:pPr>
                      <a:r>
                        <a:rPr sz="2400" dirty="0">
                          <a:latin typeface="Times New Roman"/>
                          <a:cs typeface="Times New Roman"/>
                        </a:rPr>
                        <a:t>0</a:t>
                      </a: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nSpc>
                          <a:spcPct val="100000"/>
                        </a:lnSpc>
                        <a:spcBef>
                          <a:spcPts val="280"/>
                        </a:spcBef>
                      </a:pPr>
                      <a:r>
                        <a:rPr sz="2400" dirty="0">
                          <a:latin typeface="Times New Roman"/>
                          <a:cs typeface="Times New Roman"/>
                        </a:rPr>
                        <a:t>I4</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5"/>
                  </a:ext>
                </a:extLst>
              </a:tr>
              <a:tr h="459118">
                <a:tc>
                  <a:txBody>
                    <a:bodyPr/>
                    <a:lstStyle/>
                    <a:p>
                      <a:pPr marL="13335"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0</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0"/>
                        </a:spcBef>
                      </a:pPr>
                      <a:r>
                        <a:rPr sz="2400" dirty="0">
                          <a:latin typeface="Times New Roman"/>
                          <a:cs typeface="Times New Roman"/>
                        </a:rPr>
                        <a:t>1</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nSpc>
                          <a:spcPct val="100000"/>
                        </a:lnSpc>
                        <a:spcBef>
                          <a:spcPts val="280"/>
                        </a:spcBef>
                      </a:pPr>
                      <a:r>
                        <a:rPr sz="2400" dirty="0">
                          <a:latin typeface="Times New Roman"/>
                          <a:cs typeface="Times New Roman"/>
                        </a:rPr>
                        <a:t>I5</a:t>
                      </a:r>
                      <a:endParaRPr sz="2400">
                        <a:latin typeface="Times New Roman"/>
                        <a:cs typeface="Times New Roman"/>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6"/>
                  </a:ext>
                </a:extLst>
              </a:tr>
              <a:tr h="459118">
                <a:tc>
                  <a:txBody>
                    <a:bodyPr/>
                    <a:lstStyle/>
                    <a:p>
                      <a:pPr marL="13335" algn="ctr">
                        <a:lnSpc>
                          <a:spcPct val="100000"/>
                        </a:lnSpc>
                        <a:spcBef>
                          <a:spcPts val="285"/>
                        </a:spcBef>
                      </a:pPr>
                      <a:r>
                        <a:rPr sz="2400" dirty="0">
                          <a:latin typeface="Times New Roman"/>
                          <a:cs typeface="Times New Roman"/>
                        </a:rPr>
                        <a:t>1</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5"/>
                        </a:spcBef>
                      </a:pPr>
                      <a:r>
                        <a:rPr sz="2400" dirty="0">
                          <a:latin typeface="Times New Roman"/>
                          <a:cs typeface="Times New Roman"/>
                        </a:rPr>
                        <a:t>1</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604" algn="ctr">
                        <a:lnSpc>
                          <a:spcPct val="100000"/>
                        </a:lnSpc>
                        <a:spcBef>
                          <a:spcPts val="285"/>
                        </a:spcBef>
                      </a:pPr>
                      <a:r>
                        <a:rPr sz="2400" dirty="0">
                          <a:latin typeface="Times New Roman"/>
                          <a:cs typeface="Times New Roman"/>
                        </a:rPr>
                        <a:t>0</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98475">
                        <a:lnSpc>
                          <a:spcPct val="100000"/>
                        </a:lnSpc>
                        <a:spcBef>
                          <a:spcPts val="285"/>
                        </a:spcBef>
                      </a:pPr>
                      <a:r>
                        <a:rPr sz="2400" dirty="0">
                          <a:latin typeface="Times New Roman"/>
                          <a:cs typeface="Times New Roman"/>
                        </a:rPr>
                        <a:t>I6</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 xmlns:a16="http://schemas.microsoft.com/office/drawing/2014/main" val="10007"/>
                  </a:ext>
                </a:extLst>
              </a:tr>
              <a:tr h="459118">
                <a:tc>
                  <a:txBody>
                    <a:bodyPr/>
                    <a:lstStyle/>
                    <a:p>
                      <a:pPr marL="13335" algn="ctr">
                        <a:lnSpc>
                          <a:spcPct val="100000"/>
                        </a:lnSpc>
                        <a:spcBef>
                          <a:spcPts val="285"/>
                        </a:spcBef>
                      </a:pPr>
                      <a:r>
                        <a:rPr sz="2400" dirty="0">
                          <a:latin typeface="Times New Roman"/>
                          <a:cs typeface="Times New Roman"/>
                        </a:rPr>
                        <a:t>1</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5"/>
                        </a:spcBef>
                      </a:pPr>
                      <a:r>
                        <a:rPr sz="2400" dirty="0">
                          <a:latin typeface="Times New Roman"/>
                          <a:cs typeface="Times New Roman"/>
                        </a:rPr>
                        <a:t>1</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604" algn="ctr">
                        <a:lnSpc>
                          <a:spcPct val="100000"/>
                        </a:lnSpc>
                        <a:spcBef>
                          <a:spcPts val="285"/>
                        </a:spcBef>
                      </a:pPr>
                      <a:r>
                        <a:rPr sz="2400" dirty="0">
                          <a:latin typeface="Times New Roman"/>
                          <a:cs typeface="Times New Roman"/>
                        </a:rPr>
                        <a:t>1</a:t>
                      </a:r>
                      <a:endParaRPr sz="2400">
                        <a:latin typeface="Times New Roman"/>
                        <a:cs typeface="Times New Roman"/>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498475">
                        <a:lnSpc>
                          <a:spcPct val="100000"/>
                        </a:lnSpc>
                        <a:spcBef>
                          <a:spcPts val="285"/>
                        </a:spcBef>
                      </a:pPr>
                      <a:r>
                        <a:rPr sz="2400" dirty="0">
                          <a:latin typeface="Times New Roman"/>
                          <a:cs typeface="Times New Roman"/>
                        </a:rPr>
                        <a:t>I7</a:t>
                      </a: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634800" y="1544482"/>
            <a:ext cx="6033286" cy="4378646"/>
          </a:xfrm>
          <a:prstGeom prst="rect">
            <a:avLst/>
          </a:prstGeom>
        </p:spPr>
      </p:pic>
      <p:pic>
        <p:nvPicPr>
          <p:cNvPr id="12" name="Google Shape;1949;p142"/>
          <p:cNvPicPr preferRelativeResize="0"/>
          <p:nvPr/>
        </p:nvPicPr>
        <p:blipFill rotWithShape="1">
          <a:blip r:embed="rId3">
            <a:alphaModFix/>
          </a:blip>
          <a:srcRect/>
          <a:stretch/>
        </p:blipFill>
        <p:spPr>
          <a:xfrm>
            <a:off x="121381" y="47184"/>
            <a:ext cx="619283" cy="628169"/>
          </a:xfrm>
          <a:prstGeom prst="rect">
            <a:avLst/>
          </a:prstGeom>
          <a:noFill/>
          <a:ln>
            <a:noFill/>
          </a:ln>
        </p:spPr>
      </p:pic>
    </p:spTree>
    <p:extLst>
      <p:ext uri="{BB962C8B-B14F-4D97-AF65-F5344CB8AC3E}">
        <p14:creationId xmlns:p14="http://schemas.microsoft.com/office/powerpoint/2010/main" val="2005042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047" y="169445"/>
            <a:ext cx="7455471" cy="505908"/>
          </a:xfrm>
          <a:prstGeom prst="rect">
            <a:avLst/>
          </a:prstGeom>
        </p:spPr>
        <p:txBody>
          <a:bodyPr vert="horz" wrap="square" lIns="0" tIns="13335" rIns="0" bIns="0" rtlCol="0" anchor="ctr">
            <a:spAutoFit/>
          </a:bodyPr>
          <a:lstStyle/>
          <a:p>
            <a:pPr marL="12700">
              <a:lnSpc>
                <a:spcPct val="100000"/>
              </a:lnSpc>
              <a:spcBef>
                <a:spcPts val="105"/>
              </a:spcBef>
            </a:pPr>
            <a:r>
              <a:rPr sz="3200" b="1" dirty="0">
                <a:latin typeface="Times New Roman" pitchFamily="18" charset="0"/>
                <a:cs typeface="Times New Roman" pitchFamily="18" charset="0"/>
              </a:rPr>
              <a:t>MUX Tree </a:t>
            </a:r>
            <a:r>
              <a:rPr lang="en-IN" sz="3200" b="1" dirty="0">
                <a:latin typeface="Times New Roman" pitchFamily="18" charset="0"/>
                <a:cs typeface="Times New Roman" pitchFamily="18" charset="0"/>
              </a:rPr>
              <a:t>  </a:t>
            </a:r>
            <a:r>
              <a:rPr lang="en-IN" sz="3200" b="1" dirty="0">
                <a:solidFill>
                  <a:srgbClr val="FF0000"/>
                </a:solidFill>
                <a:latin typeface="Times New Roman" pitchFamily="18" charset="0"/>
                <a:cs typeface="Times New Roman" pitchFamily="18" charset="0"/>
              </a:rPr>
              <a:t>(Active Low Enable)</a:t>
            </a:r>
            <a:endParaRPr sz="3200" b="1" dirty="0">
              <a:solidFill>
                <a:srgbClr val="FF0000"/>
              </a:solidFill>
              <a:latin typeface="Times New Roman" pitchFamily="18" charset="0"/>
              <a:cs typeface="Times New Roman" pitchFamily="18" charset="0"/>
            </a:endParaRPr>
          </a:p>
        </p:txBody>
      </p:sp>
      <p:sp>
        <p:nvSpPr>
          <p:cNvPr id="50" name="object 50"/>
          <p:cNvSpPr txBox="1">
            <a:spLocks noGrp="1"/>
          </p:cNvSpPr>
          <p:nvPr>
            <p:ph type="sldNum" sz="quarter" idx="12"/>
          </p:nvPr>
        </p:nvSpPr>
        <p:spPr>
          <a:xfrm>
            <a:off x="10198995" y="6565403"/>
            <a:ext cx="2743200" cy="153888"/>
          </a:xfrm>
          <a:prstGeom prst="rect">
            <a:avLst/>
          </a:prstGeom>
        </p:spPr>
        <p:txBody>
          <a:bodyPr vert="horz" wrap="square" lIns="0" tIns="0" rIns="0" bIns="0" rtlCol="0" anchor="ctr">
            <a:spAutoFit/>
          </a:bodyPr>
          <a:lstStyle/>
          <a:p>
            <a:pPr marL="25400">
              <a:lnSpc>
                <a:spcPts val="1240"/>
              </a:lnSpc>
            </a:pPr>
            <a:fld id="{81D60167-4931-47E6-BA6A-407CBD079E47}" type="slidenum">
              <a:rPr spc="-60" dirty="0"/>
              <a:pPr marL="25400">
                <a:lnSpc>
                  <a:spcPts val="1240"/>
                </a:lnSpc>
              </a:pPr>
              <a:t>89</a:t>
            </a:fld>
            <a:endParaRPr spc="-60" dirty="0"/>
          </a:p>
        </p:txBody>
      </p:sp>
      <p:sp>
        <p:nvSpPr>
          <p:cNvPr id="3" name="object 3"/>
          <p:cNvSpPr txBox="1"/>
          <p:nvPr/>
        </p:nvSpPr>
        <p:spPr>
          <a:xfrm>
            <a:off x="584912" y="605801"/>
            <a:ext cx="6853118" cy="382797"/>
          </a:xfrm>
          <a:prstGeom prst="rect">
            <a:avLst/>
          </a:prstGeom>
        </p:spPr>
        <p:txBody>
          <a:bodyPr vert="horz" wrap="square" lIns="0" tIns="13335" rIns="0" bIns="0" rtlCol="0">
            <a:spAutoFit/>
          </a:bodyPr>
          <a:lstStyle/>
          <a:p>
            <a:pPr marL="355600" indent="-342900">
              <a:spcBef>
                <a:spcPts val="105"/>
              </a:spcBef>
              <a:buChar char="•"/>
              <a:tabLst>
                <a:tab pos="354965" algn="l"/>
                <a:tab pos="355600" algn="l"/>
              </a:tabLst>
            </a:pPr>
            <a:r>
              <a:rPr sz="2400" spc="-80" dirty="0">
                <a:latin typeface="Times New Roman" pitchFamily="18" charset="0"/>
                <a:cs typeface="Times New Roman" pitchFamily="18" charset="0"/>
              </a:rPr>
              <a:t>Implement </a:t>
            </a:r>
            <a:r>
              <a:rPr sz="2400" spc="-120" dirty="0">
                <a:solidFill>
                  <a:srgbClr val="FF0000"/>
                </a:solidFill>
                <a:latin typeface="Times New Roman" pitchFamily="18" charset="0"/>
                <a:cs typeface="Times New Roman" pitchFamily="18" charset="0"/>
              </a:rPr>
              <a:t>8:1</a:t>
            </a:r>
            <a:r>
              <a:rPr lang="en-US" sz="2400" spc="-120" dirty="0">
                <a:solidFill>
                  <a:srgbClr val="FF0000"/>
                </a:solidFill>
                <a:latin typeface="Times New Roman" pitchFamily="18" charset="0"/>
                <a:cs typeface="Times New Roman" pitchFamily="18" charset="0"/>
              </a:rPr>
              <a:t> </a:t>
            </a:r>
            <a:r>
              <a:rPr lang="en-US" sz="2400" spc="-120" dirty="0">
                <a:latin typeface="Times New Roman" pitchFamily="18" charset="0"/>
                <a:cs typeface="Times New Roman" pitchFamily="18" charset="0"/>
              </a:rPr>
              <a:t>Multiplexer</a:t>
            </a:r>
            <a:r>
              <a:rPr sz="2400" spc="-120" dirty="0">
                <a:latin typeface="Times New Roman" pitchFamily="18" charset="0"/>
                <a:cs typeface="Times New Roman" pitchFamily="18" charset="0"/>
              </a:rPr>
              <a:t> </a:t>
            </a:r>
            <a:r>
              <a:rPr lang="en-US" sz="2400" spc="-195" dirty="0">
                <a:latin typeface="Times New Roman" pitchFamily="18" charset="0"/>
                <a:cs typeface="Times New Roman" pitchFamily="18" charset="0"/>
              </a:rPr>
              <a:t>u</a:t>
            </a:r>
            <a:r>
              <a:rPr sz="2400" spc="-195" dirty="0">
                <a:latin typeface="Times New Roman" pitchFamily="18" charset="0"/>
                <a:cs typeface="Times New Roman" pitchFamily="18" charset="0"/>
              </a:rPr>
              <a:t>sing </a:t>
            </a:r>
            <a:r>
              <a:rPr sz="2400" spc="-114" dirty="0">
                <a:latin typeface="Times New Roman" pitchFamily="18" charset="0"/>
                <a:cs typeface="Times New Roman" pitchFamily="18" charset="0"/>
              </a:rPr>
              <a:t>4:1</a:t>
            </a:r>
            <a:r>
              <a:rPr lang="en-US" sz="2400" spc="-114" dirty="0">
                <a:latin typeface="Times New Roman" pitchFamily="18" charset="0"/>
                <a:cs typeface="Times New Roman" pitchFamily="18" charset="0"/>
              </a:rPr>
              <a:t> and 2:1 Multiplexer.</a:t>
            </a:r>
            <a:endParaRPr sz="2400" dirty="0">
              <a:latin typeface="Times New Roman" pitchFamily="18" charset="0"/>
              <a:cs typeface="Times New Roman" pitchFamily="18" charset="0"/>
            </a:endParaRPr>
          </a:p>
        </p:txBody>
      </p:sp>
      <p:sp>
        <p:nvSpPr>
          <p:cNvPr id="7" name="Slide Number Placeholder 41"/>
          <p:cNvSpPr txBox="1">
            <a:spLocks/>
          </p:cNvSpPr>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r>
              <a:rPr lang="en-US" spc="-60" dirty="0"/>
              <a:t>9</a:t>
            </a:r>
          </a:p>
        </p:txBody>
      </p:sp>
      <p:sp>
        <p:nvSpPr>
          <p:cNvPr id="64" name="Arc 63"/>
          <p:cNvSpPr/>
          <p:nvPr/>
        </p:nvSpPr>
        <p:spPr>
          <a:xfrm>
            <a:off x="4023360" y="1051560"/>
            <a:ext cx="101669" cy="5835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sp>
        <p:nvSpPr>
          <p:cNvPr id="10" name="Rectangle 9"/>
          <p:cNvSpPr/>
          <p:nvPr/>
        </p:nvSpPr>
        <p:spPr>
          <a:xfrm>
            <a:off x="1202731" y="1759879"/>
            <a:ext cx="2481163" cy="1954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84912" y="1456032"/>
            <a:ext cx="4642181" cy="4821755"/>
          </a:xfrm>
          <a:prstGeom prst="rect">
            <a:avLst/>
          </a:prstGeom>
        </p:spPr>
      </p:pic>
      <p:pic>
        <p:nvPicPr>
          <p:cNvPr id="6" name="Picture 5"/>
          <p:cNvPicPr>
            <a:picLocks noChangeAspect="1"/>
          </p:cNvPicPr>
          <p:nvPr/>
        </p:nvPicPr>
        <p:blipFill>
          <a:blip r:embed="rId3"/>
          <a:stretch>
            <a:fillRect/>
          </a:stretch>
        </p:blipFill>
        <p:spPr>
          <a:xfrm>
            <a:off x="8498518" y="1409502"/>
            <a:ext cx="3619271" cy="4610100"/>
          </a:xfrm>
          <a:prstGeom prst="rect">
            <a:avLst/>
          </a:prstGeom>
        </p:spPr>
      </p:pic>
      <p:pic>
        <p:nvPicPr>
          <p:cNvPr id="9" name="Picture 8"/>
          <p:cNvPicPr>
            <a:picLocks noChangeAspect="1"/>
          </p:cNvPicPr>
          <p:nvPr/>
        </p:nvPicPr>
        <p:blipFill>
          <a:blip r:embed="rId4"/>
          <a:stretch>
            <a:fillRect/>
          </a:stretch>
        </p:blipFill>
        <p:spPr>
          <a:xfrm>
            <a:off x="5732059" y="2033516"/>
            <a:ext cx="2647665" cy="3425588"/>
          </a:xfrm>
          <a:prstGeom prst="rect">
            <a:avLst/>
          </a:prstGeom>
        </p:spPr>
      </p:pic>
      <p:sp>
        <p:nvSpPr>
          <p:cNvPr id="13" name="Rectangle 12"/>
          <p:cNvSpPr/>
          <p:nvPr/>
        </p:nvSpPr>
        <p:spPr>
          <a:xfrm>
            <a:off x="1350497" y="1409502"/>
            <a:ext cx="1679305" cy="2166211"/>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50497" y="4276578"/>
            <a:ext cx="1679305" cy="2053884"/>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52610" y="1303881"/>
            <a:ext cx="1305986" cy="197224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152611" y="4133003"/>
            <a:ext cx="1305986" cy="1886599"/>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oogle Shape;1949;p142"/>
          <p:cNvPicPr preferRelativeResize="0"/>
          <p:nvPr/>
        </p:nvPicPr>
        <p:blipFill rotWithShape="1">
          <a:blip r:embed="rId5">
            <a:alphaModFix/>
          </a:blip>
          <a:srcRect/>
          <a:stretch/>
        </p:blipFill>
        <p:spPr>
          <a:xfrm>
            <a:off x="121381" y="92904"/>
            <a:ext cx="463531" cy="512897"/>
          </a:xfrm>
          <a:prstGeom prst="rect">
            <a:avLst/>
          </a:prstGeom>
          <a:noFill/>
          <a:ln>
            <a:noFill/>
          </a:ln>
        </p:spPr>
      </p:pic>
      <p:sp>
        <p:nvSpPr>
          <p:cNvPr id="5" name="Date Placeholder 4"/>
          <p:cNvSpPr>
            <a:spLocks noGrp="1"/>
          </p:cNvSpPr>
          <p:nvPr>
            <p:ph type="dt" sz="half" idx="10"/>
          </p:nvPr>
        </p:nvSpPr>
        <p:spPr/>
        <p:txBody>
          <a:bodyPr/>
          <a:lstStyle/>
          <a:p>
            <a:fld id="{B0C9892B-28E8-4A52-9DA6-D21D9CB98A9A}" type="datetime1">
              <a:rPr lang="en-US" smtClean="0"/>
              <a:t>9/12/2022</a:t>
            </a:fld>
            <a:endParaRPr lang="en-US"/>
          </a:p>
        </p:txBody>
      </p:sp>
    </p:spTree>
    <p:extLst>
      <p:ext uri="{BB962C8B-B14F-4D97-AF65-F5344CB8AC3E}">
        <p14:creationId xmlns:p14="http://schemas.microsoft.com/office/powerpoint/2010/main" val="1442690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15"/>
        <p:cNvGrpSpPr/>
        <p:nvPr/>
      </p:nvGrpSpPr>
      <p:grpSpPr>
        <a:xfrm>
          <a:off x="0" y="0"/>
          <a:ext cx="0" cy="0"/>
          <a:chOff x="0" y="0"/>
          <a:chExt cx="0" cy="0"/>
        </a:xfrm>
      </p:grpSpPr>
      <p:sp>
        <p:nvSpPr>
          <p:cNvPr id="1716" name="Google Shape;1716;p122"/>
          <p:cNvSpPr txBox="1">
            <a:spLocks noGrp="1"/>
          </p:cNvSpPr>
          <p:nvPr>
            <p:ph type="title"/>
          </p:nvPr>
        </p:nvSpPr>
        <p:spPr>
          <a:xfrm>
            <a:off x="1378424" y="159668"/>
            <a:ext cx="5892800" cy="780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Full Adder</a:t>
            </a:r>
            <a:endParaRPr sz="3200" dirty="0">
              <a:solidFill>
                <a:schemeClr val="dk1"/>
              </a:solidFill>
              <a:latin typeface="Times New Roman"/>
              <a:ea typeface="Times New Roman"/>
              <a:cs typeface="Times New Roman"/>
              <a:sym typeface="Times New Roman"/>
            </a:endParaRPr>
          </a:p>
        </p:txBody>
      </p:sp>
      <p:pic>
        <p:nvPicPr>
          <p:cNvPr id="1717" name="Google Shape;1717;p122"/>
          <p:cNvPicPr preferRelativeResize="0">
            <a:picLocks noGrp="1"/>
          </p:cNvPicPr>
          <p:nvPr>
            <p:ph idx="1"/>
          </p:nvPr>
        </p:nvPicPr>
        <p:blipFill rotWithShape="1">
          <a:blip r:embed="rId3">
            <a:alphaModFix/>
          </a:blip>
          <a:srcRect/>
          <a:stretch/>
        </p:blipFill>
        <p:spPr>
          <a:xfrm>
            <a:off x="829339" y="1435607"/>
            <a:ext cx="9665789" cy="4555759"/>
          </a:xfrm>
          <a:prstGeom prst="rect">
            <a:avLst/>
          </a:prstGeom>
          <a:noFill/>
          <a:ln>
            <a:noFill/>
          </a:ln>
        </p:spPr>
      </p:pic>
      <p:sp>
        <p:nvSpPr>
          <p:cNvPr id="1718" name="Google Shape;1718;p1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9</a:t>
            </a:fld>
            <a:endParaRPr/>
          </a:p>
        </p:txBody>
      </p:sp>
      <p:pic>
        <p:nvPicPr>
          <p:cNvPr id="1719" name="Google Shape;1719;p122"/>
          <p:cNvPicPr preferRelativeResize="0"/>
          <p:nvPr/>
        </p:nvPicPr>
        <p:blipFill rotWithShape="1">
          <a:blip r:embed="rId4">
            <a:alphaModFix/>
          </a:blip>
          <a:srcRect/>
          <a:stretch/>
        </p:blipFill>
        <p:spPr>
          <a:xfrm>
            <a:off x="103632" y="18288"/>
            <a:ext cx="870858" cy="822961"/>
          </a:xfrm>
          <a:prstGeom prst="rect">
            <a:avLst/>
          </a:prstGeom>
          <a:noFill/>
          <a:ln>
            <a:noFill/>
          </a:ln>
        </p:spPr>
      </p:pic>
      <p:sp>
        <p:nvSpPr>
          <p:cNvPr id="2" name="Date Placeholder 1"/>
          <p:cNvSpPr>
            <a:spLocks noGrp="1"/>
          </p:cNvSpPr>
          <p:nvPr>
            <p:ph type="dt" sz="half" idx="10"/>
          </p:nvPr>
        </p:nvSpPr>
        <p:spPr/>
        <p:txBody>
          <a:bodyPr/>
          <a:lstStyle/>
          <a:p>
            <a:fld id="{B2BAB998-245F-4A19-8D67-45CB791638CF}" type="datetime1">
              <a:rPr lang="en-US" smtClean="0"/>
              <a:t>9/12/2022</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80038" y="119210"/>
            <a:ext cx="7761849" cy="365568"/>
          </a:xfrm>
        </p:spPr>
        <p:txBody>
          <a:bodyPr>
            <a:normAutofit fontScale="90000"/>
          </a:bodyPr>
          <a:lstStyle/>
          <a:p>
            <a:r>
              <a:rPr lang="en-US" sz="3200" b="1" dirty="0">
                <a:solidFill>
                  <a:srgbClr val="FF0000"/>
                </a:solidFill>
              </a:rPr>
              <a:t>Active low and Active high enable – </a:t>
            </a:r>
            <a:r>
              <a:rPr lang="en-US" sz="3200" b="1" dirty="0" err="1">
                <a:solidFill>
                  <a:srgbClr val="FF0000"/>
                </a:solidFill>
              </a:rPr>
              <a:t>ckt</a:t>
            </a:r>
            <a:r>
              <a:rPr lang="en-US" sz="3200" b="1" dirty="0">
                <a:solidFill>
                  <a:srgbClr val="FF0000"/>
                </a:solidFill>
              </a:rPr>
              <a:t> comparison</a:t>
            </a:r>
          </a:p>
        </p:txBody>
      </p:sp>
      <p:pic>
        <p:nvPicPr>
          <p:cNvPr id="7" name="Content Placeholder 6"/>
          <p:cNvPicPr>
            <a:picLocks noGrp="1" noChangeAspect="1"/>
          </p:cNvPicPr>
          <p:nvPr>
            <p:ph idx="1"/>
          </p:nvPr>
        </p:nvPicPr>
        <p:blipFill>
          <a:blip r:embed="rId2"/>
          <a:stretch>
            <a:fillRect/>
          </a:stretch>
        </p:blipFill>
        <p:spPr>
          <a:xfrm>
            <a:off x="7146388" y="1677034"/>
            <a:ext cx="5045612" cy="4351338"/>
          </a:xfrm>
          <a:prstGeom prst="rect">
            <a:avLst/>
          </a:prstGeom>
        </p:spPr>
      </p:pic>
      <p:sp>
        <p:nvSpPr>
          <p:cNvPr id="4" name="Date Placeholder 3"/>
          <p:cNvSpPr>
            <a:spLocks noGrp="1"/>
          </p:cNvSpPr>
          <p:nvPr>
            <p:ph type="dt" sz="half" idx="10"/>
          </p:nvPr>
        </p:nvSpPr>
        <p:spPr/>
        <p:txBody>
          <a:bodyPr/>
          <a:lstStyle/>
          <a:p>
            <a:fld id="{BF707512-8C59-476C-8492-BFF94264EF05}" type="datetime1">
              <a:rPr lang="en-US" smtClean="0"/>
              <a:t>9/12/2022</a:t>
            </a:fld>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90</a:t>
            </a:fld>
            <a:endParaRPr lang="en-US"/>
          </a:p>
        </p:txBody>
      </p:sp>
      <p:pic>
        <p:nvPicPr>
          <p:cNvPr id="8" name="Picture 7"/>
          <p:cNvPicPr>
            <a:picLocks noChangeAspect="1"/>
          </p:cNvPicPr>
          <p:nvPr/>
        </p:nvPicPr>
        <p:blipFill>
          <a:blip r:embed="rId3"/>
          <a:stretch>
            <a:fillRect/>
          </a:stretch>
        </p:blipFill>
        <p:spPr>
          <a:xfrm>
            <a:off x="1000752" y="1663380"/>
            <a:ext cx="5161295" cy="4378646"/>
          </a:xfrm>
          <a:prstGeom prst="rect">
            <a:avLst/>
          </a:prstGeom>
        </p:spPr>
      </p:pic>
      <p:cxnSp>
        <p:nvCxnSpPr>
          <p:cNvPr id="10" name="Straight Connector 9"/>
          <p:cNvCxnSpPr/>
          <p:nvPr/>
        </p:nvCxnSpPr>
        <p:spPr>
          <a:xfrm flipH="1">
            <a:off x="6541477" y="812756"/>
            <a:ext cx="8405" cy="5726156"/>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stretch>
            <a:fillRect/>
          </a:stretch>
        </p:blipFill>
        <p:spPr>
          <a:xfrm>
            <a:off x="10269415" y="160119"/>
            <a:ext cx="1674055" cy="2088318"/>
          </a:xfrm>
          <a:prstGeom prst="rect">
            <a:avLst/>
          </a:prstGeom>
        </p:spPr>
      </p:pic>
      <p:sp>
        <p:nvSpPr>
          <p:cNvPr id="15" name="TextBox 14"/>
          <p:cNvSpPr txBox="1"/>
          <p:nvPr/>
        </p:nvSpPr>
        <p:spPr>
          <a:xfrm>
            <a:off x="1604890" y="887391"/>
            <a:ext cx="3375074" cy="461665"/>
          </a:xfrm>
          <a:prstGeom prst="rect">
            <a:avLst/>
          </a:prstGeom>
          <a:noFill/>
        </p:spPr>
        <p:txBody>
          <a:bodyPr wrap="square" rtlCol="0">
            <a:spAutoFit/>
          </a:bodyPr>
          <a:lstStyle/>
          <a:p>
            <a:r>
              <a:rPr lang="en-US" sz="2400" b="1" dirty="0">
                <a:solidFill>
                  <a:srgbClr val="0070C0"/>
                </a:solidFill>
              </a:rPr>
              <a:t>ACTIVE </a:t>
            </a:r>
            <a:r>
              <a:rPr lang="en-US" sz="2400" b="1" dirty="0">
                <a:solidFill>
                  <a:srgbClr val="FF0000"/>
                </a:solidFill>
              </a:rPr>
              <a:t>High</a:t>
            </a:r>
            <a:r>
              <a:rPr lang="en-US" sz="2400" b="1" dirty="0">
                <a:solidFill>
                  <a:srgbClr val="0070C0"/>
                </a:solidFill>
              </a:rPr>
              <a:t> Enable</a:t>
            </a:r>
          </a:p>
        </p:txBody>
      </p:sp>
      <p:sp>
        <p:nvSpPr>
          <p:cNvPr id="17" name="TextBox 16"/>
          <p:cNvSpPr txBox="1"/>
          <p:nvPr/>
        </p:nvSpPr>
        <p:spPr>
          <a:xfrm>
            <a:off x="6880274" y="887391"/>
            <a:ext cx="3375074" cy="461665"/>
          </a:xfrm>
          <a:prstGeom prst="rect">
            <a:avLst/>
          </a:prstGeom>
          <a:noFill/>
        </p:spPr>
        <p:txBody>
          <a:bodyPr wrap="square" rtlCol="0">
            <a:spAutoFit/>
          </a:bodyPr>
          <a:lstStyle/>
          <a:p>
            <a:r>
              <a:rPr lang="en-US" sz="2400" b="1" dirty="0">
                <a:solidFill>
                  <a:srgbClr val="0070C0"/>
                </a:solidFill>
              </a:rPr>
              <a:t>ACTIVE </a:t>
            </a:r>
            <a:r>
              <a:rPr lang="en-US" sz="2400" b="1" dirty="0"/>
              <a:t>Low</a:t>
            </a:r>
            <a:r>
              <a:rPr lang="en-US" sz="2400" b="1" dirty="0">
                <a:solidFill>
                  <a:srgbClr val="0070C0"/>
                </a:solidFill>
              </a:rPr>
              <a:t> Enable</a:t>
            </a:r>
          </a:p>
        </p:txBody>
      </p:sp>
      <p:pic>
        <p:nvPicPr>
          <p:cNvPr id="12" name="Google Shape;1949;p142"/>
          <p:cNvPicPr preferRelativeResize="0"/>
          <p:nvPr/>
        </p:nvPicPr>
        <p:blipFill rotWithShape="1">
          <a:blip r:embed="rId5">
            <a:alphaModFix/>
          </a:blip>
          <a:srcRect/>
          <a:stretch/>
        </p:blipFill>
        <p:spPr>
          <a:xfrm>
            <a:off x="121381" y="92904"/>
            <a:ext cx="331129" cy="493950"/>
          </a:xfrm>
          <a:prstGeom prst="rect">
            <a:avLst/>
          </a:prstGeom>
          <a:noFill/>
          <a:ln>
            <a:noFill/>
          </a:ln>
        </p:spPr>
      </p:pic>
    </p:spTree>
    <p:extLst>
      <p:ext uri="{BB962C8B-B14F-4D97-AF65-F5344CB8AC3E}">
        <p14:creationId xmlns:p14="http://schemas.microsoft.com/office/powerpoint/2010/main" val="24564189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66216" y="209677"/>
            <a:ext cx="10515600" cy="723011"/>
          </a:xfrm>
        </p:spPr>
        <p:txBody>
          <a:bodyPr>
            <a:noAutofit/>
          </a:bodyPr>
          <a:lstStyle/>
          <a:p>
            <a:r>
              <a:rPr lang="en-US" sz="2800" b="1" dirty="0">
                <a:latin typeface="Times New Roman"/>
                <a:ea typeface="Times New Roman"/>
                <a:cs typeface="Times New Roman"/>
                <a:sym typeface="Times New Roman"/>
              </a:rPr>
              <a:t>Implementation of 3 variable SOP  expression using 4x1 MUX (Reduction Method)</a:t>
            </a:r>
            <a:endParaRPr lang="en-US" sz="2800" dirty="0"/>
          </a:p>
        </p:txBody>
      </p:sp>
      <p:pic>
        <p:nvPicPr>
          <p:cNvPr id="7" name="Picture 6"/>
          <p:cNvPicPr>
            <a:picLocks noChangeAspect="1"/>
          </p:cNvPicPr>
          <p:nvPr/>
        </p:nvPicPr>
        <p:blipFill>
          <a:blip r:embed="rId2"/>
          <a:stretch>
            <a:fillRect/>
          </a:stretch>
        </p:blipFill>
        <p:spPr>
          <a:xfrm>
            <a:off x="966216" y="1152969"/>
            <a:ext cx="10107168" cy="5503863"/>
          </a:xfrm>
          <a:prstGeom prst="rect">
            <a:avLst/>
          </a:prstGeom>
        </p:spPr>
      </p:pic>
      <p:pic>
        <p:nvPicPr>
          <p:cNvPr id="8" name="Google Shape;1949;p142"/>
          <p:cNvPicPr preferRelativeResize="0"/>
          <p:nvPr/>
        </p:nvPicPr>
        <p:blipFill rotWithShape="1">
          <a:blip r:embed="rId3">
            <a:alphaModFix/>
          </a:blip>
          <a:srcRect/>
          <a:stretch/>
        </p:blipFill>
        <p:spPr>
          <a:xfrm>
            <a:off x="64009" y="47184"/>
            <a:ext cx="795528" cy="822412"/>
          </a:xfrm>
          <a:prstGeom prst="rect">
            <a:avLst/>
          </a:prstGeom>
          <a:noFill/>
          <a:ln>
            <a:noFill/>
          </a:ln>
        </p:spPr>
      </p:pic>
      <p:sp>
        <p:nvSpPr>
          <p:cNvPr id="3" name="Date Placeholder 2"/>
          <p:cNvSpPr>
            <a:spLocks noGrp="1"/>
          </p:cNvSpPr>
          <p:nvPr>
            <p:ph type="dt" sz="half" idx="10"/>
          </p:nvPr>
        </p:nvSpPr>
        <p:spPr/>
        <p:txBody>
          <a:bodyPr/>
          <a:lstStyle/>
          <a:p>
            <a:fld id="{2B42E30D-6947-4413-AD32-4B12F04ED734}" type="datetime1">
              <a:rPr lang="en-US" smtClean="0"/>
              <a:t>9/12/2022</a:t>
            </a:fld>
            <a:endParaRPr lang="en-US"/>
          </a:p>
        </p:txBody>
      </p:sp>
      <p:sp>
        <p:nvSpPr>
          <p:cNvPr id="4" name="Slide Number Placeholder 3"/>
          <p:cNvSpPr>
            <a:spLocks noGrp="1"/>
          </p:cNvSpPr>
          <p:nvPr>
            <p:ph type="sldNum" sz="quarter" idx="12"/>
          </p:nvPr>
        </p:nvSpPr>
        <p:spPr/>
        <p:txBody>
          <a:bodyPr/>
          <a:lstStyle/>
          <a:p>
            <a:fld id="{E7DF4ECA-2C00-4129-AA22-2996D096FEEF}" type="slidenum">
              <a:rPr lang="en-US" smtClean="0"/>
              <a:pPr/>
              <a:t>91</a:t>
            </a:fld>
            <a:endParaRPr lang="en-US"/>
          </a:p>
        </p:txBody>
      </p:sp>
    </p:spTree>
    <p:extLst>
      <p:ext uri="{BB962C8B-B14F-4D97-AF65-F5344CB8AC3E}">
        <p14:creationId xmlns:p14="http://schemas.microsoft.com/office/powerpoint/2010/main" val="13347795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2185"/>
        <p:cNvGrpSpPr/>
        <p:nvPr/>
      </p:nvGrpSpPr>
      <p:grpSpPr>
        <a:xfrm>
          <a:off x="0" y="0"/>
          <a:ext cx="0" cy="0"/>
          <a:chOff x="0" y="0"/>
          <a:chExt cx="0" cy="0"/>
        </a:xfrm>
      </p:grpSpPr>
      <p:sp>
        <p:nvSpPr>
          <p:cNvPr id="2186" name="Google Shape;2186;p167"/>
          <p:cNvSpPr txBox="1">
            <a:spLocks noGrp="1"/>
          </p:cNvSpPr>
          <p:nvPr>
            <p:ph type="title"/>
          </p:nvPr>
        </p:nvSpPr>
        <p:spPr>
          <a:xfrm>
            <a:off x="1269601" y="162355"/>
            <a:ext cx="9420180" cy="997709"/>
          </a:xfrm>
          <a:prstGeom prst="rect">
            <a:avLst/>
          </a:prstGeom>
          <a:noFill/>
          <a:ln>
            <a:noFill/>
          </a:ln>
        </p:spPr>
        <p:txBody>
          <a:bodyPr spcFirstLastPara="1" wrap="square" lIns="0" tIns="12700" rIns="0" bIns="0" anchor="ctr" anchorCtr="0">
            <a:spAutoFit/>
          </a:bodyPr>
          <a:lstStyle/>
          <a:p>
            <a:pPr marL="12700" marR="508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Implementation of 3 variable SOP  expression using 4x1 MUX (Reduction Method)</a:t>
            </a:r>
            <a:endParaRPr sz="3200" b="1" dirty="0">
              <a:latin typeface="Times New Roman"/>
              <a:ea typeface="Times New Roman"/>
              <a:cs typeface="Times New Roman"/>
              <a:sym typeface="Times New Roman"/>
            </a:endParaRPr>
          </a:p>
        </p:txBody>
      </p:sp>
      <p:sp>
        <p:nvSpPr>
          <p:cNvPr id="2192" name="Google Shape;2192;p16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dirty="0"/>
          </a:p>
        </p:txBody>
      </p:sp>
      <p:sp>
        <p:nvSpPr>
          <p:cNvPr id="2187" name="Google Shape;2187;p167"/>
          <p:cNvSpPr txBox="1"/>
          <p:nvPr/>
        </p:nvSpPr>
        <p:spPr>
          <a:xfrm>
            <a:off x="9921725" y="6055749"/>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dirty="0">
                <a:solidFill>
                  <a:srgbClr val="FFFFFF"/>
                </a:solidFill>
                <a:latin typeface="Arial"/>
                <a:ea typeface="Arial"/>
                <a:cs typeface="Arial"/>
                <a:sym typeface="Arial"/>
              </a:rPr>
              <a:t>17</a:t>
            </a:r>
            <a:endParaRPr dirty="0"/>
          </a:p>
        </p:txBody>
      </p:sp>
      <p:pic>
        <p:nvPicPr>
          <p:cNvPr id="2189" name="Google Shape;2189;p167"/>
          <p:cNvPicPr preferRelativeResize="0"/>
          <p:nvPr/>
        </p:nvPicPr>
        <p:blipFill rotWithShape="1">
          <a:blip r:embed="rId3">
            <a:alphaModFix/>
          </a:blip>
          <a:srcRect/>
          <a:stretch/>
        </p:blipFill>
        <p:spPr>
          <a:xfrm>
            <a:off x="1269601" y="1460665"/>
            <a:ext cx="3919916" cy="4675669"/>
          </a:xfrm>
          <a:prstGeom prst="rect">
            <a:avLst/>
          </a:prstGeom>
          <a:noFill/>
          <a:ln>
            <a:noFill/>
          </a:ln>
        </p:spPr>
      </p:pic>
      <p:sp>
        <p:nvSpPr>
          <p:cNvPr id="2190" name="Google Shape;2190;p167"/>
          <p:cNvSpPr txBox="1"/>
          <p:nvPr/>
        </p:nvSpPr>
        <p:spPr>
          <a:xfrm>
            <a:off x="5646319" y="2616427"/>
            <a:ext cx="6353297" cy="3508612"/>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Arial"/>
                <a:ea typeface="Arial"/>
                <a:cs typeface="Arial"/>
                <a:sym typeface="Arial"/>
              </a:rPr>
              <a:t>As only 2 select lines are available for 4:1 mux, there is a question of connection of one variable</a:t>
            </a:r>
            <a:r>
              <a:rPr lang="en-US" sz="2400" dirty="0" smtClean="0">
                <a:solidFill>
                  <a:schemeClr val="dk1"/>
                </a:solidFill>
                <a:latin typeface="Arial"/>
                <a:ea typeface="Arial"/>
                <a:cs typeface="Arial"/>
                <a:sym typeface="Arial"/>
              </a:rPr>
              <a:t>.</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Lets connect B and C variables to S1 and S0 select lines of multiplexer</a:t>
            </a:r>
            <a:r>
              <a:rPr lang="en-US" sz="2400" dirty="0" smtClean="0">
                <a:solidFill>
                  <a:schemeClr val="dk1"/>
                </a:solidFill>
                <a:latin typeface="Arial"/>
                <a:ea typeface="Arial"/>
                <a:cs typeface="Arial"/>
                <a:sym typeface="Arial"/>
              </a:rPr>
              <a:t>.</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Use reduction method to find where should third variable A should be connected.</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
        <p:nvSpPr>
          <p:cNvPr id="2191" name="Google Shape;2191;p167"/>
          <p:cNvSpPr/>
          <p:nvPr/>
        </p:nvSpPr>
        <p:spPr>
          <a:xfrm>
            <a:off x="6031813" y="1483657"/>
            <a:ext cx="55941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Arial"/>
                <a:ea typeface="Arial"/>
                <a:cs typeface="Arial"/>
                <a:sym typeface="Arial"/>
              </a:rPr>
              <a:t>F(A,B,C) = X = Ʃ m(0, 3, 4, 6)</a:t>
            </a:r>
            <a:endParaRPr sz="3200" dirty="0">
              <a:solidFill>
                <a:schemeClr val="dk1"/>
              </a:solidFill>
              <a:latin typeface="Arial"/>
              <a:ea typeface="Arial"/>
              <a:cs typeface="Arial"/>
              <a:sym typeface="Arial"/>
            </a:endParaRPr>
          </a:p>
        </p:txBody>
      </p:sp>
      <p:pic>
        <p:nvPicPr>
          <p:cNvPr id="9" name="Google Shape;1949;p142"/>
          <p:cNvPicPr preferRelativeResize="0"/>
          <p:nvPr/>
        </p:nvPicPr>
        <p:blipFill rotWithShape="1">
          <a:blip r:embed="rId4">
            <a:alphaModFix/>
          </a:blip>
          <a:srcRect/>
          <a:stretch/>
        </p:blipFill>
        <p:spPr>
          <a:xfrm>
            <a:off x="64009" y="47184"/>
            <a:ext cx="795528" cy="822412"/>
          </a:xfrm>
          <a:prstGeom prst="rect">
            <a:avLst/>
          </a:prstGeom>
          <a:noFill/>
          <a:ln>
            <a:noFill/>
          </a:ln>
        </p:spPr>
      </p:pic>
      <p:sp>
        <p:nvSpPr>
          <p:cNvPr id="2" name="Date Placeholder 1"/>
          <p:cNvSpPr>
            <a:spLocks noGrp="1"/>
          </p:cNvSpPr>
          <p:nvPr>
            <p:ph type="dt" sz="half" idx="10"/>
          </p:nvPr>
        </p:nvSpPr>
        <p:spPr/>
        <p:txBody>
          <a:bodyPr/>
          <a:lstStyle/>
          <a:p>
            <a:fld id="{BB5DDEE9-9638-49F9-BF49-02600F0D47D6}" type="datetime1">
              <a:rPr lang="en-US" smtClean="0"/>
              <a:t>9/12/2022</a:t>
            </a:fld>
            <a:endParaRPr lang="en-US"/>
          </a:p>
        </p:txBody>
      </p:sp>
    </p:spTree>
    <p:extLst>
      <p:ext uri="{BB962C8B-B14F-4D97-AF65-F5344CB8AC3E}">
        <p14:creationId xmlns:p14="http://schemas.microsoft.com/office/powerpoint/2010/main" val="3112177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2196"/>
        <p:cNvGrpSpPr/>
        <p:nvPr/>
      </p:nvGrpSpPr>
      <p:grpSpPr>
        <a:xfrm>
          <a:off x="0" y="0"/>
          <a:ext cx="0" cy="0"/>
          <a:chOff x="0" y="0"/>
          <a:chExt cx="0" cy="0"/>
        </a:xfrm>
      </p:grpSpPr>
      <p:sp>
        <p:nvSpPr>
          <p:cNvPr id="2197" name="Google Shape;2197;p168"/>
          <p:cNvSpPr txBox="1">
            <a:spLocks noGrp="1"/>
          </p:cNvSpPr>
          <p:nvPr>
            <p:ph type="title"/>
          </p:nvPr>
        </p:nvSpPr>
        <p:spPr>
          <a:xfrm>
            <a:off x="956953" y="377001"/>
            <a:ext cx="10515600" cy="727405"/>
          </a:xfrm>
          <a:prstGeom prst="rect">
            <a:avLst/>
          </a:prstGeom>
          <a:noFill/>
          <a:ln>
            <a:noFill/>
          </a:ln>
        </p:spPr>
        <p:txBody>
          <a:bodyPr spcFirstLastPara="1" wrap="square" lIns="91425" tIns="45700" rIns="91425" bIns="45700" anchor="ctr" anchorCtr="0">
            <a:no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Implementation of 3 variable SOP  expression using 4x1 MUX (Reduction Method)</a:t>
            </a:r>
            <a:endParaRPr dirty="0"/>
          </a:p>
        </p:txBody>
      </p:sp>
      <p:pic>
        <p:nvPicPr>
          <p:cNvPr id="2198" name="Google Shape;2198;p168"/>
          <p:cNvPicPr preferRelativeResize="0">
            <a:picLocks noGrp="1"/>
          </p:cNvPicPr>
          <p:nvPr>
            <p:ph idx="1"/>
          </p:nvPr>
        </p:nvPicPr>
        <p:blipFill rotWithShape="1">
          <a:blip r:embed="rId3">
            <a:alphaModFix/>
          </a:blip>
          <a:srcRect/>
          <a:stretch/>
        </p:blipFill>
        <p:spPr>
          <a:xfrm>
            <a:off x="676122" y="1518123"/>
            <a:ext cx="6187816" cy="3030125"/>
          </a:xfrm>
          <a:prstGeom prst="rect">
            <a:avLst/>
          </a:prstGeom>
          <a:noFill/>
          <a:ln>
            <a:noFill/>
          </a:ln>
        </p:spPr>
      </p:pic>
      <p:sp>
        <p:nvSpPr>
          <p:cNvPr id="2201" name="Google Shape;2201;p16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sp>
        <p:nvSpPr>
          <p:cNvPr id="2199" name="Google Shape;2199;p168"/>
          <p:cNvSpPr txBox="1"/>
          <p:nvPr/>
        </p:nvSpPr>
        <p:spPr>
          <a:xfrm>
            <a:off x="838200" y="5131557"/>
            <a:ext cx="472715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Arial"/>
                <a:ea typeface="Arial"/>
                <a:cs typeface="Arial"/>
                <a:sym typeface="Arial"/>
              </a:rPr>
              <a:t>I0 = </a:t>
            </a:r>
            <a:r>
              <a:rPr lang="en-US" sz="3200" dirty="0" err="1">
                <a:solidFill>
                  <a:schemeClr val="dk1"/>
                </a:solidFill>
                <a:latin typeface="Arial"/>
                <a:ea typeface="Arial"/>
                <a:cs typeface="Arial"/>
                <a:sym typeface="Arial"/>
              </a:rPr>
              <a:t>Vcc</a:t>
            </a:r>
            <a:r>
              <a:rPr lang="en-US" sz="3200" dirty="0">
                <a:solidFill>
                  <a:schemeClr val="dk1"/>
                </a:solidFill>
                <a:latin typeface="Arial"/>
                <a:ea typeface="Arial"/>
                <a:cs typeface="Arial"/>
                <a:sym typeface="Arial"/>
              </a:rPr>
              <a:t>,          I1 = </a:t>
            </a:r>
            <a:r>
              <a:rPr lang="en-US" sz="3200" dirty="0" err="1">
                <a:solidFill>
                  <a:schemeClr val="dk1"/>
                </a:solidFill>
                <a:latin typeface="Arial"/>
                <a:ea typeface="Arial"/>
                <a:cs typeface="Arial"/>
                <a:sym typeface="Arial"/>
              </a:rPr>
              <a:t>Gnd</a:t>
            </a:r>
            <a:endParaRPr sz="3200" dirty="0">
              <a:solidFill>
                <a:schemeClr val="dk1"/>
              </a:solidFill>
              <a:latin typeface="Arial"/>
              <a:ea typeface="Arial"/>
              <a:cs typeface="Arial"/>
              <a:sym typeface="Arial"/>
            </a:endParaRPr>
          </a:p>
          <a:p>
            <a:pPr marL="0" marR="0" lvl="0" indent="0" algn="l" rtl="0">
              <a:spcBef>
                <a:spcPts val="0"/>
              </a:spcBef>
              <a:spcAft>
                <a:spcPts val="0"/>
              </a:spcAft>
              <a:buNone/>
            </a:pPr>
            <a:r>
              <a:rPr lang="en-US" sz="3200" dirty="0">
                <a:solidFill>
                  <a:schemeClr val="dk1"/>
                </a:solidFill>
                <a:latin typeface="Arial"/>
                <a:ea typeface="Arial"/>
                <a:cs typeface="Arial"/>
                <a:sym typeface="Arial"/>
              </a:rPr>
              <a:t>I2 = A,              I3 = A’</a:t>
            </a:r>
            <a:endParaRPr sz="3200" dirty="0">
              <a:solidFill>
                <a:schemeClr val="dk1"/>
              </a:solidFill>
              <a:latin typeface="Arial"/>
              <a:ea typeface="Arial"/>
              <a:cs typeface="Arial"/>
              <a:sym typeface="Arial"/>
            </a:endParaRPr>
          </a:p>
        </p:txBody>
      </p:sp>
      <p:pic>
        <p:nvPicPr>
          <p:cNvPr id="2200" name="Google Shape;2200;p168"/>
          <p:cNvPicPr preferRelativeResize="0"/>
          <p:nvPr/>
        </p:nvPicPr>
        <p:blipFill rotWithShape="1">
          <a:blip r:embed="rId4">
            <a:alphaModFix/>
          </a:blip>
          <a:srcRect/>
          <a:stretch/>
        </p:blipFill>
        <p:spPr>
          <a:xfrm>
            <a:off x="7173684" y="1223158"/>
            <a:ext cx="4606637" cy="4985617"/>
          </a:xfrm>
          <a:prstGeom prst="rect">
            <a:avLst/>
          </a:prstGeom>
          <a:noFill/>
          <a:ln>
            <a:noFill/>
          </a:ln>
        </p:spPr>
      </p:pic>
      <p:pic>
        <p:nvPicPr>
          <p:cNvPr id="7" name="Google Shape;1949;p142"/>
          <p:cNvPicPr preferRelativeResize="0"/>
          <p:nvPr/>
        </p:nvPicPr>
        <p:blipFill rotWithShape="1">
          <a:blip r:embed="rId5">
            <a:alphaModFix/>
          </a:blip>
          <a:srcRect/>
          <a:stretch/>
        </p:blipFill>
        <p:spPr>
          <a:xfrm>
            <a:off x="64009" y="92904"/>
            <a:ext cx="795528" cy="822412"/>
          </a:xfrm>
          <a:prstGeom prst="rect">
            <a:avLst/>
          </a:prstGeom>
          <a:noFill/>
          <a:ln>
            <a:noFill/>
          </a:ln>
        </p:spPr>
      </p:pic>
      <p:sp>
        <p:nvSpPr>
          <p:cNvPr id="2" name="Date Placeholder 1"/>
          <p:cNvSpPr>
            <a:spLocks noGrp="1"/>
          </p:cNvSpPr>
          <p:nvPr>
            <p:ph type="dt" sz="half" idx="10"/>
          </p:nvPr>
        </p:nvSpPr>
        <p:spPr/>
        <p:txBody>
          <a:bodyPr/>
          <a:lstStyle/>
          <a:p>
            <a:fld id="{58CD4AC9-809C-4F02-94DC-AE6ECFA5EDF0}" type="datetime1">
              <a:rPr lang="en-US" smtClean="0"/>
              <a:t>9/12/2022</a:t>
            </a:fld>
            <a:endParaRPr lang="en-US"/>
          </a:p>
        </p:txBody>
      </p:sp>
    </p:spTree>
    <p:extLst>
      <p:ext uri="{BB962C8B-B14F-4D97-AF65-F5344CB8AC3E}">
        <p14:creationId xmlns:p14="http://schemas.microsoft.com/office/powerpoint/2010/main" val="269437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2206"/>
        <p:cNvGrpSpPr/>
        <p:nvPr/>
      </p:nvGrpSpPr>
      <p:grpSpPr>
        <a:xfrm>
          <a:off x="0" y="0"/>
          <a:ext cx="0" cy="0"/>
          <a:chOff x="0" y="0"/>
          <a:chExt cx="0" cy="0"/>
        </a:xfrm>
      </p:grpSpPr>
      <p:sp>
        <p:nvSpPr>
          <p:cNvPr id="2207" name="Google Shape;2207;p169"/>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18</a:t>
            </a:r>
            <a:endParaRPr sz="1050">
              <a:solidFill>
                <a:srgbClr val="FFFFFF"/>
              </a:solidFill>
              <a:latin typeface="Arial"/>
              <a:ea typeface="Arial"/>
              <a:cs typeface="Arial"/>
              <a:sym typeface="Arial"/>
            </a:endParaRPr>
          </a:p>
        </p:txBody>
      </p:sp>
      <p:sp>
        <p:nvSpPr>
          <p:cNvPr id="2208" name="Google Shape;2208;p169"/>
          <p:cNvSpPr txBox="1">
            <a:spLocks noGrp="1"/>
          </p:cNvSpPr>
          <p:nvPr>
            <p:ph type="title"/>
          </p:nvPr>
        </p:nvSpPr>
        <p:spPr>
          <a:xfrm>
            <a:off x="1314893" y="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Implementation of 4 variable SOP expression using 8x1 MUX (Reduction Method)</a:t>
            </a:r>
            <a:endParaRPr sz="3200" b="1">
              <a:solidFill>
                <a:schemeClr val="dk1"/>
              </a:solidFill>
              <a:latin typeface="Times New Roman"/>
              <a:ea typeface="Times New Roman"/>
              <a:cs typeface="Times New Roman"/>
              <a:sym typeface="Times New Roman"/>
            </a:endParaRPr>
          </a:p>
        </p:txBody>
      </p:sp>
      <p:sp>
        <p:nvSpPr>
          <p:cNvPr id="2213" name="Google Shape;2213;p16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pic>
        <p:nvPicPr>
          <p:cNvPr id="2210" name="Google Shape;2210;p169"/>
          <p:cNvPicPr preferRelativeResize="0"/>
          <p:nvPr/>
        </p:nvPicPr>
        <p:blipFill rotWithShape="1">
          <a:blip r:embed="rId3">
            <a:alphaModFix/>
          </a:blip>
          <a:srcRect/>
          <a:stretch/>
        </p:blipFill>
        <p:spPr>
          <a:xfrm>
            <a:off x="5652655" y="1983179"/>
            <a:ext cx="5559830" cy="4103722"/>
          </a:xfrm>
          <a:prstGeom prst="rect">
            <a:avLst/>
          </a:prstGeom>
          <a:noFill/>
          <a:ln>
            <a:noFill/>
          </a:ln>
        </p:spPr>
      </p:pic>
      <p:pic>
        <p:nvPicPr>
          <p:cNvPr id="2211" name="Google Shape;2211;p169"/>
          <p:cNvPicPr preferRelativeResize="0"/>
          <p:nvPr/>
        </p:nvPicPr>
        <p:blipFill rotWithShape="1">
          <a:blip r:embed="rId4">
            <a:alphaModFix/>
          </a:blip>
          <a:srcRect/>
          <a:stretch/>
        </p:blipFill>
        <p:spPr>
          <a:xfrm>
            <a:off x="415956" y="1313598"/>
            <a:ext cx="4429175" cy="4931952"/>
          </a:xfrm>
          <a:prstGeom prst="rect">
            <a:avLst/>
          </a:prstGeom>
          <a:noFill/>
          <a:ln>
            <a:noFill/>
          </a:ln>
        </p:spPr>
      </p:pic>
      <p:sp>
        <p:nvSpPr>
          <p:cNvPr id="2212" name="Google Shape;2212;p169"/>
          <p:cNvSpPr txBox="1"/>
          <p:nvPr/>
        </p:nvSpPr>
        <p:spPr>
          <a:xfrm>
            <a:off x="5533902" y="1325563"/>
            <a:ext cx="629659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F(A,B,C,D) = X = Ʃ m(0, 2, 3, 8, 9, 10, 15)</a:t>
            </a:r>
            <a:endParaRPr sz="2800">
              <a:solidFill>
                <a:schemeClr val="dk1"/>
              </a:solidFill>
              <a:latin typeface="Arial"/>
              <a:ea typeface="Arial"/>
              <a:cs typeface="Arial"/>
              <a:sym typeface="Arial"/>
            </a:endParaRPr>
          </a:p>
        </p:txBody>
      </p:sp>
      <p:pic>
        <p:nvPicPr>
          <p:cNvPr id="9" name="Google Shape;1949;p142"/>
          <p:cNvPicPr preferRelativeResize="0"/>
          <p:nvPr/>
        </p:nvPicPr>
        <p:blipFill rotWithShape="1">
          <a:blip r:embed="rId5">
            <a:alphaModFix/>
          </a:blip>
          <a:srcRect/>
          <a:stretch/>
        </p:blipFill>
        <p:spPr>
          <a:xfrm>
            <a:off x="64009" y="92904"/>
            <a:ext cx="795528" cy="822412"/>
          </a:xfrm>
          <a:prstGeom prst="rect">
            <a:avLst/>
          </a:prstGeom>
          <a:noFill/>
          <a:ln>
            <a:noFill/>
          </a:ln>
        </p:spPr>
      </p:pic>
      <p:sp>
        <p:nvSpPr>
          <p:cNvPr id="2" name="Date Placeholder 1"/>
          <p:cNvSpPr>
            <a:spLocks noGrp="1"/>
          </p:cNvSpPr>
          <p:nvPr>
            <p:ph type="dt" sz="half" idx="10"/>
          </p:nvPr>
        </p:nvSpPr>
        <p:spPr/>
        <p:txBody>
          <a:bodyPr/>
          <a:lstStyle/>
          <a:p>
            <a:fld id="{8B4A0E10-D036-41B3-B938-11640CFC8006}" type="datetime1">
              <a:rPr lang="en-US" smtClean="0"/>
              <a:t>9/12/2022</a:t>
            </a:fld>
            <a:endParaRPr lang="en-US"/>
          </a:p>
        </p:txBody>
      </p:sp>
    </p:spTree>
    <p:extLst>
      <p:ext uri="{BB962C8B-B14F-4D97-AF65-F5344CB8AC3E}">
        <p14:creationId xmlns:p14="http://schemas.microsoft.com/office/powerpoint/2010/main" val="38539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2104"/>
        <p:cNvGrpSpPr/>
        <p:nvPr/>
      </p:nvGrpSpPr>
      <p:grpSpPr>
        <a:xfrm>
          <a:off x="0" y="0"/>
          <a:ext cx="0" cy="0"/>
          <a:chOff x="0" y="0"/>
          <a:chExt cx="0" cy="0"/>
        </a:xfrm>
      </p:grpSpPr>
      <p:sp>
        <p:nvSpPr>
          <p:cNvPr id="2105" name="Google Shape;2105;p159"/>
          <p:cNvSpPr txBox="1">
            <a:spLocks noGrp="1"/>
          </p:cNvSpPr>
          <p:nvPr>
            <p:ph type="title"/>
          </p:nvPr>
        </p:nvSpPr>
        <p:spPr>
          <a:xfrm>
            <a:off x="1224467" y="344659"/>
            <a:ext cx="5191125"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err="1">
                <a:latin typeface="Times New Roman"/>
                <a:ea typeface="Times New Roman"/>
                <a:cs typeface="Times New Roman"/>
                <a:sym typeface="Times New Roman"/>
              </a:rPr>
              <a:t>Demultiplexer</a:t>
            </a:r>
            <a:endParaRPr sz="3200" b="1" dirty="0">
              <a:latin typeface="Times New Roman"/>
              <a:ea typeface="Times New Roman"/>
              <a:cs typeface="Times New Roman"/>
              <a:sym typeface="Times New Roman"/>
            </a:endParaRPr>
          </a:p>
        </p:txBody>
      </p:sp>
      <p:sp>
        <p:nvSpPr>
          <p:cNvPr id="2109" name="Google Shape;2109;p15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pic>
        <p:nvPicPr>
          <p:cNvPr id="2106" name="Google Shape;2106;p159"/>
          <p:cNvPicPr preferRelativeResize="0"/>
          <p:nvPr/>
        </p:nvPicPr>
        <p:blipFill rotWithShape="1">
          <a:blip r:embed="rId3">
            <a:alphaModFix/>
          </a:blip>
          <a:srcRect/>
          <a:stretch/>
        </p:blipFill>
        <p:spPr>
          <a:xfrm>
            <a:off x="552971" y="1386591"/>
            <a:ext cx="10972800" cy="4495800"/>
          </a:xfrm>
          <a:prstGeom prst="rect">
            <a:avLst/>
          </a:prstGeom>
          <a:noFill/>
          <a:ln>
            <a:noFill/>
          </a:ln>
        </p:spPr>
      </p:pic>
      <p:sp>
        <p:nvSpPr>
          <p:cNvPr id="2107" name="Google Shape;2107;p159"/>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11</a:t>
            </a:r>
            <a:endParaRPr sz="1050">
              <a:solidFill>
                <a:srgbClr val="FFFFFF"/>
              </a:solidFill>
              <a:latin typeface="Arial"/>
              <a:ea typeface="Arial"/>
              <a:cs typeface="Arial"/>
              <a:sym typeface="Arial"/>
            </a:endParaRPr>
          </a:p>
        </p:txBody>
      </p:sp>
      <p:pic>
        <p:nvPicPr>
          <p:cNvPr id="7" name="Google Shape;1949;p142"/>
          <p:cNvPicPr preferRelativeResize="0"/>
          <p:nvPr/>
        </p:nvPicPr>
        <p:blipFill rotWithShape="1">
          <a:blip r:embed="rId4">
            <a:alphaModFix/>
          </a:blip>
          <a:srcRect/>
          <a:stretch/>
        </p:blipFill>
        <p:spPr>
          <a:xfrm>
            <a:off x="121381" y="92904"/>
            <a:ext cx="738155" cy="822412"/>
          </a:xfrm>
          <a:prstGeom prst="rect">
            <a:avLst/>
          </a:prstGeom>
          <a:noFill/>
          <a:ln>
            <a:noFill/>
          </a:ln>
        </p:spPr>
      </p:pic>
      <p:sp>
        <p:nvSpPr>
          <p:cNvPr id="2" name="Date Placeholder 1"/>
          <p:cNvSpPr>
            <a:spLocks noGrp="1"/>
          </p:cNvSpPr>
          <p:nvPr>
            <p:ph type="dt" sz="half" idx="10"/>
          </p:nvPr>
        </p:nvSpPr>
        <p:spPr/>
        <p:txBody>
          <a:bodyPr/>
          <a:lstStyle/>
          <a:p>
            <a:fld id="{5817CC65-9A3B-4186-B70F-8B5AFCC4B554}" type="datetime1">
              <a:rPr lang="en-US" smtClean="0"/>
              <a:t>9/12/2022</a:t>
            </a:fld>
            <a:endParaRPr lang="en-US"/>
          </a:p>
        </p:txBody>
      </p:sp>
    </p:spTree>
    <p:extLst>
      <p:ext uri="{BB962C8B-B14F-4D97-AF65-F5344CB8AC3E}">
        <p14:creationId xmlns:p14="http://schemas.microsoft.com/office/powerpoint/2010/main" val="18888084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2122"/>
        <p:cNvGrpSpPr/>
        <p:nvPr/>
      </p:nvGrpSpPr>
      <p:grpSpPr>
        <a:xfrm>
          <a:off x="0" y="0"/>
          <a:ext cx="0" cy="0"/>
          <a:chOff x="0" y="0"/>
          <a:chExt cx="0" cy="0"/>
        </a:xfrm>
      </p:grpSpPr>
      <p:sp>
        <p:nvSpPr>
          <p:cNvPr id="2123" name="Google Shape;2123;p161"/>
          <p:cNvSpPr txBox="1">
            <a:spLocks noGrp="1"/>
          </p:cNvSpPr>
          <p:nvPr>
            <p:ph type="title"/>
          </p:nvPr>
        </p:nvSpPr>
        <p:spPr>
          <a:xfrm>
            <a:off x="1495646" y="411126"/>
            <a:ext cx="60960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Demultiplexer</a:t>
            </a:r>
            <a:endParaRPr/>
          </a:p>
        </p:txBody>
      </p:sp>
      <p:sp>
        <p:nvSpPr>
          <p:cNvPr id="2124" name="Google Shape;2124;p161"/>
          <p:cNvSpPr txBox="1">
            <a:spLocks noGrp="1"/>
          </p:cNvSpPr>
          <p:nvPr>
            <p:ph idx="1"/>
          </p:nvPr>
        </p:nvSpPr>
        <p:spPr>
          <a:xfrm>
            <a:off x="490458" y="1358839"/>
            <a:ext cx="4286055" cy="5142545"/>
          </a:xfrm>
          <a:prstGeom prst="rect">
            <a:avLst/>
          </a:prstGeom>
          <a:solidFill>
            <a:schemeClr val="accent2">
              <a:lumMod val="20000"/>
              <a:lumOff val="80000"/>
            </a:schemeClr>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dirty="0">
                <a:latin typeface="Times New Roman"/>
                <a:ea typeface="Times New Roman"/>
                <a:cs typeface="Times New Roman"/>
                <a:sym typeface="Times New Roman"/>
              </a:rPr>
              <a:t>This device is available as an MSI IC and can conveniently be used for the design of combinational circuits. </a:t>
            </a:r>
          </a:p>
          <a:p>
            <a:pPr marL="228600" lvl="0" indent="-228600" algn="l" rtl="0">
              <a:lnSpc>
                <a:spcPct val="90000"/>
              </a:lnSpc>
              <a:spcBef>
                <a:spcPts val="0"/>
              </a:spcBef>
              <a:spcAft>
                <a:spcPts val="0"/>
              </a:spcAft>
              <a:buClr>
                <a:schemeClr val="dk1"/>
              </a:buClr>
              <a:buSzPts val="2400"/>
              <a:buChar char="•"/>
            </a:pPr>
            <a:endParaRPr sz="24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400"/>
              <a:buChar char="•"/>
            </a:pPr>
            <a:r>
              <a:rPr lang="en-US" sz="2400" dirty="0">
                <a:latin typeface="Times New Roman"/>
                <a:ea typeface="Times New Roman"/>
                <a:cs typeface="Times New Roman"/>
                <a:sym typeface="Times New Roman"/>
              </a:rPr>
              <a:t>These devices are available as 2line-to-4-line, 3-line-to-8-line, and 4-line-to-I6-line decoders. </a:t>
            </a:r>
          </a:p>
          <a:p>
            <a:pPr marL="228600" lvl="0" indent="-228600" algn="l" rtl="0">
              <a:lnSpc>
                <a:spcPct val="90000"/>
              </a:lnSpc>
              <a:spcBef>
                <a:spcPts val="1000"/>
              </a:spcBef>
              <a:spcAft>
                <a:spcPts val="0"/>
              </a:spcAft>
              <a:buClr>
                <a:schemeClr val="dk1"/>
              </a:buClr>
              <a:buSzPts val="2400"/>
              <a:buChar char="•"/>
            </a:pPr>
            <a:endParaRPr lang="en-US" sz="24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400"/>
              <a:buChar char="•"/>
            </a:pPr>
            <a:r>
              <a:rPr lang="en-US" sz="2400" dirty="0">
                <a:latin typeface="Times New Roman"/>
                <a:ea typeface="Times New Roman"/>
                <a:cs typeface="Times New Roman"/>
                <a:sym typeface="Times New Roman"/>
              </a:rPr>
              <a:t>The outputs of most of these devices are active-low also there is an active-low enable/data input terminal available.</a:t>
            </a:r>
            <a:endParaRPr sz="2400" dirty="0">
              <a:latin typeface="Times New Roman"/>
              <a:ea typeface="Times New Roman"/>
              <a:cs typeface="Times New Roman"/>
              <a:sym typeface="Times New Roman"/>
            </a:endParaRPr>
          </a:p>
        </p:txBody>
      </p:sp>
      <p:sp>
        <p:nvSpPr>
          <p:cNvPr id="2126" name="Google Shape;2126;p16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pic>
        <p:nvPicPr>
          <p:cNvPr id="6" name="Google Shape;1949;p142"/>
          <p:cNvPicPr preferRelativeResize="0"/>
          <p:nvPr/>
        </p:nvPicPr>
        <p:blipFill rotWithShape="1">
          <a:blip r:embed="rId3">
            <a:alphaModFix/>
          </a:blip>
          <a:srcRect/>
          <a:stretch/>
        </p:blipFill>
        <p:spPr>
          <a:xfrm>
            <a:off x="121381" y="92904"/>
            <a:ext cx="738155" cy="822412"/>
          </a:xfrm>
          <a:prstGeom prst="rect">
            <a:avLst/>
          </a:prstGeom>
          <a:noFill/>
          <a:ln>
            <a:noFill/>
          </a:ln>
        </p:spPr>
      </p:pic>
      <p:pic>
        <p:nvPicPr>
          <p:cNvPr id="7" name="Google Shape;2132;p162"/>
          <p:cNvPicPr preferRelativeResize="0"/>
          <p:nvPr/>
        </p:nvPicPr>
        <p:blipFill rotWithShape="1">
          <a:blip r:embed="rId4">
            <a:alphaModFix/>
          </a:blip>
          <a:srcRect/>
          <a:stretch/>
        </p:blipFill>
        <p:spPr>
          <a:xfrm>
            <a:off x="5029200" y="557784"/>
            <a:ext cx="6890629" cy="5943600"/>
          </a:xfrm>
          <a:prstGeom prst="rect">
            <a:avLst/>
          </a:prstGeom>
          <a:noFill/>
          <a:ln>
            <a:noFill/>
          </a:ln>
        </p:spPr>
      </p:pic>
      <p:sp>
        <p:nvSpPr>
          <p:cNvPr id="2" name="Date Placeholder 1"/>
          <p:cNvSpPr>
            <a:spLocks noGrp="1"/>
          </p:cNvSpPr>
          <p:nvPr>
            <p:ph type="dt" sz="half" idx="10"/>
          </p:nvPr>
        </p:nvSpPr>
        <p:spPr/>
        <p:txBody>
          <a:bodyPr/>
          <a:lstStyle/>
          <a:p>
            <a:fld id="{2FBCA38E-291D-4E00-89F7-E7A9A8514520}" type="datetime1">
              <a:rPr lang="en-US" smtClean="0"/>
              <a:t>9/12/2022</a:t>
            </a:fld>
            <a:endParaRPr lang="en-US"/>
          </a:p>
        </p:txBody>
      </p:sp>
    </p:spTree>
    <p:extLst>
      <p:ext uri="{BB962C8B-B14F-4D97-AF65-F5344CB8AC3E}">
        <p14:creationId xmlns:p14="http://schemas.microsoft.com/office/powerpoint/2010/main" val="94837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2138"/>
        <p:cNvGrpSpPr/>
        <p:nvPr/>
      </p:nvGrpSpPr>
      <p:grpSpPr>
        <a:xfrm>
          <a:off x="0" y="0"/>
          <a:ext cx="0" cy="0"/>
          <a:chOff x="0" y="0"/>
          <a:chExt cx="0" cy="0"/>
        </a:xfrm>
      </p:grpSpPr>
      <p:sp>
        <p:nvSpPr>
          <p:cNvPr id="2139" name="Google Shape;2139;p163"/>
          <p:cNvSpPr txBox="1">
            <a:spLocks noGrp="1"/>
          </p:cNvSpPr>
          <p:nvPr>
            <p:ph type="title"/>
          </p:nvPr>
        </p:nvSpPr>
        <p:spPr>
          <a:xfrm>
            <a:off x="1550487" y="310513"/>
            <a:ext cx="6207443"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1:2 </a:t>
            </a:r>
            <a:r>
              <a:rPr lang="en-US" sz="3200" b="1" dirty="0" err="1">
                <a:latin typeface="Times New Roman"/>
                <a:ea typeface="Times New Roman"/>
                <a:cs typeface="Times New Roman"/>
                <a:sym typeface="Times New Roman"/>
              </a:rPr>
              <a:t>Demultiplexer</a:t>
            </a:r>
            <a:endParaRPr sz="3200" b="1" dirty="0">
              <a:latin typeface="Times New Roman"/>
              <a:ea typeface="Times New Roman"/>
              <a:cs typeface="Times New Roman"/>
              <a:sym typeface="Times New Roman"/>
            </a:endParaRPr>
          </a:p>
        </p:txBody>
      </p:sp>
      <p:sp>
        <p:nvSpPr>
          <p:cNvPr id="2144" name="Google Shape;2144;p16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97</a:t>
            </a:fld>
            <a:endParaRPr/>
          </a:p>
        </p:txBody>
      </p:sp>
      <p:pic>
        <p:nvPicPr>
          <p:cNvPr id="2140" name="Google Shape;2140;p163"/>
          <p:cNvPicPr preferRelativeResize="0"/>
          <p:nvPr/>
        </p:nvPicPr>
        <p:blipFill rotWithShape="1">
          <a:blip r:embed="rId3">
            <a:alphaModFix/>
          </a:blip>
          <a:srcRect/>
          <a:stretch/>
        </p:blipFill>
        <p:spPr>
          <a:xfrm>
            <a:off x="1018363" y="1800448"/>
            <a:ext cx="10058400" cy="3571875"/>
          </a:xfrm>
          <a:prstGeom prst="rect">
            <a:avLst/>
          </a:prstGeom>
          <a:noFill/>
          <a:ln>
            <a:noFill/>
          </a:ln>
        </p:spPr>
      </p:pic>
      <p:sp>
        <p:nvSpPr>
          <p:cNvPr id="2141" name="Google Shape;2141;p163"/>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12</a:t>
            </a:r>
            <a:endParaRPr sz="1050">
              <a:solidFill>
                <a:srgbClr val="FFFFFF"/>
              </a:solidFill>
              <a:latin typeface="Arial"/>
              <a:ea typeface="Arial"/>
              <a:cs typeface="Arial"/>
              <a:sym typeface="Arial"/>
            </a:endParaRPr>
          </a:p>
        </p:txBody>
      </p:sp>
      <p:sp>
        <p:nvSpPr>
          <p:cNvPr id="2143" name="Google Shape;2143;p163"/>
          <p:cNvSpPr txBox="1"/>
          <p:nvPr/>
        </p:nvSpPr>
        <p:spPr>
          <a:xfrm>
            <a:off x="2484120" y="5562600"/>
            <a:ext cx="650748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Draw 1:2 Demultiplexer using gates.</a:t>
            </a:r>
            <a:endParaRPr sz="2400" b="1">
              <a:solidFill>
                <a:schemeClr val="dk1"/>
              </a:solidFill>
              <a:latin typeface="Arial"/>
              <a:ea typeface="Arial"/>
              <a:cs typeface="Arial"/>
              <a:sym typeface="Arial"/>
            </a:endParaRPr>
          </a:p>
        </p:txBody>
      </p:sp>
      <p:pic>
        <p:nvPicPr>
          <p:cNvPr id="8" name="Google Shape;1949;p142"/>
          <p:cNvPicPr preferRelativeResize="0"/>
          <p:nvPr/>
        </p:nvPicPr>
        <p:blipFill rotWithShape="1">
          <a:blip r:embed="rId4">
            <a:alphaModFix/>
          </a:blip>
          <a:srcRect/>
          <a:stretch/>
        </p:blipFill>
        <p:spPr>
          <a:xfrm>
            <a:off x="121381" y="92904"/>
            <a:ext cx="738155" cy="822412"/>
          </a:xfrm>
          <a:prstGeom prst="rect">
            <a:avLst/>
          </a:prstGeom>
          <a:noFill/>
          <a:ln>
            <a:noFill/>
          </a:ln>
        </p:spPr>
      </p:pic>
      <p:sp>
        <p:nvSpPr>
          <p:cNvPr id="2" name="Date Placeholder 1"/>
          <p:cNvSpPr>
            <a:spLocks noGrp="1"/>
          </p:cNvSpPr>
          <p:nvPr>
            <p:ph type="dt" sz="half" idx="10"/>
          </p:nvPr>
        </p:nvSpPr>
        <p:spPr/>
        <p:txBody>
          <a:bodyPr/>
          <a:lstStyle/>
          <a:p>
            <a:fld id="{61C5C031-7DDB-4EA0-8605-8E44AD5C6D6F}" type="datetime1">
              <a:rPr lang="en-US" smtClean="0"/>
              <a:t>9/12/2022</a:t>
            </a:fld>
            <a:endParaRPr lang="en-US"/>
          </a:p>
        </p:txBody>
      </p:sp>
    </p:spTree>
    <p:extLst>
      <p:ext uri="{BB962C8B-B14F-4D97-AF65-F5344CB8AC3E}">
        <p14:creationId xmlns:p14="http://schemas.microsoft.com/office/powerpoint/2010/main" val="12933884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2148"/>
        <p:cNvGrpSpPr/>
        <p:nvPr/>
      </p:nvGrpSpPr>
      <p:grpSpPr>
        <a:xfrm>
          <a:off x="0" y="0"/>
          <a:ext cx="0" cy="0"/>
          <a:chOff x="0" y="0"/>
          <a:chExt cx="0" cy="0"/>
        </a:xfrm>
      </p:grpSpPr>
      <p:sp>
        <p:nvSpPr>
          <p:cNvPr id="2149" name="Google Shape;2149;p164"/>
          <p:cNvSpPr txBox="1">
            <a:spLocks noGrp="1"/>
          </p:cNvSpPr>
          <p:nvPr>
            <p:ph type="title"/>
          </p:nvPr>
        </p:nvSpPr>
        <p:spPr>
          <a:xfrm>
            <a:off x="1392078" y="319730"/>
            <a:ext cx="6410643"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1:4 </a:t>
            </a:r>
            <a:r>
              <a:rPr lang="en-US" sz="3200" b="1" dirty="0" err="1">
                <a:latin typeface="Times New Roman"/>
                <a:ea typeface="Times New Roman"/>
                <a:cs typeface="Times New Roman"/>
                <a:sym typeface="Times New Roman"/>
              </a:rPr>
              <a:t>Demultiplexer</a:t>
            </a:r>
            <a:endParaRPr sz="3200" b="1" dirty="0">
              <a:latin typeface="Times New Roman"/>
              <a:ea typeface="Times New Roman"/>
              <a:cs typeface="Times New Roman"/>
              <a:sym typeface="Times New Roman"/>
            </a:endParaRPr>
          </a:p>
        </p:txBody>
      </p:sp>
      <p:sp>
        <p:nvSpPr>
          <p:cNvPr id="2161" name="Google Shape;2161;p16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sp>
        <p:nvSpPr>
          <p:cNvPr id="2158" name="Google Shape;2158;p164"/>
          <p:cNvSpPr txBox="1"/>
          <p:nvPr/>
        </p:nvSpPr>
        <p:spPr>
          <a:xfrm>
            <a:off x="9921725" y="5949424"/>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13</a:t>
            </a:r>
            <a:endParaRPr sz="1050">
              <a:solidFill>
                <a:srgbClr val="FFFFFF"/>
              </a:solidFill>
              <a:latin typeface="Arial"/>
              <a:ea typeface="Arial"/>
              <a:cs typeface="Arial"/>
              <a:sym typeface="Arial"/>
            </a:endParaRPr>
          </a:p>
        </p:txBody>
      </p:sp>
      <p:pic>
        <p:nvPicPr>
          <p:cNvPr id="15" name="Google Shape;1949;p142"/>
          <p:cNvPicPr preferRelativeResize="0"/>
          <p:nvPr/>
        </p:nvPicPr>
        <p:blipFill rotWithShape="1">
          <a:blip r:embed="rId3">
            <a:alphaModFix/>
          </a:blip>
          <a:srcRect/>
          <a:stretch/>
        </p:blipFill>
        <p:spPr>
          <a:xfrm>
            <a:off x="64009" y="92904"/>
            <a:ext cx="795528" cy="822412"/>
          </a:xfrm>
          <a:prstGeom prst="rect">
            <a:avLst/>
          </a:prstGeom>
          <a:noFill/>
          <a:ln>
            <a:noFill/>
          </a:ln>
        </p:spPr>
      </p:pic>
      <p:pic>
        <p:nvPicPr>
          <p:cNvPr id="2" name="Picture 1"/>
          <p:cNvPicPr>
            <a:picLocks noChangeAspect="1"/>
          </p:cNvPicPr>
          <p:nvPr/>
        </p:nvPicPr>
        <p:blipFill>
          <a:blip r:embed="rId4"/>
          <a:stretch>
            <a:fillRect/>
          </a:stretch>
        </p:blipFill>
        <p:spPr>
          <a:xfrm>
            <a:off x="111026" y="1206159"/>
            <a:ext cx="6997036" cy="4425384"/>
          </a:xfrm>
          <a:prstGeom prst="rect">
            <a:avLst/>
          </a:prstGeom>
        </p:spPr>
      </p:pic>
      <p:pic>
        <p:nvPicPr>
          <p:cNvPr id="3" name="Picture 2"/>
          <p:cNvPicPr>
            <a:picLocks noChangeAspect="1"/>
          </p:cNvPicPr>
          <p:nvPr/>
        </p:nvPicPr>
        <p:blipFill>
          <a:blip r:embed="rId5"/>
          <a:stretch>
            <a:fillRect/>
          </a:stretch>
        </p:blipFill>
        <p:spPr>
          <a:xfrm>
            <a:off x="7293279" y="340443"/>
            <a:ext cx="4414732" cy="3777659"/>
          </a:xfrm>
          <a:prstGeom prst="rect">
            <a:avLst/>
          </a:prstGeom>
        </p:spPr>
      </p:pic>
      <p:pic>
        <p:nvPicPr>
          <p:cNvPr id="4" name="Picture 3"/>
          <p:cNvPicPr>
            <a:picLocks noChangeAspect="1"/>
          </p:cNvPicPr>
          <p:nvPr/>
        </p:nvPicPr>
        <p:blipFill>
          <a:blip r:embed="rId6"/>
          <a:stretch>
            <a:fillRect/>
          </a:stretch>
        </p:blipFill>
        <p:spPr>
          <a:xfrm>
            <a:off x="7608017" y="4265676"/>
            <a:ext cx="3785256" cy="1943100"/>
          </a:xfrm>
          <a:prstGeom prst="rect">
            <a:avLst/>
          </a:prstGeom>
        </p:spPr>
      </p:pic>
      <p:sp>
        <p:nvSpPr>
          <p:cNvPr id="5" name="Date Placeholder 4"/>
          <p:cNvSpPr>
            <a:spLocks noGrp="1"/>
          </p:cNvSpPr>
          <p:nvPr>
            <p:ph type="dt" sz="half" idx="10"/>
          </p:nvPr>
        </p:nvSpPr>
        <p:spPr/>
        <p:txBody>
          <a:bodyPr/>
          <a:lstStyle/>
          <a:p>
            <a:fld id="{845E13B1-1B7B-440E-B294-F573A43F4C20}" type="datetime1">
              <a:rPr lang="en-US" smtClean="0"/>
              <a:t>9/12/2022</a:t>
            </a:fld>
            <a:endParaRPr lang="en-US"/>
          </a:p>
        </p:txBody>
      </p:sp>
    </p:spTree>
    <p:extLst>
      <p:ext uri="{BB962C8B-B14F-4D97-AF65-F5344CB8AC3E}">
        <p14:creationId xmlns:p14="http://schemas.microsoft.com/office/powerpoint/2010/main" val="36961769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2165"/>
        <p:cNvGrpSpPr/>
        <p:nvPr/>
      </p:nvGrpSpPr>
      <p:grpSpPr>
        <a:xfrm>
          <a:off x="0" y="0"/>
          <a:ext cx="0" cy="0"/>
          <a:chOff x="0" y="0"/>
          <a:chExt cx="0" cy="0"/>
        </a:xfrm>
      </p:grpSpPr>
      <p:sp>
        <p:nvSpPr>
          <p:cNvPr id="2166" name="Google Shape;2166;p165"/>
          <p:cNvSpPr txBox="1">
            <a:spLocks noGrp="1"/>
          </p:cNvSpPr>
          <p:nvPr>
            <p:ph type="title"/>
          </p:nvPr>
        </p:nvSpPr>
        <p:spPr>
          <a:xfrm>
            <a:off x="1035729" y="232008"/>
            <a:ext cx="6811645"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Implement the Circuit</a:t>
            </a:r>
            <a:endParaRPr sz="3200" b="1">
              <a:latin typeface="Times New Roman"/>
              <a:ea typeface="Times New Roman"/>
              <a:cs typeface="Times New Roman"/>
              <a:sym typeface="Times New Roman"/>
            </a:endParaRPr>
          </a:p>
        </p:txBody>
      </p:sp>
      <p:sp>
        <p:nvSpPr>
          <p:cNvPr id="2171" name="Google Shape;2171;p16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sp>
        <p:nvSpPr>
          <p:cNvPr id="2168" name="Google Shape;2168;p165"/>
          <p:cNvSpPr txBox="1"/>
          <p:nvPr/>
        </p:nvSpPr>
        <p:spPr>
          <a:xfrm>
            <a:off x="9900460" y="6459787"/>
            <a:ext cx="1312025" cy="365125"/>
          </a:xfrm>
          <a:prstGeom prst="rect">
            <a:avLst/>
          </a:prstGeom>
          <a:noFill/>
          <a:ln>
            <a:noFill/>
          </a:ln>
        </p:spPr>
        <p:txBody>
          <a:bodyPr spcFirstLastPara="1" wrap="square" lIns="91425" tIns="45700" rIns="91425" bIns="45700" anchor="ctr" anchorCtr="0">
            <a:noAutofit/>
          </a:bodyPr>
          <a:lstStyle/>
          <a:p>
            <a:pPr marL="25400" marR="0" lvl="0" indent="0" algn="r" rtl="0">
              <a:lnSpc>
                <a:spcPct val="118095"/>
              </a:lnSpc>
              <a:spcBef>
                <a:spcPts val="0"/>
              </a:spcBef>
              <a:spcAft>
                <a:spcPts val="0"/>
              </a:spcAft>
              <a:buNone/>
            </a:pPr>
            <a:r>
              <a:rPr lang="en-US" sz="1050">
                <a:solidFill>
                  <a:srgbClr val="FFFFFF"/>
                </a:solidFill>
                <a:latin typeface="Arial"/>
                <a:ea typeface="Arial"/>
                <a:cs typeface="Arial"/>
                <a:sym typeface="Arial"/>
              </a:rPr>
              <a:t>14</a:t>
            </a:r>
            <a:endParaRPr sz="1050">
              <a:solidFill>
                <a:srgbClr val="FFFFFF"/>
              </a:solidFill>
              <a:latin typeface="Arial"/>
              <a:ea typeface="Arial"/>
              <a:cs typeface="Arial"/>
              <a:sym typeface="Arial"/>
            </a:endParaRPr>
          </a:p>
        </p:txBody>
      </p:sp>
      <p:sp>
        <p:nvSpPr>
          <p:cNvPr id="2170" name="Google Shape;2170;p165"/>
          <p:cNvSpPr txBox="1"/>
          <p:nvPr/>
        </p:nvSpPr>
        <p:spPr>
          <a:xfrm>
            <a:off x="970978" y="1115752"/>
            <a:ext cx="650748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Draw 1:4 </a:t>
            </a:r>
            <a:r>
              <a:rPr lang="en-US" sz="2400" b="1" dirty="0" err="1">
                <a:solidFill>
                  <a:schemeClr val="dk1"/>
                </a:solidFill>
                <a:latin typeface="Arial"/>
                <a:ea typeface="Arial"/>
                <a:cs typeface="Arial"/>
                <a:sym typeface="Arial"/>
              </a:rPr>
              <a:t>Demultiplexer</a:t>
            </a:r>
            <a:r>
              <a:rPr lang="en-US" sz="2400" b="1" dirty="0">
                <a:solidFill>
                  <a:schemeClr val="dk1"/>
                </a:solidFill>
                <a:latin typeface="Arial"/>
                <a:ea typeface="Arial"/>
                <a:cs typeface="Arial"/>
                <a:sym typeface="Arial"/>
              </a:rPr>
              <a:t> using gates.</a:t>
            </a:r>
            <a:endParaRPr sz="2400" b="1" dirty="0">
              <a:solidFill>
                <a:schemeClr val="dk1"/>
              </a:solidFill>
              <a:latin typeface="Arial"/>
              <a:ea typeface="Arial"/>
              <a:cs typeface="Arial"/>
              <a:sym typeface="Arial"/>
            </a:endParaRPr>
          </a:p>
        </p:txBody>
      </p:sp>
      <p:pic>
        <p:nvPicPr>
          <p:cNvPr id="8" name="Google Shape;1949;p142"/>
          <p:cNvPicPr preferRelativeResize="0"/>
          <p:nvPr/>
        </p:nvPicPr>
        <p:blipFill rotWithShape="1">
          <a:blip r:embed="rId3">
            <a:alphaModFix/>
          </a:blip>
          <a:srcRect/>
          <a:stretch/>
        </p:blipFill>
        <p:spPr>
          <a:xfrm>
            <a:off x="64009" y="92904"/>
            <a:ext cx="795528" cy="822412"/>
          </a:xfrm>
          <a:prstGeom prst="rect">
            <a:avLst/>
          </a:prstGeom>
          <a:noFill/>
          <a:ln>
            <a:noFill/>
          </a:ln>
        </p:spPr>
      </p:pic>
      <p:pic>
        <p:nvPicPr>
          <p:cNvPr id="2" name="Picture 1"/>
          <p:cNvPicPr>
            <a:picLocks noChangeAspect="1"/>
          </p:cNvPicPr>
          <p:nvPr/>
        </p:nvPicPr>
        <p:blipFill>
          <a:blip r:embed="rId4"/>
          <a:stretch>
            <a:fillRect/>
          </a:stretch>
        </p:blipFill>
        <p:spPr>
          <a:xfrm>
            <a:off x="5961328" y="1680854"/>
            <a:ext cx="5472875" cy="4237065"/>
          </a:xfrm>
          <a:prstGeom prst="rect">
            <a:avLst/>
          </a:prstGeom>
        </p:spPr>
      </p:pic>
      <p:pic>
        <p:nvPicPr>
          <p:cNvPr id="9" name="Picture 8"/>
          <p:cNvPicPr>
            <a:picLocks noChangeAspect="1"/>
          </p:cNvPicPr>
          <p:nvPr/>
        </p:nvPicPr>
        <p:blipFill>
          <a:blip r:embed="rId5"/>
          <a:stretch>
            <a:fillRect/>
          </a:stretch>
        </p:blipFill>
        <p:spPr>
          <a:xfrm>
            <a:off x="859537" y="2702052"/>
            <a:ext cx="3785256" cy="1943100"/>
          </a:xfrm>
          <a:prstGeom prst="rect">
            <a:avLst/>
          </a:prstGeom>
        </p:spPr>
      </p:pic>
      <p:sp>
        <p:nvSpPr>
          <p:cNvPr id="3" name="Date Placeholder 2"/>
          <p:cNvSpPr>
            <a:spLocks noGrp="1"/>
          </p:cNvSpPr>
          <p:nvPr>
            <p:ph type="dt" sz="half" idx="10"/>
          </p:nvPr>
        </p:nvSpPr>
        <p:spPr/>
        <p:txBody>
          <a:bodyPr/>
          <a:lstStyle/>
          <a:p>
            <a:fld id="{34D0031C-AC61-492D-9931-E42A15F587FC}" type="datetime1">
              <a:rPr lang="en-US" smtClean="0"/>
              <a:t>9/12/2022</a:t>
            </a:fld>
            <a:endParaRPr lang="en-US"/>
          </a:p>
        </p:txBody>
      </p:sp>
    </p:spTree>
    <p:extLst>
      <p:ext uri="{BB962C8B-B14F-4D97-AF65-F5344CB8AC3E}">
        <p14:creationId xmlns:p14="http://schemas.microsoft.com/office/powerpoint/2010/main" val="377673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16040</TotalTime>
  <Words>4672</Words>
  <Application>Microsoft Office PowerPoint</Application>
  <PresentationFormat>Widescreen</PresentationFormat>
  <Paragraphs>1824</Paragraphs>
  <Slides>112</Slides>
  <Notes>71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Arimo</vt:lpstr>
      <vt:lpstr>Calibri</vt:lpstr>
      <vt:lpstr>Calibri Light</vt:lpstr>
      <vt:lpstr>Georgia</vt:lpstr>
      <vt:lpstr>Mangal</vt:lpstr>
      <vt:lpstr>Noto Sans Symbols</vt:lpstr>
      <vt:lpstr>PT Serif</vt:lpstr>
      <vt:lpstr>Symbol</vt:lpstr>
      <vt:lpstr>Times New Roman</vt:lpstr>
      <vt:lpstr>Wingdings</vt:lpstr>
      <vt:lpstr>Office Theme</vt:lpstr>
      <vt:lpstr>PowerPoint Presentation</vt:lpstr>
      <vt:lpstr> </vt:lpstr>
      <vt:lpstr> Digital Electronics -Syllabus</vt:lpstr>
      <vt:lpstr>             Design examples: Arithmetic circuits          Half Adder &amp; Full Adder Half Subtractor &amp; Full Subtractor</vt:lpstr>
      <vt:lpstr>Half Adder</vt:lpstr>
      <vt:lpstr>Half Adder</vt:lpstr>
      <vt:lpstr>Half Subtractor</vt:lpstr>
      <vt:lpstr>Half Adder  USING 4:1 MUX :</vt:lpstr>
      <vt:lpstr>Full Adder</vt:lpstr>
      <vt:lpstr>Full Adder Truth Table</vt:lpstr>
      <vt:lpstr>Full Adder Circuit (Sum &amp; Carry) using Gates</vt:lpstr>
      <vt:lpstr>Full Subtractor</vt:lpstr>
      <vt:lpstr>Full Subtractor Circuit Using AND-OR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Comparator</vt:lpstr>
      <vt:lpstr>Digital Comparator</vt:lpstr>
      <vt:lpstr> 2-Bit Digital Comparator </vt:lpstr>
      <vt:lpstr>2-Bit Digital Comparator </vt:lpstr>
      <vt:lpstr>PowerPoint Presentation</vt:lpstr>
      <vt:lpstr>PowerPoint Presentation</vt:lpstr>
      <vt:lpstr>PowerPoint Presentation</vt:lpstr>
      <vt:lpstr>PowerPoint Presentation</vt:lpstr>
      <vt:lpstr>     4-Bit Binary to gray  and vice versa conversion   </vt:lpstr>
      <vt:lpstr>     4-Bit Binary to gray  conversion Truth Table   </vt:lpstr>
      <vt:lpstr>     4-Bit Binary to gray  and vice versa conversion   </vt:lpstr>
      <vt:lpstr>     4-Bit Binary to Gray  code Circuit diagram   </vt:lpstr>
      <vt:lpstr>     4-Bit Gray to Binary conversion process   </vt:lpstr>
      <vt:lpstr>     4-Bit Gray to Binary conversion truth table-Method1   </vt:lpstr>
      <vt:lpstr>     4-Bit Gray to Binary conversion Equation   </vt:lpstr>
      <vt:lpstr>     4-Bit Gray to Binary  conversion   </vt:lpstr>
      <vt:lpstr>BCD to 7 Segment Decoder</vt:lpstr>
      <vt:lpstr>    BCD to 7 Segment Decoder  </vt:lpstr>
      <vt:lpstr>    BCD to 7 Segment Decoder  </vt:lpstr>
      <vt:lpstr> BCD to 7 Segment Decoder </vt:lpstr>
      <vt:lpstr>BCD to 7 Segment Decoder</vt:lpstr>
      <vt:lpstr>      </vt:lpstr>
      <vt:lpstr>    Parity Generator / Checker  </vt:lpstr>
      <vt:lpstr>     Table-1 shows the 3-bit message with even parity &amp; odd parity   </vt:lpstr>
      <vt:lpstr>     Table-1 shows the 3-bit message with even parity &amp; odd parity   </vt:lpstr>
      <vt:lpstr>     Parity Detector/ Checker:   </vt:lpstr>
      <vt:lpstr>    Parity Detector/ Checker:  Truth Table for Even Parity Checker </vt:lpstr>
      <vt:lpstr>     Parity Detector/ Checker:  Even parity checker.  </vt:lpstr>
      <vt:lpstr>     Parity Detector/ Checker:  Truth table for the Odd parity checker.  </vt:lpstr>
      <vt:lpstr>     Parity Detector/ Checker:  K-Map for the Odd parity checker.  </vt:lpstr>
      <vt:lpstr>   Arithmetic Logic Unit </vt:lpstr>
      <vt:lpstr>   Arithmetic Logic Unit </vt:lpstr>
      <vt:lpstr>   Arithmetic Logic Unit </vt:lpstr>
      <vt:lpstr>   Arithmetic Logic Unit </vt:lpstr>
      <vt:lpstr>   Arithmetic Logic Unit </vt:lpstr>
      <vt:lpstr>   Arithmetic Logic Unit </vt:lpstr>
      <vt:lpstr>PowerPoint Presentation</vt:lpstr>
      <vt:lpstr>   Communication System</vt:lpstr>
      <vt:lpstr>   Communication System</vt:lpstr>
      <vt:lpstr>Multiplexer</vt:lpstr>
      <vt:lpstr>Multiplexer</vt:lpstr>
      <vt:lpstr>2:1 Multiplexer</vt:lpstr>
      <vt:lpstr>2:1 Multiplexer  Circuit</vt:lpstr>
      <vt:lpstr>4:1 Multiplexer</vt:lpstr>
      <vt:lpstr>4:1 Multiplexer</vt:lpstr>
      <vt:lpstr>4:1 Multiplexer</vt:lpstr>
      <vt:lpstr>Implementation of Logic expressions using Multiplexers</vt:lpstr>
      <vt:lpstr>Implementation of Logic expressions using Multiplexers</vt:lpstr>
      <vt:lpstr>PowerPoint Presentation</vt:lpstr>
      <vt:lpstr>PowerPoint Presentation</vt:lpstr>
      <vt:lpstr>Implement Circuit using MUX</vt:lpstr>
      <vt:lpstr>Implement Boolean Equation (SOP) using MUX</vt:lpstr>
      <vt:lpstr>Implement Circuit using MUX</vt:lpstr>
      <vt:lpstr>Implement Boolean Equation (POS) using MUX</vt:lpstr>
      <vt:lpstr>Implement Circuit using MUX</vt:lpstr>
      <vt:lpstr>IC 74153 Dual 4:1 Multiplexer</vt:lpstr>
      <vt:lpstr>Multiplexer Tree</vt:lpstr>
      <vt:lpstr>MUX Tree</vt:lpstr>
      <vt:lpstr>MUX Tree               (Contd..)</vt:lpstr>
      <vt:lpstr>Implement 8:1 Multiplexer using 4:1 Multiplexers and OR gate</vt:lpstr>
      <vt:lpstr>MUX Tree   (Active High Enable)</vt:lpstr>
      <vt:lpstr>MUX Tree   (Active High Enable)</vt:lpstr>
      <vt:lpstr>PowerPoint Presentation</vt:lpstr>
      <vt:lpstr>MUX Tree               (Contd..)</vt:lpstr>
      <vt:lpstr>MUX Tree   (Active Low Enable)</vt:lpstr>
      <vt:lpstr>Active low and Active high enable – ckt comparison</vt:lpstr>
      <vt:lpstr>Implementation of 3 variable SOP  expression using 4x1 MUX (Reduction Method)</vt:lpstr>
      <vt:lpstr>Implementation of 3 variable SOP  expression using 4x1 MUX (Reduction Method)</vt:lpstr>
      <vt:lpstr>Implementation of 3 variable SOP  expression using 4x1 MUX (Reduction Method)</vt:lpstr>
      <vt:lpstr>Implementation of 4 variable SOP expression using 8x1 MUX (Reduction Method)</vt:lpstr>
      <vt:lpstr>Demultiplexer</vt:lpstr>
      <vt:lpstr>Demultiplexer</vt:lpstr>
      <vt:lpstr>1:2 Demultiplexer</vt:lpstr>
      <vt:lpstr>1:4 Demultiplexer</vt:lpstr>
      <vt:lpstr>Implement the Circuit</vt:lpstr>
      <vt:lpstr>De-multiplexer Tree</vt:lpstr>
      <vt:lpstr>PowerPoint Presentation</vt:lpstr>
      <vt:lpstr>Decoder</vt:lpstr>
      <vt:lpstr>General Decoder Diagram</vt:lpstr>
      <vt:lpstr>General Decoder Diagram (Contd..)</vt:lpstr>
      <vt:lpstr>2-to-4-Line Decoder  (with Active Low Enable input)-Active LOW output</vt:lpstr>
      <vt:lpstr>2-to-4-Line Decoder  (with Active Low Enable input)-Active LOW output</vt:lpstr>
      <vt:lpstr>2-to-4-Line Decoder  (with Active Low Enable input)-Active High output</vt:lpstr>
      <vt:lpstr>PowerPoint Presentation</vt:lpstr>
      <vt:lpstr>4-line-to-16 line Decoder constructed with two 3-line-to-8 line decoders</vt:lpstr>
      <vt:lpstr>4-line-to-16 line Decoder constructed with two 3-line-to-8 line decoders</vt:lpstr>
      <vt:lpstr>Full Adder  Implementation using Decoder</vt:lpstr>
      <vt:lpstr>Full Adder Implementation using Decoder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mitcoe</dc:creator>
  <cp:lastModifiedBy>Jahagirdar, Aditi</cp:lastModifiedBy>
  <cp:revision>428</cp:revision>
  <cp:lastPrinted>2022-09-06T04:06:22Z</cp:lastPrinted>
  <dcterms:created xsi:type="dcterms:W3CDTF">2018-07-04T03:08:53Z</dcterms:created>
  <dcterms:modified xsi:type="dcterms:W3CDTF">2022-09-12T08:49:22Z</dcterms:modified>
</cp:coreProperties>
</file>